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s/slide199.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Default Extension="fntdata" ContentType="application/x-fontdata"/>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4" r:id="rId1"/>
  </p:sldMasterIdLst>
  <p:notesMasterIdLst>
    <p:notesMasterId r:id="rId203"/>
  </p:notesMasterIdLst>
  <p:sldIdLst>
    <p:sldId id="256" r:id="rId2"/>
    <p:sldId id="257" r:id="rId3"/>
    <p:sldId id="458"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 id="286" r:id="rId33"/>
    <p:sldId id="288" r:id="rId34"/>
    <p:sldId id="289" r:id="rId35"/>
    <p:sldId id="290" r:id="rId36"/>
    <p:sldId id="291" r:id="rId37"/>
    <p:sldId id="292" r:id="rId38"/>
    <p:sldId id="297" r:id="rId39"/>
    <p:sldId id="298" r:id="rId40"/>
    <p:sldId id="299" r:id="rId41"/>
    <p:sldId id="300" r:id="rId42"/>
    <p:sldId id="301" r:id="rId43"/>
    <p:sldId id="302" r:id="rId44"/>
    <p:sldId id="293" r:id="rId45"/>
    <p:sldId id="294" r:id="rId46"/>
    <p:sldId id="295" r:id="rId47"/>
    <p:sldId id="296" r:id="rId48"/>
    <p:sldId id="303" r:id="rId49"/>
    <p:sldId id="304" r:id="rId50"/>
    <p:sldId id="305" r:id="rId51"/>
    <p:sldId id="306" r:id="rId52"/>
    <p:sldId id="307" r:id="rId53"/>
    <p:sldId id="308" r:id="rId54"/>
    <p:sldId id="309" r:id="rId55"/>
    <p:sldId id="311" r:id="rId56"/>
    <p:sldId id="310"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68" r:id="rId102"/>
    <p:sldId id="369" r:id="rId103"/>
    <p:sldId id="370" r:id="rId104"/>
    <p:sldId id="356" r:id="rId105"/>
    <p:sldId id="374" r:id="rId106"/>
    <p:sldId id="375" r:id="rId107"/>
    <p:sldId id="376" r:id="rId108"/>
    <p:sldId id="377" r:id="rId109"/>
    <p:sldId id="378" r:id="rId110"/>
    <p:sldId id="379" r:id="rId111"/>
    <p:sldId id="380" r:id="rId112"/>
    <p:sldId id="381" r:id="rId113"/>
    <p:sldId id="382" r:id="rId114"/>
    <p:sldId id="383" r:id="rId115"/>
    <p:sldId id="357" r:id="rId116"/>
    <p:sldId id="358" r:id="rId117"/>
    <p:sldId id="359" r:id="rId118"/>
    <p:sldId id="360" r:id="rId119"/>
    <p:sldId id="361" r:id="rId120"/>
    <p:sldId id="362" r:id="rId121"/>
    <p:sldId id="363" r:id="rId122"/>
    <p:sldId id="364" r:id="rId123"/>
    <p:sldId id="365" r:id="rId124"/>
    <p:sldId id="366" r:id="rId125"/>
    <p:sldId id="367" r:id="rId126"/>
    <p:sldId id="371" r:id="rId127"/>
    <p:sldId id="372" r:id="rId128"/>
    <p:sldId id="37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4" r:id="rId147"/>
    <p:sldId id="401" r:id="rId148"/>
    <p:sldId id="402" r:id="rId149"/>
    <p:sldId id="403" r:id="rId150"/>
    <p:sldId id="405" r:id="rId151"/>
    <p:sldId id="407" r:id="rId152"/>
    <p:sldId id="408" r:id="rId153"/>
    <p:sldId id="406" r:id="rId154"/>
    <p:sldId id="410" r:id="rId155"/>
    <p:sldId id="409"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7" r:id="rId201"/>
    <p:sldId id="456" r:id="rId202"/>
  </p:sldIdLst>
  <p:sldSz cx="9144000" cy="6858000" type="screen4x3"/>
  <p:notesSz cx="6858000" cy="9144000"/>
  <p:embeddedFontLst>
    <p:embeddedFont>
      <p:font typeface="Calibri" pitchFamily="34" charset="0"/>
      <p:regular r:id="rId204"/>
      <p:bold r:id="rId205"/>
      <p:italic r:id="rId206"/>
      <p:boldItalic r:id="rId207"/>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1" autoAdjust="0"/>
    <p:restoredTop sz="94709" autoAdjust="0"/>
  </p:normalViewPr>
  <p:slideViewPr>
    <p:cSldViewPr>
      <p:cViewPr>
        <p:scale>
          <a:sx n="75" d="100"/>
          <a:sy n="75" d="100"/>
        </p:scale>
        <p:origin x="-1254" y="96"/>
      </p:cViewPr>
      <p:guideLst>
        <p:guide orient="horz" pos="2160"/>
        <p:guide pos="2880"/>
      </p:guideLst>
    </p:cSldViewPr>
  </p:slideViewPr>
  <p:outlineViewPr>
    <p:cViewPr>
      <p:scale>
        <a:sx n="33" d="100"/>
        <a:sy n="33" d="100"/>
      </p:scale>
      <p:origin x="36" y="61296"/>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font" Target="fonts/font3.fntdata"/><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font" Target="fonts/font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notesMaster" Target="notesMasters/notesMaster1.xml"/><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font" Target="fonts/font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192420-AC24-4F7D-892A-08BE919B6882}" type="datetimeFigureOut">
              <a:rPr lang="de-AT" smtClean="0"/>
              <a:pPr/>
              <a:t>26.03.2011</a:t>
            </a:fld>
            <a:endParaRPr lang="de-AT"/>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A2F6B4-1F64-4F3E-B0AE-6655149B343B}" type="slidenum">
              <a:rPr lang="de-AT" smtClean="0"/>
              <a:pPr/>
              <a:t>‹Nr.›</a:t>
            </a:fld>
            <a:endParaRPr lang="de-AT"/>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AT" dirty="0"/>
          </a:p>
        </p:txBody>
      </p:sp>
      <p:sp>
        <p:nvSpPr>
          <p:cNvPr id="4" name="Foliennummernplatzhalter 3"/>
          <p:cNvSpPr>
            <a:spLocks noGrp="1"/>
          </p:cNvSpPr>
          <p:nvPr>
            <p:ph type="sldNum" sz="quarter" idx="10"/>
          </p:nvPr>
        </p:nvSpPr>
        <p:spPr/>
        <p:txBody>
          <a:bodyPr/>
          <a:lstStyle/>
          <a:p>
            <a:fld id="{9EA2F6B4-1F64-4F3E-B0AE-6655149B343B}" type="slidenum">
              <a:rPr lang="de-AT" smtClean="0"/>
              <a:pPr/>
              <a:t>157</a:t>
            </a:fld>
            <a:endParaRPr lang="de-A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AT"/>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AT"/>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78DBBA85-8CCE-488A-9DF1-1137B42D149D}" type="datetimeFigureOut">
              <a:rPr lang="de-AT" smtClean="0"/>
              <a:pPr/>
              <a:t>26.03.2011</a:t>
            </a:fld>
            <a:endParaRPr lang="de-AT"/>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AT"/>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798EB412-3BBB-445B-8FE1-FFC110ED5188}" type="slidenum">
              <a:rPr lang="de-AT" smtClean="0"/>
              <a:pPr/>
              <a:t>‹Nr.›</a:t>
            </a:fld>
            <a:endParaRPr lang="de-A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AT"/>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78DBBA85-8CCE-488A-9DF1-1137B42D149D}" type="datetimeFigureOut">
              <a:rPr lang="de-AT" smtClean="0"/>
              <a:pPr/>
              <a:t>26.03.2011</a:t>
            </a:fld>
            <a:endParaRPr lang="de-AT"/>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AT"/>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798EB412-3BBB-445B-8FE1-FFC110ED5188}" type="slidenum">
              <a:rPr lang="de-AT" smtClean="0"/>
              <a:pPr/>
              <a:t>‹Nr.›</a:t>
            </a:fld>
            <a:endParaRPr lang="de-A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AT"/>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78DBBA85-8CCE-488A-9DF1-1137B42D149D}" type="datetimeFigureOut">
              <a:rPr lang="de-AT" smtClean="0"/>
              <a:pPr/>
              <a:t>26.03.2011</a:t>
            </a:fld>
            <a:endParaRPr lang="de-AT"/>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AT"/>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798EB412-3BBB-445B-8FE1-FFC110ED5188}" type="slidenum">
              <a:rPr lang="de-AT" smtClean="0"/>
              <a:pPr/>
              <a:t>‹Nr.›</a:t>
            </a:fld>
            <a:endParaRPr lang="de-A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7" name="Abgerundetes Rechteck 6"/>
          <p:cNvSpPr/>
          <p:nvPr userDrawn="1"/>
        </p:nvSpPr>
        <p:spPr>
          <a:xfrm>
            <a:off x="467544" y="260648"/>
            <a:ext cx="8208912" cy="576064"/>
          </a:xfrm>
          <a:prstGeom prst="roundRect">
            <a:avLst/>
          </a:prstGeom>
          <a:gradFill flip="none" rotWithShape="1">
            <a:gsLst>
              <a:gs pos="73000">
                <a:schemeClr val="tx1"/>
              </a:gs>
              <a:gs pos="100000">
                <a:schemeClr val="bg1">
                  <a:shade val="45000"/>
                  <a:satMod val="120000"/>
                </a:schemeClr>
              </a:gs>
            </a:gsLst>
            <a:path path="circle">
              <a:fillToRect t="100000" r="100000"/>
            </a:path>
            <a:tileRect l="-100000" b="-100000"/>
          </a:gradFill>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
        <p:nvSpPr>
          <p:cNvPr id="2" name="Titel 1"/>
          <p:cNvSpPr>
            <a:spLocks noGrp="1"/>
          </p:cNvSpPr>
          <p:nvPr>
            <p:ph type="title"/>
          </p:nvPr>
        </p:nvSpPr>
        <p:spPr>
          <a:xfrm>
            <a:off x="457200" y="274638"/>
            <a:ext cx="9083352" cy="562074"/>
          </a:xfrm>
        </p:spPr>
        <p:txBody>
          <a:bodyPr>
            <a:noAutofit/>
          </a:bodyPr>
          <a:lstStyle>
            <a:lvl1pPr algn="l">
              <a:defRPr sz="3600"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1pPr>
          </a:lstStyle>
          <a:p>
            <a:r>
              <a:rPr lang="de-DE" dirty="0" smtClean="0"/>
              <a:t>Titelmasterformat durch Klicken bearbeiten</a:t>
            </a:r>
            <a:endParaRPr lang="de-AT" dirty="0"/>
          </a:p>
        </p:txBody>
      </p:sp>
      <p:sp>
        <p:nvSpPr>
          <p:cNvPr id="3" name="Inhaltsplatzhalter 2"/>
          <p:cNvSpPr>
            <a:spLocks noGrp="1"/>
          </p:cNvSpPr>
          <p:nvPr>
            <p:ph idx="1"/>
          </p:nvPr>
        </p:nvSpPr>
        <p:spPr>
          <a:xfrm>
            <a:off x="457200" y="1124744"/>
            <a:ext cx="8229600" cy="5544616"/>
          </a:xfrm>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AT" dirty="0"/>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78DBBA85-8CCE-488A-9DF1-1137B42D149D}" type="datetimeFigureOut">
              <a:rPr lang="de-AT" smtClean="0"/>
              <a:pPr/>
              <a:t>26.03.2011</a:t>
            </a:fld>
            <a:endParaRPr lang="de-AT"/>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AT"/>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798EB412-3BBB-445B-8FE1-FFC110ED5188}" type="slidenum">
              <a:rPr lang="de-AT" smtClean="0"/>
              <a:pPr/>
              <a:t>‹Nr.›</a:t>
            </a:fld>
            <a:endParaRPr lang="de-A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AT"/>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78DBBA85-8CCE-488A-9DF1-1137B42D149D}" type="datetimeFigureOut">
              <a:rPr lang="de-AT" smtClean="0"/>
              <a:pPr/>
              <a:t>26.03.2011</a:t>
            </a:fld>
            <a:endParaRPr lang="de-AT"/>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AT"/>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798EB412-3BBB-445B-8FE1-FFC110ED5188}" type="slidenum">
              <a:rPr lang="de-AT" smtClean="0"/>
              <a:pPr/>
              <a:t>‹Nr.›</a:t>
            </a:fld>
            <a:endParaRPr lang="de-A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AT"/>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78DBBA85-8CCE-488A-9DF1-1137B42D149D}" type="datetimeFigureOut">
              <a:rPr lang="de-AT" smtClean="0"/>
              <a:pPr/>
              <a:t>26.03.2011</a:t>
            </a:fld>
            <a:endParaRPr lang="de-AT"/>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AT"/>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798EB412-3BBB-445B-8FE1-FFC110ED5188}" type="slidenum">
              <a:rPr lang="de-AT" smtClean="0"/>
              <a:pPr/>
              <a:t>‹Nr.›</a:t>
            </a:fld>
            <a:endParaRPr lang="de-A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AT"/>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7" name="Datumsplatzhalter 6"/>
          <p:cNvSpPr>
            <a:spLocks noGrp="1"/>
          </p:cNvSpPr>
          <p:nvPr>
            <p:ph type="dt" sz="half" idx="10"/>
          </p:nvPr>
        </p:nvSpPr>
        <p:spPr>
          <a:xfrm>
            <a:off x="457200" y="6356350"/>
            <a:ext cx="2133600" cy="365125"/>
          </a:xfrm>
          <a:prstGeom prst="rect">
            <a:avLst/>
          </a:prstGeom>
        </p:spPr>
        <p:txBody>
          <a:bodyPr/>
          <a:lstStyle/>
          <a:p>
            <a:fld id="{78DBBA85-8CCE-488A-9DF1-1137B42D149D}" type="datetimeFigureOut">
              <a:rPr lang="de-AT" smtClean="0"/>
              <a:pPr/>
              <a:t>26.03.2011</a:t>
            </a:fld>
            <a:endParaRPr lang="de-AT"/>
          </a:p>
        </p:txBody>
      </p:sp>
      <p:sp>
        <p:nvSpPr>
          <p:cNvPr id="8" name="Fußzeilenplatzhalter 7"/>
          <p:cNvSpPr>
            <a:spLocks noGrp="1"/>
          </p:cNvSpPr>
          <p:nvPr>
            <p:ph type="ftr" sz="quarter" idx="11"/>
          </p:nvPr>
        </p:nvSpPr>
        <p:spPr>
          <a:xfrm>
            <a:off x="3124200" y="6356350"/>
            <a:ext cx="2895600" cy="365125"/>
          </a:xfrm>
          <a:prstGeom prst="rect">
            <a:avLst/>
          </a:prstGeom>
        </p:spPr>
        <p:txBody>
          <a:bodyPr/>
          <a:lstStyle/>
          <a:p>
            <a:endParaRPr lang="de-AT"/>
          </a:p>
        </p:txBody>
      </p:sp>
      <p:sp>
        <p:nvSpPr>
          <p:cNvPr id="9" name="Foliennummernplatzhalter 8"/>
          <p:cNvSpPr>
            <a:spLocks noGrp="1"/>
          </p:cNvSpPr>
          <p:nvPr>
            <p:ph type="sldNum" sz="quarter" idx="12"/>
          </p:nvPr>
        </p:nvSpPr>
        <p:spPr>
          <a:xfrm>
            <a:off x="6553200" y="6356350"/>
            <a:ext cx="2133600" cy="365125"/>
          </a:xfrm>
          <a:prstGeom prst="rect">
            <a:avLst/>
          </a:prstGeom>
        </p:spPr>
        <p:txBody>
          <a:bodyPr/>
          <a:lstStyle/>
          <a:p>
            <a:fld id="{798EB412-3BBB-445B-8FE1-FFC110ED5188}" type="slidenum">
              <a:rPr lang="de-AT" smtClean="0"/>
              <a:pPr/>
              <a:t>‹Nr.›</a:t>
            </a:fld>
            <a:endParaRPr lang="de-A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AT"/>
          </a:p>
        </p:txBody>
      </p:sp>
      <p:sp>
        <p:nvSpPr>
          <p:cNvPr id="3" name="Datumsplatzhalter 2"/>
          <p:cNvSpPr>
            <a:spLocks noGrp="1"/>
          </p:cNvSpPr>
          <p:nvPr>
            <p:ph type="dt" sz="half" idx="10"/>
          </p:nvPr>
        </p:nvSpPr>
        <p:spPr>
          <a:xfrm>
            <a:off x="457200" y="6356350"/>
            <a:ext cx="2133600" cy="365125"/>
          </a:xfrm>
          <a:prstGeom prst="rect">
            <a:avLst/>
          </a:prstGeom>
        </p:spPr>
        <p:txBody>
          <a:bodyPr/>
          <a:lstStyle/>
          <a:p>
            <a:fld id="{78DBBA85-8CCE-488A-9DF1-1137B42D149D}" type="datetimeFigureOut">
              <a:rPr lang="de-AT" smtClean="0"/>
              <a:pPr/>
              <a:t>26.03.2011</a:t>
            </a:fld>
            <a:endParaRPr lang="de-AT"/>
          </a:p>
        </p:txBody>
      </p:sp>
      <p:sp>
        <p:nvSpPr>
          <p:cNvPr id="4" name="Fußzeilenplatzhalter 3"/>
          <p:cNvSpPr>
            <a:spLocks noGrp="1"/>
          </p:cNvSpPr>
          <p:nvPr>
            <p:ph type="ftr" sz="quarter" idx="11"/>
          </p:nvPr>
        </p:nvSpPr>
        <p:spPr>
          <a:xfrm>
            <a:off x="3124200" y="6356350"/>
            <a:ext cx="2895600" cy="365125"/>
          </a:xfrm>
          <a:prstGeom prst="rect">
            <a:avLst/>
          </a:prstGeom>
        </p:spPr>
        <p:txBody>
          <a:bodyPr/>
          <a:lstStyle/>
          <a:p>
            <a:endParaRPr lang="de-AT"/>
          </a:p>
        </p:txBody>
      </p:sp>
      <p:sp>
        <p:nvSpPr>
          <p:cNvPr id="5" name="Foliennummernplatzhalter 4"/>
          <p:cNvSpPr>
            <a:spLocks noGrp="1"/>
          </p:cNvSpPr>
          <p:nvPr>
            <p:ph type="sldNum" sz="quarter" idx="12"/>
          </p:nvPr>
        </p:nvSpPr>
        <p:spPr>
          <a:xfrm>
            <a:off x="6553200" y="6356350"/>
            <a:ext cx="2133600" cy="365125"/>
          </a:xfrm>
          <a:prstGeom prst="rect">
            <a:avLst/>
          </a:prstGeom>
        </p:spPr>
        <p:txBody>
          <a:bodyPr/>
          <a:lstStyle/>
          <a:p>
            <a:fld id="{798EB412-3BBB-445B-8FE1-FFC110ED5188}" type="slidenum">
              <a:rPr lang="de-AT" smtClean="0"/>
              <a:pPr/>
              <a:t>‹Nr.›</a:t>
            </a:fld>
            <a:endParaRPr lang="de-A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57200" y="6356350"/>
            <a:ext cx="2133600" cy="365125"/>
          </a:xfrm>
          <a:prstGeom prst="rect">
            <a:avLst/>
          </a:prstGeom>
        </p:spPr>
        <p:txBody>
          <a:bodyPr/>
          <a:lstStyle/>
          <a:p>
            <a:fld id="{78DBBA85-8CCE-488A-9DF1-1137B42D149D}" type="datetimeFigureOut">
              <a:rPr lang="de-AT" smtClean="0"/>
              <a:pPr/>
              <a:t>26.03.2011</a:t>
            </a:fld>
            <a:endParaRPr lang="de-AT"/>
          </a:p>
        </p:txBody>
      </p:sp>
      <p:sp>
        <p:nvSpPr>
          <p:cNvPr id="3" name="Fußzeilenplatzhalter 2"/>
          <p:cNvSpPr>
            <a:spLocks noGrp="1"/>
          </p:cNvSpPr>
          <p:nvPr>
            <p:ph type="ftr" sz="quarter" idx="11"/>
          </p:nvPr>
        </p:nvSpPr>
        <p:spPr>
          <a:xfrm>
            <a:off x="3124200" y="6356350"/>
            <a:ext cx="2895600" cy="365125"/>
          </a:xfrm>
          <a:prstGeom prst="rect">
            <a:avLst/>
          </a:prstGeom>
        </p:spPr>
        <p:txBody>
          <a:bodyPr/>
          <a:lstStyle/>
          <a:p>
            <a:endParaRPr lang="de-AT"/>
          </a:p>
        </p:txBody>
      </p:sp>
      <p:sp>
        <p:nvSpPr>
          <p:cNvPr id="4" name="Foliennummernplatzhalter 3"/>
          <p:cNvSpPr>
            <a:spLocks noGrp="1"/>
          </p:cNvSpPr>
          <p:nvPr>
            <p:ph type="sldNum" sz="quarter" idx="12"/>
          </p:nvPr>
        </p:nvSpPr>
        <p:spPr>
          <a:xfrm>
            <a:off x="6553200" y="6356350"/>
            <a:ext cx="2133600" cy="365125"/>
          </a:xfrm>
          <a:prstGeom prst="rect">
            <a:avLst/>
          </a:prstGeom>
        </p:spPr>
        <p:txBody>
          <a:bodyPr/>
          <a:lstStyle/>
          <a:p>
            <a:fld id="{798EB412-3BBB-445B-8FE1-FFC110ED5188}" type="slidenum">
              <a:rPr lang="de-AT" smtClean="0"/>
              <a:pPr/>
              <a:t>‹Nr.›</a:t>
            </a:fld>
            <a:endParaRPr lang="de-A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AT"/>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78DBBA85-8CCE-488A-9DF1-1137B42D149D}" type="datetimeFigureOut">
              <a:rPr lang="de-AT" smtClean="0"/>
              <a:pPr/>
              <a:t>26.03.2011</a:t>
            </a:fld>
            <a:endParaRPr lang="de-AT"/>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AT"/>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798EB412-3BBB-445B-8FE1-FFC110ED5188}" type="slidenum">
              <a:rPr lang="de-AT" smtClean="0"/>
              <a:pPr/>
              <a:t>‹Nr.›</a:t>
            </a:fld>
            <a:endParaRPr lang="de-A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AT"/>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78DBBA85-8CCE-488A-9DF1-1137B42D149D}" type="datetimeFigureOut">
              <a:rPr lang="de-AT" smtClean="0"/>
              <a:pPr/>
              <a:t>26.03.2011</a:t>
            </a:fld>
            <a:endParaRPr lang="de-AT"/>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AT"/>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798EB412-3BBB-445B-8FE1-FFC110ED5188}" type="slidenum">
              <a:rPr lang="de-AT" smtClean="0"/>
              <a:pPr/>
              <a:t>‹Nr.›</a:t>
            </a:fld>
            <a:endParaRPr lang="de-A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1600200"/>
            <a:ext cx="8229600" cy="5069160"/>
          </a:xfrm>
          <a:prstGeom prst="rect">
            <a:avLst/>
          </a:prstGeom>
        </p:spPr>
        <p:txBody>
          <a:bodyPr vert="horz" lIns="91440" tIns="45720" rIns="91440" bIns="45720" rtlCol="0">
            <a:normAutofit/>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AT" dirty="0"/>
          </a:p>
        </p:txBody>
      </p:sp>
      <p:sp>
        <p:nvSpPr>
          <p:cNvPr id="8" name="Abgerundetes Rechteck 7"/>
          <p:cNvSpPr/>
          <p:nvPr userDrawn="1"/>
        </p:nvSpPr>
        <p:spPr>
          <a:xfrm>
            <a:off x="7164288" y="6237312"/>
            <a:ext cx="1800200" cy="504056"/>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de-AT"/>
          </a:p>
        </p:txBody>
      </p:sp>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dirty="0" smtClean="0"/>
              <a:t>Titelmasterformat durch Klicken bearbeiten</a:t>
            </a:r>
            <a:endParaRPr lang="de-AT" dirty="0"/>
          </a:p>
        </p:txBody>
      </p:sp>
      <p:pic>
        <p:nvPicPr>
          <p:cNvPr id="1026" name="Picture 2" descr="C:\Users\mzechner\Desktop\workshop\logo.png"/>
          <p:cNvPicPr>
            <a:picLocks noChangeAspect="1" noChangeArrowheads="1"/>
          </p:cNvPicPr>
          <p:nvPr userDrawn="1"/>
        </p:nvPicPr>
        <p:blipFill>
          <a:blip r:embed="rId13" cstate="print"/>
          <a:srcRect/>
          <a:stretch>
            <a:fillRect/>
          </a:stretch>
        </p:blipFill>
        <p:spPr bwMode="auto">
          <a:xfrm>
            <a:off x="7236296" y="6309320"/>
            <a:ext cx="1697144" cy="360000"/>
          </a:xfrm>
          <a:prstGeom prst="rect">
            <a:avLst/>
          </a:prstGeom>
          <a:noFill/>
        </p:spPr>
      </p:pic>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Tx/>
        <a:buBlip>
          <a:blip r:embed="rId14"/>
        </a:buBlip>
        <a:defRPr sz="3200" b="1" kern="1200" baseline="0">
          <a:solidFill>
            <a:schemeClr val="tx1"/>
          </a:solidFill>
          <a:effectLst>
            <a:outerShdw blurRad="50800" dist="38100" dir="8100000" algn="tr" rotWithShape="0">
              <a:prstClr val="black">
                <a:alpha val="40000"/>
              </a:prstClr>
            </a:outerShdw>
          </a:effectLst>
          <a:latin typeface="HelveticaNeue Condensed" pitchFamily="34" charset="0"/>
          <a:ea typeface="+mn-ea"/>
          <a:cs typeface="+mn-cs"/>
        </a:defRPr>
      </a:lvl1pPr>
      <a:lvl2pPr marL="742950" indent="-285750" algn="l" defTabSz="914400" rtl="0" eaLnBrk="1" latinLnBrk="0" hangingPunct="1">
        <a:spcBef>
          <a:spcPct val="20000"/>
        </a:spcBef>
        <a:buSzPct val="80000"/>
        <a:buFontTx/>
        <a:buBlip>
          <a:blip r:embed="rId14"/>
        </a:buBlip>
        <a:defRPr sz="2800" b="0" i="0" kern="1200" baseline="0">
          <a:solidFill>
            <a:schemeClr val="tx1"/>
          </a:solidFill>
          <a:effectLst/>
          <a:latin typeface="HelveticaNeue Condensed" pitchFamily="34" charset="0"/>
          <a:ea typeface="+mn-ea"/>
          <a:cs typeface="+mn-cs"/>
        </a:defRPr>
      </a:lvl2pPr>
      <a:lvl3pPr marL="1143000" indent="-228600" algn="l" defTabSz="914400" rtl="0" eaLnBrk="1" latinLnBrk="0" hangingPunct="1">
        <a:spcBef>
          <a:spcPct val="20000"/>
        </a:spcBef>
        <a:buSzPct val="75000"/>
        <a:buFontTx/>
        <a:buBlip>
          <a:blip r:embed="rId14"/>
        </a:buBlip>
        <a:defRPr sz="2400" kern="1200" baseline="0">
          <a:solidFill>
            <a:schemeClr val="tx1"/>
          </a:solidFill>
          <a:latin typeface="HelveticaNeue Condensed" pitchFamily="34" charset="0"/>
          <a:ea typeface="+mn-ea"/>
          <a:cs typeface="+mn-cs"/>
        </a:defRPr>
      </a:lvl3pPr>
      <a:lvl4pPr marL="1600200" indent="-228600" algn="l" defTabSz="914400" rtl="0" eaLnBrk="1" latinLnBrk="0" hangingPunct="1">
        <a:spcBef>
          <a:spcPct val="20000"/>
        </a:spcBef>
        <a:buSzPct val="90000"/>
        <a:buFont typeface="HelveticaNeue Condensed" pitchFamily="34" charset="0"/>
        <a:buChar char="-"/>
        <a:defRPr sz="2000" kern="1200" baseline="0">
          <a:solidFill>
            <a:schemeClr val="tx1"/>
          </a:solidFill>
          <a:latin typeface="HelveticaNeue Condensed"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chemeClr val="tx1"/>
          </a:solidFill>
          <a:latin typeface="HelveticaNeue Condensed"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4.png"/><Relationship Id="rId7"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hyperlink" Target="http://www.consolespot.net/graphics-design/15371-homebrew-icon-thread.html" TargetMode="External"/><Relationship Id="rId5" Type="http://schemas.openxmlformats.org/officeDocument/2006/relationships/image" Target="../media/image50.png"/><Relationship Id="rId10" Type="http://schemas.openxmlformats.org/officeDocument/2006/relationships/hyperlink" Target="http://forum.thegamecreators.com/?m=forum_view&amp;t=67876&amp;b=1" TargetMode="External"/><Relationship Id="rId4" Type="http://schemas.openxmlformats.org/officeDocument/2006/relationships/image" Target="../media/image45.png"/><Relationship Id="rId9" Type="http://schemas.openxmlformats.org/officeDocument/2006/relationships/image" Target="../media/image54.png"/></Relationships>
</file>

<file path=ppt/slides/_rels/slide156.xml.rels><?xml version="1.0" encoding="UTF-8" standalone="yes"?>
<Relationships xmlns="http://schemas.openxmlformats.org/package/2006/relationships"><Relationship Id="rId3" Type="http://schemas.openxmlformats.org/officeDocument/2006/relationships/hyperlink" Target="http://www.freemusicarchive.org/" TargetMode="External"/><Relationship Id="rId2" Type="http://schemas.openxmlformats.org/officeDocument/2006/relationships/hyperlink" Target="http://ded.increpare.com/~locus/as3sfxr-b/"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hyperlink" Target="http://unity3d.com/" TargetMode="External"/><Relationship Id="rId7" Type="http://schemas.openxmlformats.org/officeDocument/2006/relationships/hyperlink" Target="http://www.andengine.org/" TargetMode="External"/><Relationship Id="rId2" Type="http://schemas.openxmlformats.org/officeDocument/2006/relationships/hyperlink" Target="http://www.udk.com/" TargetMode="External"/><Relationship Id="rId1" Type="http://schemas.openxmlformats.org/officeDocument/2006/relationships/slideLayout" Target="../slideLayouts/slideLayout2.xml"/><Relationship Id="rId6" Type="http://schemas.openxmlformats.org/officeDocument/2006/relationships/hyperlink" Target="http://slick.cokeandcode.com/" TargetMode="External"/><Relationship Id="rId5" Type="http://schemas.openxmlformats.org/officeDocument/2006/relationships/hyperlink" Target="http://code.google.com/p/libgdx/" TargetMode="External"/><Relationship Id="rId4" Type="http://schemas.openxmlformats.org/officeDocument/2006/relationships/hyperlink" Target="http://www.jpct.net/jpct-ae/" TargetMode="External"/></Relationships>
</file>

<file path=ppt/slides/_rels/slide201.xml.rels><?xml version="1.0" encoding="UTF-8" standalone="yes"?>
<Relationships xmlns="http://schemas.openxmlformats.org/package/2006/relationships"><Relationship Id="rId3" Type="http://schemas.openxmlformats.org/officeDocument/2006/relationships/hyperlink" Target="http://wiki.gamedev.net/" TargetMode="External"/><Relationship Id="rId2" Type="http://schemas.openxmlformats.org/officeDocument/2006/relationships/hyperlink" Target="http://gamedev.net/" TargetMode="External"/><Relationship Id="rId1" Type="http://schemas.openxmlformats.org/officeDocument/2006/relationships/slideLayout" Target="../slideLayouts/slideLayout2.xml"/><Relationship Id="rId6" Type="http://schemas.openxmlformats.org/officeDocument/2006/relationships/hyperlink" Target="http://www.gamasutra.com/" TargetMode="External"/><Relationship Id="rId5" Type="http://schemas.openxmlformats.org/officeDocument/2006/relationships/hyperlink" Target="http://www.java-gaming.org/" TargetMode="External"/><Relationship Id="rId4" Type="http://schemas.openxmlformats.org/officeDocument/2006/relationships/hyperlink" Target="http://www.flipcode.com/archives/"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developer.android.com/sdk/installing.html" TargetMode="External"/><Relationship Id="rId2" Type="http://schemas.openxmlformats.org/officeDocument/2006/relationships/hyperlink" Target="http://www.eclipse.org/" TargetMode="External"/><Relationship Id="rId1" Type="http://schemas.openxmlformats.org/officeDocument/2006/relationships/slideLayout" Target="../slideLayouts/slideLayout2.xml"/><Relationship Id="rId4" Type="http://schemas.openxmlformats.org/officeDocument/2006/relationships/hyperlink" Target="http://code.google.com/p/agd-101/"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http://www.android.com/media/wallpaper/gif/android_logo.gif"/>
          <p:cNvPicPr>
            <a:picLocks noChangeAspect="1" noChangeArrowheads="1"/>
          </p:cNvPicPr>
          <p:nvPr/>
        </p:nvPicPr>
        <p:blipFill>
          <a:blip r:embed="rId2" cstate="print"/>
          <a:srcRect/>
          <a:stretch>
            <a:fillRect/>
          </a:stretch>
        </p:blipFill>
        <p:spPr bwMode="auto">
          <a:xfrm rot="1438320">
            <a:off x="6447199" y="931732"/>
            <a:ext cx="2664296" cy="1998222"/>
          </a:xfrm>
          <a:prstGeom prst="rect">
            <a:avLst/>
          </a:prstGeom>
          <a:noFill/>
        </p:spPr>
      </p:pic>
      <p:sp>
        <p:nvSpPr>
          <p:cNvPr id="5" name="Abgerundetes Rechteck 4"/>
          <p:cNvSpPr/>
          <p:nvPr/>
        </p:nvSpPr>
        <p:spPr>
          <a:xfrm>
            <a:off x="755576" y="2348880"/>
            <a:ext cx="7632848" cy="1008112"/>
          </a:xfrm>
          <a:prstGeom prst="roundRect">
            <a:avLst/>
          </a:prstGeom>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
        <p:nvSpPr>
          <p:cNvPr id="3" name="Untertitel 2"/>
          <p:cNvSpPr>
            <a:spLocks noGrp="1"/>
          </p:cNvSpPr>
          <p:nvPr>
            <p:ph type="subTitle" idx="1"/>
          </p:nvPr>
        </p:nvSpPr>
        <p:spPr/>
        <p:txBody>
          <a:bodyPr/>
          <a:lstStyle/>
          <a:p>
            <a:r>
              <a:rPr lang="de-AT" dirty="0" err="1" smtClean="0">
                <a:solidFill>
                  <a:schemeClr val="tx1"/>
                </a:solidFill>
              </a:rPr>
              <a:t>How</a:t>
            </a:r>
            <a:r>
              <a:rPr lang="de-AT" dirty="0" smtClean="0">
                <a:solidFill>
                  <a:schemeClr val="tx1"/>
                </a:solidFill>
              </a:rPr>
              <a:t> I </a:t>
            </a:r>
            <a:r>
              <a:rPr lang="de-AT" dirty="0" err="1" smtClean="0">
                <a:solidFill>
                  <a:schemeClr val="tx1"/>
                </a:solidFill>
              </a:rPr>
              <a:t>Learned</a:t>
            </a:r>
            <a:r>
              <a:rPr lang="de-AT" dirty="0" smtClean="0">
                <a:solidFill>
                  <a:schemeClr val="tx1"/>
                </a:solidFill>
              </a:rPr>
              <a:t> </a:t>
            </a:r>
            <a:r>
              <a:rPr lang="de-AT" dirty="0" err="1" smtClean="0">
                <a:solidFill>
                  <a:schemeClr val="tx1"/>
                </a:solidFill>
              </a:rPr>
              <a:t>to</a:t>
            </a:r>
            <a:r>
              <a:rPr lang="de-AT" dirty="0" smtClean="0">
                <a:solidFill>
                  <a:schemeClr val="tx1"/>
                </a:solidFill>
              </a:rPr>
              <a:t> Love </a:t>
            </a:r>
            <a:r>
              <a:rPr lang="de-AT" dirty="0" err="1" smtClean="0">
                <a:solidFill>
                  <a:schemeClr val="tx1"/>
                </a:solidFill>
              </a:rPr>
              <a:t>the</a:t>
            </a:r>
            <a:r>
              <a:rPr lang="de-AT" dirty="0" smtClean="0">
                <a:solidFill>
                  <a:schemeClr val="tx1"/>
                </a:solidFill>
              </a:rPr>
              <a:t> </a:t>
            </a:r>
            <a:r>
              <a:rPr lang="de-AT" dirty="0" err="1" smtClean="0">
                <a:solidFill>
                  <a:schemeClr val="tx1"/>
                </a:solidFill>
              </a:rPr>
              <a:t>Canvas</a:t>
            </a:r>
            <a:endParaRPr lang="de-AT" dirty="0">
              <a:solidFill>
                <a:schemeClr val="tx1"/>
              </a:solidFill>
            </a:endParaRPr>
          </a:p>
        </p:txBody>
      </p:sp>
      <p:sp>
        <p:nvSpPr>
          <p:cNvPr id="2" name="Titel 1"/>
          <p:cNvSpPr>
            <a:spLocks noGrp="1"/>
          </p:cNvSpPr>
          <p:nvPr>
            <p:ph type="ctrTitle"/>
          </p:nvPr>
        </p:nvSpPr>
        <p:spPr/>
        <p:txBody>
          <a:bodyPr>
            <a:normAutofit/>
          </a:bodyPr>
          <a:lstStyle/>
          <a:p>
            <a:r>
              <a:rPr lang="de-AT" sz="4000" b="1" spc="50" dirty="0" err="1"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Android</a:t>
            </a:r>
            <a:r>
              <a:rPr lang="de-AT" sz="40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Game Development 101</a:t>
            </a:r>
            <a:endParaRPr lang="de-AT" sz="4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pic>
        <p:nvPicPr>
          <p:cNvPr id="14342" name="Picture 6" descr="http://upload.wikimedia.org/wikipedia/commons/thumb/b/be/Gamepad.svg/120px-Gamepad.svg.png"/>
          <p:cNvPicPr>
            <a:picLocks noChangeAspect="1" noChangeArrowheads="1"/>
          </p:cNvPicPr>
          <p:nvPr/>
        </p:nvPicPr>
        <p:blipFill>
          <a:blip r:embed="rId3" cstate="print"/>
          <a:srcRect/>
          <a:stretch>
            <a:fillRect/>
          </a:stretch>
        </p:blipFill>
        <p:spPr bwMode="auto">
          <a:xfrm>
            <a:off x="6876256" y="1988841"/>
            <a:ext cx="792087" cy="79208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 Genres: </a:t>
            </a:r>
            <a:r>
              <a:rPr lang="de-AT" dirty="0" err="1" smtClean="0"/>
              <a:t>to</a:t>
            </a:r>
            <a:r>
              <a:rPr lang="de-AT" dirty="0" smtClean="0"/>
              <a:t> </a:t>
            </a:r>
            <a:r>
              <a:rPr lang="de-AT" dirty="0" err="1" smtClean="0"/>
              <a:t>Each</a:t>
            </a:r>
            <a:r>
              <a:rPr lang="de-AT" dirty="0" smtClean="0"/>
              <a:t> </a:t>
            </a:r>
            <a:r>
              <a:rPr lang="de-AT" dirty="0" err="1" smtClean="0"/>
              <a:t>One‘s</a:t>
            </a:r>
            <a:r>
              <a:rPr lang="de-AT" dirty="0" smtClean="0"/>
              <a:t> Taste</a:t>
            </a:r>
            <a:endParaRPr lang="de-AT" dirty="0"/>
          </a:p>
        </p:txBody>
      </p:sp>
      <p:sp>
        <p:nvSpPr>
          <p:cNvPr id="3" name="Inhaltsplatzhalter 2"/>
          <p:cNvSpPr>
            <a:spLocks noGrp="1"/>
          </p:cNvSpPr>
          <p:nvPr>
            <p:ph idx="1"/>
          </p:nvPr>
        </p:nvSpPr>
        <p:spPr/>
        <p:txBody>
          <a:bodyPr/>
          <a:lstStyle/>
          <a:p>
            <a:pPr algn="ctr">
              <a:buNone/>
            </a:pPr>
            <a:r>
              <a:rPr lang="de-AT" dirty="0" err="1" smtClean="0"/>
              <a:t>Arcade</a:t>
            </a:r>
            <a:r>
              <a:rPr lang="de-AT" dirty="0" smtClean="0"/>
              <a:t> &amp; Action Games </a:t>
            </a:r>
            <a:endParaRPr lang="de-AT" dirty="0"/>
          </a:p>
        </p:txBody>
      </p:sp>
      <p:pic>
        <p:nvPicPr>
          <p:cNvPr id="1026" name="Picture 2" descr="http://www.geek.com/wp-content/uploads/2009/12/Angry_Birds_nitro.png"/>
          <p:cNvPicPr>
            <a:picLocks noChangeAspect="1" noChangeArrowheads="1"/>
          </p:cNvPicPr>
          <p:nvPr/>
        </p:nvPicPr>
        <p:blipFill>
          <a:blip r:embed="rId2" cstate="print"/>
          <a:srcRect/>
          <a:stretch>
            <a:fillRect/>
          </a:stretch>
        </p:blipFill>
        <p:spPr bwMode="auto">
          <a:xfrm>
            <a:off x="1475656" y="1772816"/>
            <a:ext cx="5832648" cy="3888433"/>
          </a:xfrm>
          <a:prstGeom prst="rect">
            <a:avLst/>
          </a:prstGeom>
          <a:noFill/>
          <a:effectLst>
            <a:outerShdw blurRad="50800" dist="38100" dir="8100000" algn="tr" rotWithShape="0">
              <a:prstClr val="black">
                <a:alpha val="40000"/>
              </a:prstClr>
            </a:outerShdw>
          </a:effectLst>
        </p:spPr>
      </p:pic>
      <p:pic>
        <p:nvPicPr>
          <p:cNvPr id="18434" name="Picture 2" descr="screen?id=-6499682125812581994&amp;i=1"/>
          <p:cNvPicPr>
            <a:picLocks noChangeAspect="1" noChangeArrowheads="1"/>
          </p:cNvPicPr>
          <p:nvPr/>
        </p:nvPicPr>
        <p:blipFill>
          <a:blip r:embed="rId3" cstate="print"/>
          <a:srcRect/>
          <a:stretch>
            <a:fillRect/>
          </a:stretch>
        </p:blipFill>
        <p:spPr bwMode="auto">
          <a:xfrm rot="569256">
            <a:off x="3524779" y="2044073"/>
            <a:ext cx="2759724" cy="4122984"/>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19460" name="Picture 4" descr="https://ssl.gstatic.com/android/market/de.hms.xconstructionfull/ss-1-320-480-160-1-e714c0ab3dcac9163d1048c5f558baaf857d225a"/>
          <p:cNvPicPr>
            <a:picLocks noChangeAspect="1" noChangeArrowheads="1"/>
          </p:cNvPicPr>
          <p:nvPr/>
        </p:nvPicPr>
        <p:blipFill>
          <a:blip r:embed="rId4" cstate="print"/>
          <a:srcRect/>
          <a:stretch>
            <a:fillRect/>
          </a:stretch>
        </p:blipFill>
        <p:spPr bwMode="auto">
          <a:xfrm rot="20883009">
            <a:off x="1724127" y="2087245"/>
            <a:ext cx="5508104" cy="3672071"/>
          </a:xfrm>
          <a:prstGeom prst="rect">
            <a:avLst/>
          </a:prstGeom>
          <a:noFill/>
          <a:effectLst>
            <a:outerShdw blurRad="50800" dist="38100" dir="8100000" algn="tr" rotWithShape="0">
              <a:prstClr val="black">
                <a:alpha val="40000"/>
              </a:prstClr>
            </a:outerShdw>
          </a:effectLst>
        </p:spPr>
      </p:pic>
      <p:pic>
        <p:nvPicPr>
          <p:cNvPr id="20482" name="Picture 2" descr="http://4.bp.blogspot.com/_lYNvkh3Y0K0/SucAHCNGwEI/AAAAAAAAAaY/ZJg1uRdgA-Q/s320/Space_Physics_Bridge.png"/>
          <p:cNvPicPr>
            <a:picLocks noChangeAspect="1" noChangeArrowheads="1"/>
          </p:cNvPicPr>
          <p:nvPr/>
        </p:nvPicPr>
        <p:blipFill>
          <a:blip r:embed="rId5" cstate="print"/>
          <a:srcRect/>
          <a:stretch>
            <a:fillRect/>
          </a:stretch>
        </p:blipFill>
        <p:spPr bwMode="auto">
          <a:xfrm rot="388199">
            <a:off x="1805378" y="1920664"/>
            <a:ext cx="5383776" cy="3600400"/>
          </a:xfrm>
          <a:prstGeom prst="rect">
            <a:avLst/>
          </a:prstGeom>
          <a:noFill/>
          <a:effectLst>
            <a:outerShdw blurRad="50800" dist="38100" dir="8100000" algn="tr" rotWithShape="0">
              <a:prstClr val="black">
                <a:alpha val="40000"/>
              </a:prstClr>
            </a:outerShdw>
          </a:effectLst>
        </p:spPr>
      </p:pic>
      <p:pic>
        <p:nvPicPr>
          <p:cNvPr id="21506" name="Picture 2" descr="https://ssl.gstatic.com/android/market/com.clapfootgames.tankhero/ss-2-320-480-160-0-6bd6ef8d7359479008c42f1170af8c9920192c5f"/>
          <p:cNvPicPr>
            <a:picLocks noChangeAspect="1" noChangeArrowheads="1"/>
          </p:cNvPicPr>
          <p:nvPr/>
        </p:nvPicPr>
        <p:blipFill>
          <a:blip r:embed="rId6" cstate="print"/>
          <a:srcRect/>
          <a:stretch>
            <a:fillRect/>
          </a:stretch>
        </p:blipFill>
        <p:spPr bwMode="auto">
          <a:xfrm rot="15958503">
            <a:off x="2456039" y="510226"/>
            <a:ext cx="4051713" cy="6752855"/>
          </a:xfrm>
          <a:prstGeom prst="rect">
            <a:avLst/>
          </a:prstGeom>
          <a:noFill/>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503040" y="917912"/>
            <a:ext cx="9469560" cy="6340197"/>
          </a:xfrm>
          <a:prstGeom prst="rect">
            <a:avLst/>
          </a:prstGeom>
          <a:noFill/>
        </p:spPr>
        <p:txBody>
          <a:bodyPr wrap="square" rtlCol="0">
            <a:spAutoFit/>
          </a:bodyPr>
          <a:lstStyle/>
          <a:p>
            <a:r>
              <a:rPr lang="en-US" sz="1400" b="1" dirty="0" smtClean="0">
                <a:latin typeface="TheSansMonoConNormal" pitchFamily="34" charset="0"/>
              </a:rPr>
              <a:t>public class </a:t>
            </a:r>
            <a:r>
              <a:rPr lang="en-US" sz="1400" b="1" dirty="0" err="1" smtClean="0">
                <a:latin typeface="TheSansMonoConNormal" pitchFamily="34" charset="0"/>
              </a:rPr>
              <a:t>TouchExample</a:t>
            </a:r>
            <a:r>
              <a:rPr lang="en-US" sz="1400" b="1" dirty="0" smtClean="0">
                <a:latin typeface="TheSansMonoConNormal" pitchFamily="34" charset="0"/>
              </a:rPr>
              <a:t> extends Game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Screen </a:t>
            </a:r>
            <a:r>
              <a:rPr lang="de-AT" sz="1400" b="1" dirty="0" err="1" smtClean="0">
                <a:latin typeface="TheSansMonoConNormal" pitchFamily="34" charset="0"/>
              </a:rPr>
              <a:t>createStartScreen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TouchScreen</a:t>
            </a:r>
            <a:r>
              <a:rPr lang="de-AT" sz="1400" b="1" dirty="0" smtClean="0">
                <a:latin typeface="TheSansMonoConNormal" pitchFamily="34" charset="0"/>
              </a:rPr>
              <a:t>(</a:t>
            </a:r>
            <a:r>
              <a:rPr lang="de-AT" sz="1400" b="1" dirty="0" err="1" smtClean="0">
                <a:latin typeface="TheSansMonoConNormal" pitchFamily="34" charset="0"/>
              </a:rPr>
              <a:t>this</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a:t>
            </a:r>
            <a:r>
              <a:rPr lang="de-AT" sz="1400" b="1" dirty="0" err="1" smtClean="0">
                <a:latin typeface="TheSansMonoConNormal" pitchFamily="34" charset="0"/>
              </a:rPr>
              <a:t>TouchScreen</a:t>
            </a:r>
            <a:r>
              <a:rPr lang="de-AT" sz="1400" b="1" dirty="0" smtClean="0">
                <a:latin typeface="TheSansMonoConNormal" pitchFamily="34" charset="0"/>
              </a:rPr>
              <a:t> </a:t>
            </a:r>
            <a:r>
              <a:rPr lang="de-AT" sz="1400" b="1" dirty="0" err="1" smtClean="0">
                <a:latin typeface="TheSansMonoConNormal" pitchFamily="34" charset="0"/>
              </a:rPr>
              <a:t>extends</a:t>
            </a:r>
            <a:r>
              <a:rPr lang="de-AT" sz="1400" b="1" dirty="0" smtClean="0">
                <a:latin typeface="TheSansMonoConNormal" pitchFamily="34" charset="0"/>
              </a:rPr>
              <a:t> Screen {</a:t>
            </a:r>
          </a:p>
          <a:p>
            <a:r>
              <a:rPr lang="de-AT" sz="1400" b="1" dirty="0" smtClean="0">
                <a:latin typeface="TheSansMonoConNormal" pitchFamily="34" charset="0"/>
              </a:rPr>
              <a:t>        Bitmap </a:t>
            </a:r>
            <a:r>
              <a:rPr lang="de-AT" sz="1400" b="1" dirty="0" err="1" smtClean="0">
                <a:latin typeface="TheSansMonoConNormal" pitchFamily="34" charset="0"/>
              </a:rPr>
              <a:t>bob</a:t>
            </a:r>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TouchScreen</a:t>
            </a:r>
            <a:r>
              <a:rPr lang="de-AT" sz="1400" b="1" dirty="0" smtClean="0">
                <a:latin typeface="TheSansMonoConNormal" pitchFamily="34" charset="0"/>
              </a:rPr>
              <a:t>(Game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super(</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bob</a:t>
            </a:r>
            <a:r>
              <a:rPr lang="de-AT" sz="1400" b="1" dirty="0" smtClean="0">
                <a:latin typeface="TheSansMonoConNormal" pitchFamily="34" charset="0"/>
              </a:rPr>
              <a:t> = </a:t>
            </a:r>
            <a:r>
              <a:rPr lang="de-AT" sz="1400" b="1" dirty="0" err="1" smtClean="0">
                <a:latin typeface="TheSansMonoConNormal" pitchFamily="34" charset="0"/>
              </a:rPr>
              <a:t>game.loadBitmap</a:t>
            </a:r>
            <a:r>
              <a:rPr lang="de-AT" sz="1400" b="1" dirty="0" smtClean="0">
                <a:latin typeface="TheSansMonoConNormal" pitchFamily="34" charset="0"/>
              </a:rPr>
              <a:t>("bob.png");</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de-AT" sz="1400" b="1" dirty="0" smtClean="0">
                <a:latin typeface="TheSansMonoConNormal" pitchFamily="34" charset="0"/>
              </a:rPr>
              <a:t>            </a:t>
            </a:r>
            <a:r>
              <a:rPr lang="de-AT" sz="1400" b="1" dirty="0" err="1" smtClean="0">
                <a:latin typeface="TheSansMonoConNormal" pitchFamily="34" charset="0"/>
              </a:rPr>
              <a:t>game.clearFramebuffer</a:t>
            </a:r>
            <a:r>
              <a:rPr lang="de-AT" sz="1400" b="1" dirty="0" smtClean="0">
                <a:latin typeface="TheSansMonoConNormal" pitchFamily="34" charset="0"/>
              </a:rPr>
              <a:t>(</a:t>
            </a:r>
            <a:r>
              <a:rPr lang="de-AT" sz="1400" b="1" dirty="0" err="1" smtClean="0">
                <a:latin typeface="TheSansMonoConNormal" pitchFamily="34" charset="0"/>
              </a:rPr>
              <a:t>Color.</a:t>
            </a:r>
            <a:r>
              <a:rPr lang="de-AT" sz="1400" b="1" i="1" dirty="0" err="1" smtClean="0">
                <a:latin typeface="TheSansMonoConNormal" pitchFamily="34" charset="0"/>
              </a:rPr>
              <a:t>BLUE</a:t>
            </a:r>
            <a:r>
              <a:rPr lang="de-AT" sz="1400" b="1" i="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for</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pointer</a:t>
            </a:r>
            <a:r>
              <a:rPr lang="de-AT" sz="1400" b="1" dirty="0" smtClean="0">
                <a:latin typeface="TheSansMonoConNormal" pitchFamily="34" charset="0"/>
              </a:rPr>
              <a:t> = 0; </a:t>
            </a:r>
            <a:r>
              <a:rPr lang="de-AT" sz="1400" b="1" dirty="0" err="1" smtClean="0">
                <a:latin typeface="TheSansMonoConNormal" pitchFamily="34" charset="0"/>
              </a:rPr>
              <a:t>pointer</a:t>
            </a:r>
            <a:r>
              <a:rPr lang="de-AT" sz="1400" b="1" dirty="0" smtClean="0">
                <a:latin typeface="TheSansMonoConNormal" pitchFamily="34" charset="0"/>
              </a:rPr>
              <a:t> &lt; 5; </a:t>
            </a:r>
            <a:r>
              <a:rPr lang="de-AT" sz="1400" b="1" dirty="0" err="1" smtClean="0">
                <a:latin typeface="TheSansMonoConNormal" pitchFamily="34" charset="0"/>
              </a:rPr>
              <a:t>pointer</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game.isTouchDown</a:t>
            </a:r>
            <a:r>
              <a:rPr lang="de-AT" sz="1400" b="1" dirty="0" smtClean="0">
                <a:latin typeface="TheSansMonoConNormal" pitchFamily="34" charset="0"/>
              </a:rPr>
              <a:t>(</a:t>
            </a:r>
            <a:r>
              <a:rPr lang="de-AT" sz="1400" b="1" dirty="0" err="1" smtClean="0">
                <a:latin typeface="TheSansMonoConNormal" pitchFamily="34" charset="0"/>
              </a:rPr>
              <a:t>pointer</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game.drawBitmap</a:t>
            </a:r>
            <a:r>
              <a:rPr lang="de-AT" sz="1400" b="1" dirty="0" smtClean="0">
                <a:latin typeface="TheSansMonoConNormal" pitchFamily="34" charset="0"/>
              </a:rPr>
              <a:t>(</a:t>
            </a:r>
            <a:r>
              <a:rPr lang="de-AT" sz="1400" b="1" dirty="0" err="1" smtClean="0">
                <a:latin typeface="TheSansMonoConNormal" pitchFamily="34" charset="0"/>
              </a:rPr>
              <a:t>bob</a:t>
            </a:r>
            <a:r>
              <a:rPr lang="de-AT" sz="1400" b="1" dirty="0" smtClean="0">
                <a:latin typeface="TheSansMonoConNormal" pitchFamily="34" charset="0"/>
              </a:rPr>
              <a:t>, </a:t>
            </a:r>
            <a:r>
              <a:rPr lang="de-AT" sz="1400" b="1" dirty="0" err="1" smtClean="0">
                <a:latin typeface="TheSansMonoConNormal" pitchFamily="34" charset="0"/>
              </a:rPr>
              <a:t>game.getTouchX</a:t>
            </a:r>
            <a:r>
              <a:rPr lang="de-AT" sz="1400" b="1" dirty="0" smtClean="0">
                <a:latin typeface="TheSansMonoConNormal" pitchFamily="34" charset="0"/>
              </a:rPr>
              <a:t>(</a:t>
            </a:r>
            <a:r>
              <a:rPr lang="de-AT" sz="1400" b="1" dirty="0" err="1" smtClean="0">
                <a:latin typeface="TheSansMonoConNormal" pitchFamily="34" charset="0"/>
              </a:rPr>
              <a:t>pointer</a:t>
            </a:r>
            <a:r>
              <a:rPr lang="de-AT" sz="1400" b="1" dirty="0" smtClean="0">
                <a:latin typeface="TheSansMonoConNormal" pitchFamily="34" charset="0"/>
              </a:rPr>
              <a:t>), </a:t>
            </a:r>
            <a:r>
              <a:rPr lang="de-AT" sz="1400" b="1" dirty="0" err="1" smtClean="0">
                <a:latin typeface="TheSansMonoConNormal" pitchFamily="34" charset="0"/>
              </a:rPr>
              <a:t>game.getTouchY</a:t>
            </a:r>
            <a:r>
              <a:rPr lang="de-AT" sz="1400" b="1" dirty="0" smtClean="0">
                <a:latin typeface="TheSansMonoConNormal" pitchFamily="34" charset="0"/>
              </a:rPr>
              <a:t>(</a:t>
            </a:r>
            <a:r>
              <a:rPr lang="de-AT" sz="1400" b="1" dirty="0" err="1" smtClean="0">
                <a:latin typeface="TheSansMonoConNormal" pitchFamily="34" charset="0"/>
              </a:rPr>
              <a:t>pointer</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resume</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dispose</a:t>
            </a:r>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3" name="Inhaltsplatzhalter 2"/>
          <p:cNvSpPr>
            <a:spLocks noGrp="1"/>
          </p:cNvSpPr>
          <p:nvPr>
            <p:ph idx="1"/>
          </p:nvPr>
        </p:nvSpPr>
        <p:spPr/>
        <p:txBody>
          <a:bodyPr/>
          <a:lstStyle/>
          <a:p>
            <a:r>
              <a:rPr lang="de-AT" dirty="0" smtClean="0"/>
              <a:t>The </a:t>
            </a:r>
            <a:r>
              <a:rPr lang="de-AT" dirty="0" err="1" smtClean="0"/>
              <a:t>accelerometer</a:t>
            </a:r>
            <a:r>
              <a:rPr lang="de-AT" dirty="0" smtClean="0"/>
              <a:t> </a:t>
            </a:r>
            <a:r>
              <a:rPr lang="de-AT" dirty="0" err="1" smtClean="0"/>
              <a:t>gives</a:t>
            </a:r>
            <a:r>
              <a:rPr lang="de-AT" dirty="0" smtClean="0"/>
              <a:t> </a:t>
            </a:r>
            <a:r>
              <a:rPr lang="de-AT" dirty="0" err="1" smtClean="0"/>
              <a:t>us</a:t>
            </a:r>
            <a:r>
              <a:rPr lang="de-AT" dirty="0" smtClean="0"/>
              <a:t> </a:t>
            </a:r>
            <a:r>
              <a:rPr lang="de-AT" dirty="0" err="1" smtClean="0"/>
              <a:t>the</a:t>
            </a:r>
            <a:r>
              <a:rPr lang="de-AT" dirty="0" smtClean="0"/>
              <a:t> </a:t>
            </a:r>
            <a:r>
              <a:rPr lang="de-AT" dirty="0" err="1" smtClean="0"/>
              <a:t>acceleration</a:t>
            </a:r>
            <a:r>
              <a:rPr lang="de-AT" dirty="0" smtClean="0"/>
              <a:t> in </a:t>
            </a:r>
            <a:r>
              <a:rPr lang="de-AT" dirty="0" err="1" smtClean="0"/>
              <a:t>meters</a:t>
            </a:r>
            <a:r>
              <a:rPr lang="de-AT" dirty="0" smtClean="0"/>
              <a:t> per </a:t>
            </a:r>
            <a:r>
              <a:rPr lang="de-AT" dirty="0" err="1" smtClean="0"/>
              <a:t>second</a:t>
            </a:r>
            <a:r>
              <a:rPr lang="de-AT" dirty="0" smtClean="0"/>
              <a:t> on 3 </a:t>
            </a:r>
            <a:r>
              <a:rPr lang="de-AT" dirty="0" err="1" smtClean="0"/>
              <a:t>axes</a:t>
            </a:r>
            <a:r>
              <a:rPr lang="de-AT" dirty="0" smtClean="0"/>
              <a:t>.</a:t>
            </a:r>
          </a:p>
          <a:p>
            <a:r>
              <a:rPr lang="de-AT" dirty="0" err="1" smtClean="0"/>
              <a:t>They</a:t>
            </a:r>
            <a:r>
              <a:rPr lang="de-AT" dirty="0" smtClean="0"/>
              <a:t> </a:t>
            </a:r>
            <a:r>
              <a:rPr lang="de-AT" dirty="0" err="1" smtClean="0"/>
              <a:t>range</a:t>
            </a:r>
            <a:r>
              <a:rPr lang="de-AT" dirty="0" smtClean="0"/>
              <a:t> </a:t>
            </a:r>
            <a:r>
              <a:rPr lang="de-AT" dirty="0" err="1" smtClean="0"/>
              <a:t>from</a:t>
            </a:r>
            <a:r>
              <a:rPr lang="de-AT" dirty="0" smtClean="0"/>
              <a:t> -10 </a:t>
            </a:r>
            <a:r>
              <a:rPr lang="de-AT" dirty="0" err="1" smtClean="0"/>
              <a:t>to</a:t>
            </a:r>
            <a:r>
              <a:rPr lang="de-AT" dirty="0" smtClean="0"/>
              <a:t> 10 (</a:t>
            </a:r>
            <a:r>
              <a:rPr lang="de-AT" dirty="0" err="1" smtClean="0"/>
              <a:t>acceleration</a:t>
            </a:r>
            <a:r>
              <a:rPr lang="de-AT" dirty="0" smtClean="0"/>
              <a:t> </a:t>
            </a:r>
            <a:r>
              <a:rPr lang="de-AT" dirty="0" err="1" smtClean="0"/>
              <a:t>the</a:t>
            </a:r>
            <a:r>
              <a:rPr lang="de-AT" dirty="0" smtClean="0"/>
              <a:t> </a:t>
            </a:r>
            <a:r>
              <a:rPr lang="de-AT" dirty="0" err="1" smtClean="0"/>
              <a:t>earth‘s</a:t>
            </a:r>
            <a:r>
              <a:rPr lang="de-AT" dirty="0" smtClean="0"/>
              <a:t> </a:t>
            </a:r>
            <a:r>
              <a:rPr lang="de-AT" dirty="0" err="1" smtClean="0"/>
              <a:t>gravity</a:t>
            </a:r>
            <a:r>
              <a:rPr lang="de-AT" dirty="0" smtClean="0"/>
              <a:t> </a:t>
            </a:r>
            <a:r>
              <a:rPr lang="de-AT" dirty="0" err="1" smtClean="0"/>
              <a:t>field</a:t>
            </a:r>
            <a:r>
              <a:rPr lang="de-AT" dirty="0" smtClean="0"/>
              <a:t> </a:t>
            </a:r>
            <a:r>
              <a:rPr lang="de-AT" dirty="0" err="1" smtClean="0"/>
              <a:t>excerts</a:t>
            </a:r>
            <a:r>
              <a:rPr lang="de-AT" dirty="0" smtClean="0"/>
              <a:t> on a </a:t>
            </a:r>
            <a:r>
              <a:rPr lang="de-AT" dirty="0" err="1" smtClean="0"/>
              <a:t>body</a:t>
            </a:r>
            <a:r>
              <a:rPr lang="de-AT" dirty="0" smtClean="0"/>
              <a:t>)</a:t>
            </a:r>
          </a:p>
          <a:p>
            <a:endParaRPr lang="de-AT" dirty="0"/>
          </a:p>
        </p:txBody>
      </p:sp>
      <p:pic>
        <p:nvPicPr>
          <p:cNvPr id="119810" name="Picture 2"/>
          <p:cNvPicPr>
            <a:picLocks noChangeAspect="1" noChangeArrowheads="1"/>
          </p:cNvPicPr>
          <p:nvPr/>
        </p:nvPicPr>
        <p:blipFill>
          <a:blip r:embed="rId2" cstate="print"/>
          <a:srcRect/>
          <a:stretch>
            <a:fillRect/>
          </a:stretch>
        </p:blipFill>
        <p:spPr bwMode="auto">
          <a:xfrm>
            <a:off x="1907704" y="3501008"/>
            <a:ext cx="4411663" cy="2479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503040" y="917912"/>
            <a:ext cx="10261648" cy="6124754"/>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r>
              <a:rPr lang="de-AT" sz="1400" b="1" dirty="0" err="1" smtClean="0">
                <a:latin typeface="TheSansMonoConNormal" pitchFamily="34" charset="0"/>
              </a:rPr>
              <a:t>implements</a:t>
            </a:r>
            <a:r>
              <a:rPr lang="de-AT" sz="1400" b="1" dirty="0" smtClean="0">
                <a:latin typeface="TheSansMonoConNormal" pitchFamily="34" charset="0"/>
              </a:rPr>
              <a:t> </a:t>
            </a:r>
            <a:r>
              <a:rPr lang="de-AT" sz="1400" b="1" dirty="0" err="1" smtClean="0">
                <a:latin typeface="TheSansMonoConNormal" pitchFamily="34" charset="0"/>
              </a:rPr>
              <a:t>Runnable</a:t>
            </a:r>
            <a:r>
              <a:rPr lang="de-AT" sz="1400" b="1" dirty="0" smtClean="0">
                <a:latin typeface="TheSansMonoConNormal" pitchFamily="34" charset="0"/>
              </a:rPr>
              <a:t>, </a:t>
            </a:r>
            <a:r>
              <a:rPr lang="de-AT" sz="1400" b="1" dirty="0" err="1" smtClean="0">
                <a:latin typeface="TheSansMonoConNormal" pitchFamily="34" charset="0"/>
              </a:rPr>
              <a:t>OnKeyListener</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SensorEventListener</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private </a:t>
            </a:r>
            <a:r>
              <a:rPr lang="de-AT" sz="1400" b="1" dirty="0" err="1" smtClean="0">
                <a:latin typeface="TheSansMonoConNormal" pitchFamily="34" charset="0"/>
              </a:rPr>
              <a:t>float</a:t>
            </a:r>
            <a:r>
              <a:rPr lang="de-AT" sz="1400" b="1" dirty="0" smtClean="0">
                <a:latin typeface="TheSansMonoConNormal" pitchFamily="34" charset="0"/>
              </a:rPr>
              <a:t>[] </a:t>
            </a:r>
            <a:r>
              <a:rPr lang="de-AT" sz="1400" b="1" dirty="0" err="1" smtClean="0">
                <a:latin typeface="TheSansMonoConNormal" pitchFamily="34" charset="0"/>
              </a:rPr>
              <a:t>accelerometer</a:t>
            </a:r>
            <a:r>
              <a:rPr lang="de-AT" sz="1400" b="1" dirty="0" smtClean="0">
                <a:latin typeface="TheSansMonoConNormal" pitchFamily="34" charset="0"/>
              </a:rPr>
              <a:t> =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float</a:t>
            </a:r>
            <a:r>
              <a:rPr lang="de-AT" sz="1400" b="1" dirty="0" smtClean="0">
                <a:latin typeface="TheSansMonoConNormal" pitchFamily="34" charset="0"/>
              </a:rPr>
              <a:t>[3];</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onCreate</a:t>
            </a:r>
            <a:r>
              <a:rPr lang="de-AT" sz="1400" b="1" dirty="0" smtClean="0">
                <a:latin typeface="TheSansMonoConNormal" pitchFamily="34" charset="0"/>
              </a:rPr>
              <a:t>(</a:t>
            </a:r>
            <a:r>
              <a:rPr lang="de-AT" sz="1400" b="1" dirty="0" err="1" smtClean="0">
                <a:latin typeface="TheSansMonoConNormal" pitchFamily="34" charset="0"/>
              </a:rPr>
              <a:t>Bundle</a:t>
            </a:r>
            <a:r>
              <a:rPr lang="de-AT" sz="1400" b="1" dirty="0" smtClean="0">
                <a:latin typeface="TheSansMonoConNormal" pitchFamily="34" charset="0"/>
              </a:rPr>
              <a:t> </a:t>
            </a:r>
            <a:r>
              <a:rPr lang="de-AT" sz="1400" b="1" dirty="0" err="1" smtClean="0">
                <a:latin typeface="TheSansMonoConNormal" pitchFamily="34" charset="0"/>
              </a:rPr>
              <a:t>instanceBundle</a:t>
            </a:r>
            <a:r>
              <a:rPr lang="de-AT" sz="1400" b="1" dirty="0" smtClean="0">
                <a:latin typeface="TheSansMonoConNormal" pitchFamily="34" charset="0"/>
              </a:rPr>
              <a:t>) {</a:t>
            </a:r>
          </a:p>
          <a:p>
            <a:r>
              <a:rPr lang="de-AT" sz="1400" b="1" dirty="0" smtClean="0">
                <a:latin typeface="TheSansMonoConNormal" pitchFamily="34" charset="0"/>
              </a:rPr>
              <a:t>        ...    </a:t>
            </a:r>
          </a:p>
          <a:p>
            <a:r>
              <a:rPr lang="de-AT" sz="1400" b="1" dirty="0" smtClean="0">
                <a:latin typeface="TheSansMonoConNormal" pitchFamily="34" charset="0"/>
              </a:rPr>
              <a:t>        SensorManager </a:t>
            </a:r>
            <a:r>
              <a:rPr lang="de-AT" sz="1400" b="1" dirty="0" err="1" smtClean="0">
                <a:latin typeface="TheSansMonoConNormal" pitchFamily="34" charset="0"/>
              </a:rPr>
              <a:t>manager</a:t>
            </a:r>
            <a:r>
              <a:rPr lang="de-AT" sz="1400" b="1" dirty="0" smtClean="0">
                <a:latin typeface="TheSansMonoConNormal" pitchFamily="34" charset="0"/>
              </a:rPr>
              <a:t> = (SensorManager).</a:t>
            </a:r>
            <a:r>
              <a:rPr lang="de-AT" sz="1400" b="1" dirty="0" err="1" smtClean="0">
                <a:latin typeface="TheSansMonoConNormal" pitchFamily="34" charset="0"/>
              </a:rPr>
              <a:t>getSystemService</a:t>
            </a:r>
            <a:r>
              <a:rPr lang="de-AT" sz="1400" b="1" dirty="0" smtClean="0">
                <a:latin typeface="TheSansMonoConNormal" pitchFamily="34" charset="0"/>
              </a:rPr>
              <a:t>(</a:t>
            </a:r>
            <a:r>
              <a:rPr lang="de-AT" sz="1400" b="1" dirty="0" err="1" smtClean="0">
                <a:latin typeface="TheSansMonoConNormal" pitchFamily="34" charset="0"/>
              </a:rPr>
              <a:t>Context.</a:t>
            </a:r>
            <a:r>
              <a:rPr lang="de-AT" sz="1400" b="1" i="1" dirty="0" err="1" smtClean="0">
                <a:latin typeface="TheSansMonoConNormal" pitchFamily="34" charset="0"/>
              </a:rPr>
              <a:t>SENSOR_SERVICE</a:t>
            </a:r>
            <a:r>
              <a:rPr lang="de-AT" sz="1400" b="1" i="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 (</a:t>
            </a:r>
            <a:r>
              <a:rPr lang="de-AT" sz="1400" b="1" dirty="0" err="1" smtClean="0">
                <a:latin typeface="TheSansMonoConNormal" pitchFamily="34" charset="0"/>
              </a:rPr>
              <a:t>manager.getSensorList</a:t>
            </a:r>
            <a:r>
              <a:rPr lang="de-AT" sz="1400" b="1" dirty="0" smtClean="0">
                <a:latin typeface="TheSansMonoConNormal" pitchFamily="34" charset="0"/>
              </a:rPr>
              <a:t>(</a:t>
            </a:r>
            <a:r>
              <a:rPr lang="de-AT" sz="1400" b="1" dirty="0" err="1" smtClean="0">
                <a:latin typeface="TheSansMonoConNormal" pitchFamily="34" charset="0"/>
              </a:rPr>
              <a:t>Sensor.</a:t>
            </a:r>
            <a:r>
              <a:rPr lang="de-AT" sz="1400" b="1" i="1" dirty="0" err="1" smtClean="0">
                <a:latin typeface="TheSansMonoConNormal" pitchFamily="34" charset="0"/>
              </a:rPr>
              <a:t>TYPE_ACCELEROMETER</a:t>
            </a:r>
            <a:r>
              <a:rPr lang="de-AT" sz="1400" b="1" i="1" dirty="0" smtClean="0">
                <a:latin typeface="TheSansMonoConNormal" pitchFamily="34" charset="0"/>
              </a:rPr>
              <a:t>).</a:t>
            </a:r>
            <a:r>
              <a:rPr lang="de-AT" sz="1400" b="1" i="1" dirty="0" err="1" smtClean="0">
                <a:latin typeface="TheSansMonoConNormal" pitchFamily="34" charset="0"/>
              </a:rPr>
              <a:t>size</a:t>
            </a:r>
            <a:r>
              <a:rPr lang="de-AT" sz="1400" b="1" i="1" dirty="0" smtClean="0">
                <a:latin typeface="TheSansMonoConNormal" pitchFamily="34" charset="0"/>
              </a:rPr>
              <a:t>() != 0) {</a:t>
            </a:r>
          </a:p>
          <a:p>
            <a:r>
              <a:rPr lang="de-AT" sz="1400" b="1" dirty="0" smtClean="0">
                <a:latin typeface="TheSansMonoConNormal" pitchFamily="34" charset="0"/>
              </a:rPr>
              <a:t>            Sensor </a:t>
            </a:r>
            <a:r>
              <a:rPr lang="de-AT" sz="1400" b="1" dirty="0" err="1" smtClean="0">
                <a:latin typeface="TheSansMonoConNormal" pitchFamily="34" charset="0"/>
              </a:rPr>
              <a:t>accelerometer</a:t>
            </a:r>
            <a:r>
              <a:rPr lang="de-AT" sz="1400" b="1" dirty="0" smtClean="0">
                <a:latin typeface="TheSansMonoConNormal" pitchFamily="34" charset="0"/>
              </a:rPr>
              <a:t> = </a:t>
            </a:r>
            <a:r>
              <a:rPr lang="de-AT" sz="1400" b="1" dirty="0" err="1" smtClean="0">
                <a:latin typeface="TheSansMonoConNormal" pitchFamily="34" charset="0"/>
              </a:rPr>
              <a:t>manager.getSensorList</a:t>
            </a:r>
            <a:r>
              <a:rPr lang="de-AT" sz="1400" b="1" dirty="0" smtClean="0">
                <a:latin typeface="TheSansMonoConNormal" pitchFamily="34" charset="0"/>
              </a:rPr>
              <a:t>(</a:t>
            </a:r>
            <a:r>
              <a:rPr lang="de-AT" sz="1400" b="1" dirty="0" err="1" smtClean="0">
                <a:latin typeface="TheSansMonoConNormal" pitchFamily="34" charset="0"/>
              </a:rPr>
              <a:t>Sensor.</a:t>
            </a:r>
            <a:r>
              <a:rPr lang="de-AT" sz="1400" b="1" i="1" dirty="0" err="1" smtClean="0">
                <a:latin typeface="TheSansMonoConNormal" pitchFamily="34" charset="0"/>
              </a:rPr>
              <a:t>TYPE_ACCELEROMETER</a:t>
            </a:r>
            <a:r>
              <a:rPr lang="de-AT" sz="1400" b="1" i="1" dirty="0" smtClean="0">
                <a:latin typeface="TheSansMonoConNormal" pitchFamily="34" charset="0"/>
              </a:rPr>
              <a:t>).</a:t>
            </a:r>
            <a:r>
              <a:rPr lang="de-AT" sz="1400" b="1" i="1" dirty="0" err="1" smtClean="0">
                <a:latin typeface="TheSansMonoConNormal" pitchFamily="34" charset="0"/>
              </a:rPr>
              <a:t>get</a:t>
            </a:r>
            <a:r>
              <a:rPr lang="de-AT" sz="1400" b="1" i="1" dirty="0" smtClean="0">
                <a:latin typeface="TheSansMonoConNormal" pitchFamily="34" charset="0"/>
              </a:rPr>
              <a:t>(0);</a:t>
            </a:r>
          </a:p>
          <a:p>
            <a:r>
              <a:rPr lang="de-AT" sz="1400" b="1" dirty="0" smtClean="0">
                <a:latin typeface="TheSansMonoConNormal" pitchFamily="34" charset="0"/>
              </a:rPr>
              <a:t>            </a:t>
            </a:r>
            <a:r>
              <a:rPr lang="de-AT" sz="1400" b="1" dirty="0" err="1" smtClean="0">
                <a:latin typeface="TheSansMonoConNormal" pitchFamily="34" charset="0"/>
              </a:rPr>
              <a:t>manager.registerListener</a:t>
            </a:r>
            <a:r>
              <a:rPr lang="de-AT" sz="1400" b="1" dirty="0" smtClean="0">
                <a:latin typeface="TheSansMonoConNormal" pitchFamily="34" charset="0"/>
              </a:rPr>
              <a:t>(</a:t>
            </a:r>
            <a:r>
              <a:rPr lang="de-AT" sz="1400" b="1" dirty="0" err="1" smtClean="0">
                <a:latin typeface="TheSansMonoConNormal" pitchFamily="34" charset="0"/>
              </a:rPr>
              <a:t>this</a:t>
            </a:r>
            <a:r>
              <a:rPr lang="de-AT" sz="1400" b="1" dirty="0" smtClean="0">
                <a:latin typeface="TheSansMonoConNormal" pitchFamily="34" charset="0"/>
              </a:rPr>
              <a:t>, </a:t>
            </a:r>
            <a:r>
              <a:rPr lang="de-AT" sz="1400" b="1" dirty="0" err="1" smtClean="0">
                <a:latin typeface="TheSansMonoConNormal" pitchFamily="34" charset="0"/>
              </a:rPr>
              <a:t>accelerometer</a:t>
            </a:r>
            <a:r>
              <a:rPr lang="de-AT" sz="1400" b="1" dirty="0" smtClean="0">
                <a:latin typeface="TheSansMonoConNormal" pitchFamily="34" charset="0"/>
              </a:rPr>
              <a:t>, </a:t>
            </a:r>
            <a:r>
              <a:rPr lang="de-AT" sz="1400" b="1" dirty="0" err="1" smtClean="0">
                <a:latin typeface="TheSansMonoConNormal" pitchFamily="34" charset="0"/>
              </a:rPr>
              <a:t>SensorManager.</a:t>
            </a:r>
            <a:r>
              <a:rPr lang="de-AT" sz="1400" b="1" i="1" dirty="0" err="1" smtClean="0">
                <a:latin typeface="TheSansMonoConNormal" pitchFamily="34" charset="0"/>
              </a:rPr>
              <a:t>SENSOR_DELAY_GAME</a:t>
            </a:r>
            <a:r>
              <a:rPr lang="de-AT" sz="1400" b="1" i="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float</a:t>
            </a:r>
            <a:r>
              <a:rPr lang="de-AT" sz="1400" b="1" dirty="0" smtClean="0">
                <a:latin typeface="TheSansMonoConNormal" pitchFamily="34" charset="0"/>
              </a:rPr>
              <a:t>[] </a:t>
            </a:r>
            <a:r>
              <a:rPr lang="de-AT" sz="1400" b="1" dirty="0" err="1" smtClean="0">
                <a:latin typeface="TheSansMonoConNormal" pitchFamily="34" charset="0"/>
              </a:rPr>
              <a:t>getAccelerometer</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accelerometer</a:t>
            </a:r>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onAccuracyChanged</a:t>
            </a:r>
            <a:r>
              <a:rPr lang="de-AT" sz="1400" b="1" dirty="0" smtClean="0">
                <a:latin typeface="TheSansMonoConNormal" pitchFamily="34" charset="0"/>
              </a:rPr>
              <a:t>(Sensor </a:t>
            </a:r>
            <a:r>
              <a:rPr lang="de-AT" sz="1400" b="1" dirty="0" err="1" smtClean="0">
                <a:latin typeface="TheSansMonoConNormal" pitchFamily="34" charset="0"/>
              </a:rPr>
              <a:t>sensor</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accuracy</a:t>
            </a:r>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onSensorChanged</a:t>
            </a:r>
            <a:r>
              <a:rPr lang="de-AT" sz="1400" b="1" dirty="0" smtClean="0">
                <a:latin typeface="TheSansMonoConNormal" pitchFamily="34" charset="0"/>
              </a:rPr>
              <a:t>(SensorEvent </a:t>
            </a:r>
            <a:r>
              <a:rPr lang="de-AT" sz="1400" b="1" dirty="0" err="1" smtClean="0">
                <a:latin typeface="TheSansMonoConNormal" pitchFamily="34" charset="0"/>
              </a:rPr>
              <a:t>event</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System.</a:t>
            </a:r>
            <a:r>
              <a:rPr lang="de-AT" sz="1400" b="1" i="1" dirty="0" err="1" smtClean="0">
                <a:latin typeface="TheSansMonoConNormal" pitchFamily="34" charset="0"/>
              </a:rPr>
              <a:t>arraycopy</a:t>
            </a:r>
            <a:r>
              <a:rPr lang="de-AT" sz="1400" b="1" i="1" dirty="0" smtClean="0">
                <a:latin typeface="TheSansMonoConNormal" pitchFamily="34" charset="0"/>
              </a:rPr>
              <a:t>(</a:t>
            </a:r>
            <a:r>
              <a:rPr lang="de-AT" sz="1400" b="1" i="1" dirty="0" err="1" smtClean="0">
                <a:latin typeface="TheSansMonoConNormal" pitchFamily="34" charset="0"/>
              </a:rPr>
              <a:t>event.values</a:t>
            </a:r>
            <a:r>
              <a:rPr lang="de-AT" sz="1400" b="1" i="1" dirty="0" smtClean="0">
                <a:latin typeface="TheSansMonoConNormal" pitchFamily="34" charset="0"/>
              </a:rPr>
              <a:t>, 0, </a:t>
            </a:r>
            <a:r>
              <a:rPr lang="de-AT" sz="1400" b="1" i="1" dirty="0" err="1" smtClean="0">
                <a:latin typeface="TheSansMonoConNormal" pitchFamily="34" charset="0"/>
              </a:rPr>
              <a:t>accelerometer</a:t>
            </a:r>
            <a:r>
              <a:rPr lang="de-AT" sz="1400" b="1" i="1" dirty="0" smtClean="0">
                <a:latin typeface="TheSansMonoConNormal" pitchFamily="34" charset="0"/>
              </a:rPr>
              <a:t>, 0, 3);</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onPause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isFinishing</a:t>
            </a:r>
            <a:r>
              <a:rPr lang="de-AT" sz="1400" b="1" dirty="0" smtClean="0">
                <a:latin typeface="TheSansMonoConNormal" pitchFamily="34" charset="0"/>
              </a:rPr>
              <a:t>()) ((SensorManager)</a:t>
            </a:r>
            <a:r>
              <a:rPr lang="de-AT" sz="1400" b="1" dirty="0" err="1" smtClean="0">
                <a:latin typeface="TheSansMonoConNormal" pitchFamily="34" charset="0"/>
              </a:rPr>
              <a:t>getSystemService</a:t>
            </a:r>
            <a:r>
              <a:rPr lang="de-AT" sz="1400" b="1" dirty="0" smtClean="0">
                <a:latin typeface="TheSansMonoConNormal" pitchFamily="34" charset="0"/>
              </a:rPr>
              <a:t>(</a:t>
            </a:r>
            <a:r>
              <a:rPr lang="de-AT" sz="1400" b="1" dirty="0" err="1" smtClean="0">
                <a:latin typeface="TheSansMonoConNormal" pitchFamily="34" charset="0"/>
              </a:rPr>
              <a:t>Context.</a:t>
            </a:r>
            <a:r>
              <a:rPr lang="de-AT" sz="1400" b="1" i="1" dirty="0" err="1" smtClean="0">
                <a:latin typeface="TheSansMonoConNormal" pitchFamily="34" charset="0"/>
              </a:rPr>
              <a:t>SENSOR_SERVICE</a:t>
            </a:r>
            <a:r>
              <a:rPr lang="de-AT" sz="1400" b="1" i="1" dirty="0" smtClean="0">
                <a:latin typeface="TheSansMonoConNormal" pitchFamily="34" charset="0"/>
              </a:rPr>
              <a:t>)).</a:t>
            </a:r>
            <a:r>
              <a:rPr lang="de-AT" sz="1400" b="1" i="1" dirty="0" err="1" smtClean="0">
                <a:latin typeface="TheSansMonoConNormal" pitchFamily="34" charset="0"/>
              </a:rPr>
              <a:t>unregisterListener</a:t>
            </a:r>
            <a:r>
              <a:rPr lang="de-AT" sz="1400" b="1" i="1" dirty="0" smtClean="0">
                <a:latin typeface="TheSansMonoConNormal" pitchFamily="34" charset="0"/>
              </a:rPr>
              <a:t>(</a:t>
            </a:r>
            <a:r>
              <a:rPr lang="de-AT" sz="1400" b="1" i="1" dirty="0" err="1" smtClean="0">
                <a:latin typeface="TheSansMonoConNormal" pitchFamily="34" charset="0"/>
              </a:rPr>
              <a:t>this</a:t>
            </a:r>
            <a:r>
              <a:rPr lang="de-AT" sz="1400" b="1" i="1" dirty="0" smtClean="0">
                <a:latin typeface="TheSansMonoConNormal" pitchFamily="34" charset="0"/>
              </a:rPr>
              <a:t>);</a:t>
            </a:r>
            <a:endParaRPr lang="de-AT" sz="1400" b="1" dirty="0" smtClean="0">
              <a:latin typeface="TheSansMonoConNormal" pitchFamily="34" charset="0"/>
            </a:endParaRP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251520" y="908720"/>
            <a:ext cx="10261648" cy="5909310"/>
          </a:xfrm>
          <a:prstGeom prst="rect">
            <a:avLst/>
          </a:prstGeom>
          <a:noFill/>
        </p:spPr>
        <p:txBody>
          <a:bodyPr wrap="square" rtlCol="0">
            <a:spAutoFit/>
          </a:bodyPr>
          <a:lstStyle/>
          <a:p>
            <a:r>
              <a:rPr lang="en-US" sz="1400" b="1" dirty="0" smtClean="0">
                <a:latin typeface="TheSansMonoConNormal" pitchFamily="34" charset="0"/>
              </a:rPr>
              <a:t>public class </a:t>
            </a:r>
            <a:r>
              <a:rPr lang="en-US" sz="1400" b="1" dirty="0" err="1" smtClean="0">
                <a:latin typeface="TheSansMonoConNormal" pitchFamily="34" charset="0"/>
              </a:rPr>
              <a:t>AccelerometerExample</a:t>
            </a:r>
            <a:r>
              <a:rPr lang="en-US" sz="1400" b="1" dirty="0" smtClean="0">
                <a:latin typeface="TheSansMonoConNormal" pitchFamily="34" charset="0"/>
              </a:rPr>
              <a:t> extends Game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Screen </a:t>
            </a:r>
            <a:r>
              <a:rPr lang="de-AT" sz="1400" b="1" dirty="0" err="1" smtClean="0">
                <a:latin typeface="TheSansMonoConNormal" pitchFamily="34" charset="0"/>
              </a:rPr>
              <a:t>createStartScreen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AccelerometerScreen</a:t>
            </a:r>
            <a:r>
              <a:rPr lang="de-AT" sz="1400" b="1" dirty="0" smtClean="0">
                <a:latin typeface="TheSansMonoConNormal" pitchFamily="34" charset="0"/>
              </a:rPr>
              <a:t>(</a:t>
            </a:r>
            <a:r>
              <a:rPr lang="de-AT" sz="1400" b="1" dirty="0" err="1" smtClean="0">
                <a:latin typeface="TheSansMonoConNormal" pitchFamily="34" charset="0"/>
              </a:rPr>
              <a:t>this</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a:t>
            </a:r>
            <a:r>
              <a:rPr lang="de-AT" sz="1400" b="1" dirty="0" err="1" smtClean="0">
                <a:latin typeface="TheSansMonoConNormal" pitchFamily="34" charset="0"/>
              </a:rPr>
              <a:t>AccelerometerScreen</a:t>
            </a:r>
            <a:r>
              <a:rPr lang="de-AT" sz="1400" b="1" dirty="0" smtClean="0">
                <a:latin typeface="TheSansMonoConNormal" pitchFamily="34" charset="0"/>
              </a:rPr>
              <a:t> </a:t>
            </a:r>
            <a:r>
              <a:rPr lang="de-AT" sz="1400" b="1" dirty="0" err="1" smtClean="0">
                <a:latin typeface="TheSansMonoConNormal" pitchFamily="34" charset="0"/>
              </a:rPr>
              <a:t>extends</a:t>
            </a:r>
            <a:r>
              <a:rPr lang="de-AT" sz="1400" b="1" dirty="0" smtClean="0">
                <a:latin typeface="TheSansMonoConNormal" pitchFamily="34" charset="0"/>
              </a:rPr>
              <a:t> Screen {</a:t>
            </a:r>
          </a:p>
          <a:p>
            <a:r>
              <a:rPr lang="de-AT" sz="1400" b="1" dirty="0" smtClean="0">
                <a:latin typeface="TheSansMonoConNormal" pitchFamily="34" charset="0"/>
              </a:rPr>
              <a:t>        Bitmap </a:t>
            </a:r>
            <a:r>
              <a:rPr lang="de-AT" sz="1400" b="1" dirty="0" err="1" smtClean="0">
                <a:latin typeface="TheSansMonoConNormal" pitchFamily="34" charset="0"/>
              </a:rPr>
              <a:t>bob</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AccelerometerScreen</a:t>
            </a:r>
            <a:r>
              <a:rPr lang="de-AT" sz="1400" b="1" dirty="0" smtClean="0">
                <a:latin typeface="TheSansMonoConNormal" pitchFamily="34" charset="0"/>
              </a:rPr>
              <a:t>(Game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super(</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bob</a:t>
            </a:r>
            <a:r>
              <a:rPr lang="de-AT" sz="1400" b="1" dirty="0" smtClean="0">
                <a:latin typeface="TheSansMonoConNormal" pitchFamily="34" charset="0"/>
              </a:rPr>
              <a:t> = </a:t>
            </a:r>
            <a:r>
              <a:rPr lang="de-AT" sz="1400" b="1" dirty="0" err="1" smtClean="0">
                <a:latin typeface="TheSansMonoConNormal" pitchFamily="34" charset="0"/>
              </a:rPr>
              <a:t>game.loadBitmap</a:t>
            </a:r>
            <a:r>
              <a:rPr lang="de-AT" sz="1400" b="1" dirty="0" smtClean="0">
                <a:latin typeface="TheSansMonoConNormal" pitchFamily="34" charset="0"/>
              </a:rPr>
              <a:t>("bob.png");</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            </a:t>
            </a:r>
          </a:p>
          <a:p>
            <a:r>
              <a:rPr lang="de-AT" sz="1400" b="1" dirty="0" smtClean="0">
                <a:latin typeface="TheSansMonoConNormal" pitchFamily="34" charset="0"/>
              </a:rPr>
              <a:t>            </a:t>
            </a:r>
            <a:r>
              <a:rPr lang="de-AT" sz="1400" b="1" dirty="0" err="1" smtClean="0">
                <a:latin typeface="TheSansMonoConNormal" pitchFamily="34" charset="0"/>
              </a:rPr>
              <a:t>float</a:t>
            </a:r>
            <a:r>
              <a:rPr lang="de-AT" sz="1400" b="1" dirty="0" smtClean="0">
                <a:latin typeface="TheSansMonoConNormal" pitchFamily="34" charset="0"/>
              </a:rPr>
              <a:t> x = -</a:t>
            </a:r>
            <a:r>
              <a:rPr lang="de-AT" sz="1400" b="1" dirty="0" err="1" smtClean="0">
                <a:latin typeface="TheSansMonoConNormal" pitchFamily="34" charset="0"/>
              </a:rPr>
              <a:t>game.getAccelerometer</a:t>
            </a:r>
            <a:r>
              <a:rPr lang="de-AT" sz="1400" b="1" dirty="0" smtClean="0">
                <a:latin typeface="TheSansMonoConNormal" pitchFamily="34" charset="0"/>
              </a:rPr>
              <a:t>()[0];</a:t>
            </a:r>
          </a:p>
          <a:p>
            <a:r>
              <a:rPr lang="de-AT" sz="1400" b="1" dirty="0" smtClean="0">
                <a:latin typeface="TheSansMonoConNormal" pitchFamily="34" charset="0"/>
              </a:rPr>
              <a:t>            </a:t>
            </a:r>
            <a:r>
              <a:rPr lang="de-AT" sz="1400" b="1" dirty="0" err="1" smtClean="0">
                <a:latin typeface="TheSansMonoConNormal" pitchFamily="34" charset="0"/>
              </a:rPr>
              <a:t>float</a:t>
            </a:r>
            <a:r>
              <a:rPr lang="de-AT" sz="1400" b="1" dirty="0" smtClean="0">
                <a:latin typeface="TheSansMonoConNormal" pitchFamily="34" charset="0"/>
              </a:rPr>
              <a:t> y = </a:t>
            </a:r>
            <a:r>
              <a:rPr lang="de-AT" sz="1400" b="1" dirty="0" err="1" smtClean="0">
                <a:latin typeface="TheSansMonoConNormal" pitchFamily="34" charset="0"/>
              </a:rPr>
              <a:t>game.getAccelerometer</a:t>
            </a:r>
            <a:r>
              <a:rPr lang="de-AT" sz="1400" b="1" dirty="0" smtClean="0">
                <a:latin typeface="TheSansMonoConNormal" pitchFamily="34" charset="0"/>
              </a:rPr>
              <a:t>()[1];</a:t>
            </a:r>
          </a:p>
          <a:p>
            <a:r>
              <a:rPr lang="de-AT" sz="1400" b="1" dirty="0" smtClean="0">
                <a:latin typeface="TheSansMonoConNormal" pitchFamily="34" charset="0"/>
              </a:rPr>
              <a:t>            x = (x / 10) * </a:t>
            </a:r>
            <a:r>
              <a:rPr lang="de-AT" sz="1400" b="1" dirty="0" err="1" smtClean="0">
                <a:latin typeface="TheSansMonoConNormal" pitchFamily="34" charset="0"/>
              </a:rPr>
              <a:t>game.getFramebufferWidth</a:t>
            </a:r>
            <a:r>
              <a:rPr lang="de-AT" sz="1400" b="1" dirty="0" smtClean="0">
                <a:latin typeface="TheSansMonoConNormal" pitchFamily="34" charset="0"/>
              </a:rPr>
              <a:t>() / 2 + </a:t>
            </a:r>
            <a:r>
              <a:rPr lang="de-AT" sz="1400" b="1" dirty="0" err="1" smtClean="0">
                <a:latin typeface="TheSansMonoConNormal" pitchFamily="34" charset="0"/>
              </a:rPr>
              <a:t>game.getFramebufferWidth</a:t>
            </a:r>
            <a:r>
              <a:rPr lang="de-AT" sz="1400" b="1" dirty="0" smtClean="0">
                <a:latin typeface="TheSansMonoConNormal" pitchFamily="34" charset="0"/>
              </a:rPr>
              <a:t>() / 2;</a:t>
            </a:r>
          </a:p>
          <a:p>
            <a:r>
              <a:rPr lang="de-AT" sz="1400" b="1" dirty="0" smtClean="0">
                <a:latin typeface="TheSansMonoConNormal" pitchFamily="34" charset="0"/>
              </a:rPr>
              <a:t>            y = (y / 10) * </a:t>
            </a:r>
            <a:r>
              <a:rPr lang="de-AT" sz="1400" b="1" dirty="0" err="1" smtClean="0">
                <a:latin typeface="TheSansMonoConNormal" pitchFamily="34" charset="0"/>
              </a:rPr>
              <a:t>game.getFramebufferHeight</a:t>
            </a:r>
            <a:r>
              <a:rPr lang="de-AT" sz="1400" b="1" dirty="0" smtClean="0">
                <a:latin typeface="TheSansMonoConNormal" pitchFamily="34" charset="0"/>
              </a:rPr>
              <a:t>() / 2 + </a:t>
            </a:r>
            <a:r>
              <a:rPr lang="de-AT" sz="1400" b="1" dirty="0" err="1" smtClean="0">
                <a:latin typeface="TheSansMonoConNormal" pitchFamily="34" charset="0"/>
              </a:rPr>
              <a:t>game.getFramebufferHeight</a:t>
            </a:r>
            <a:r>
              <a:rPr lang="de-AT" sz="1400" b="1" dirty="0" smtClean="0">
                <a:latin typeface="TheSansMonoConNormal" pitchFamily="34" charset="0"/>
              </a:rPr>
              <a:t>() / 2;</a:t>
            </a:r>
          </a:p>
          <a:p>
            <a:r>
              <a:rPr lang="de-AT" sz="1400" b="1" dirty="0" smtClean="0">
                <a:latin typeface="TheSansMonoConNormal" pitchFamily="34" charset="0"/>
              </a:rPr>
              <a:t>            </a:t>
            </a:r>
            <a:r>
              <a:rPr lang="de-AT" sz="1400" b="1" dirty="0" err="1" smtClean="0">
                <a:latin typeface="TheSansMonoConNormal" pitchFamily="34" charset="0"/>
              </a:rPr>
              <a:t>game.clearFramebuffer</a:t>
            </a:r>
            <a:r>
              <a:rPr lang="de-AT" sz="1400" b="1" dirty="0" smtClean="0">
                <a:latin typeface="TheSansMonoConNormal" pitchFamily="34" charset="0"/>
              </a:rPr>
              <a:t>(</a:t>
            </a:r>
            <a:r>
              <a:rPr lang="de-AT" sz="1400" b="1" dirty="0" err="1" smtClean="0">
                <a:latin typeface="TheSansMonoConNormal" pitchFamily="34" charset="0"/>
              </a:rPr>
              <a:t>Color.</a:t>
            </a:r>
            <a:r>
              <a:rPr lang="de-AT" sz="1400" b="1" i="1" dirty="0" err="1" smtClean="0">
                <a:latin typeface="TheSansMonoConNormal" pitchFamily="34" charset="0"/>
              </a:rPr>
              <a:t>BLUE</a:t>
            </a:r>
            <a:r>
              <a:rPr lang="de-AT" sz="1400" b="1" i="1" dirty="0" smtClean="0">
                <a:latin typeface="TheSansMonoConNormal" pitchFamily="34" charset="0"/>
              </a:rPr>
              <a:t>);            </a:t>
            </a:r>
          </a:p>
          <a:p>
            <a:r>
              <a:rPr lang="en-US" sz="1400" b="1" dirty="0" smtClean="0">
                <a:latin typeface="TheSansMonoConNormal" pitchFamily="34" charset="0"/>
              </a:rPr>
              <a:t>            </a:t>
            </a:r>
            <a:r>
              <a:rPr lang="en-US" sz="1400" b="1" dirty="0" err="1" smtClean="0">
                <a:latin typeface="TheSansMonoConNormal" pitchFamily="34" charset="0"/>
              </a:rPr>
              <a:t>game.drawBitmap</a:t>
            </a:r>
            <a:r>
              <a:rPr lang="en-US" sz="1400" b="1" dirty="0" smtClean="0">
                <a:latin typeface="TheSansMonoConNormal" pitchFamily="34" charset="0"/>
              </a:rPr>
              <a:t>(bob, (</a:t>
            </a:r>
            <a:r>
              <a:rPr lang="en-US" sz="1400" b="1" dirty="0" err="1" smtClean="0">
                <a:latin typeface="TheSansMonoConNormal" pitchFamily="34" charset="0"/>
              </a:rPr>
              <a:t>int</a:t>
            </a:r>
            <a:r>
              <a:rPr lang="en-US" sz="1400" b="1" dirty="0" smtClean="0">
                <a:latin typeface="TheSansMonoConNormal" pitchFamily="34" charset="0"/>
              </a:rPr>
              <a:t>)x - 64, (</a:t>
            </a:r>
            <a:r>
              <a:rPr lang="en-US" sz="1400" b="1" dirty="0" err="1" smtClean="0">
                <a:latin typeface="TheSansMonoConNormal" pitchFamily="34" charset="0"/>
              </a:rPr>
              <a:t>int</a:t>
            </a:r>
            <a:r>
              <a:rPr lang="en-US" sz="1400" b="1" dirty="0" smtClean="0">
                <a:latin typeface="TheSansMonoConNormal" pitchFamily="34" charset="0"/>
              </a:rPr>
              <a:t>)y - 64);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resume</a:t>
            </a:r>
            <a:r>
              <a:rPr lang="de-AT" sz="1400" b="1" dirty="0" smtClean="0">
                <a:latin typeface="TheSansMonoConNormal" pitchFamily="34" charset="0"/>
              </a:rPr>
              <a:t>()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dispose</a:t>
            </a:r>
            <a:r>
              <a:rPr lang="de-AT" sz="1400" b="1" dirty="0" smtClean="0">
                <a:latin typeface="TheSansMonoConNormal" pitchFamily="34" charset="0"/>
              </a:rPr>
              <a:t>() { }          </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3" name="Inhaltsplatzhalter 2"/>
          <p:cNvSpPr>
            <a:spLocks noGrp="1"/>
          </p:cNvSpPr>
          <p:nvPr>
            <p:ph idx="1"/>
          </p:nvPr>
        </p:nvSpPr>
        <p:spPr/>
        <p:txBody>
          <a:bodyPr>
            <a:normAutofit lnSpcReduction="10000"/>
          </a:bodyPr>
          <a:lstStyle/>
          <a:p>
            <a:r>
              <a:rPr lang="de-AT" dirty="0" err="1" smtClean="0"/>
              <a:t>We</a:t>
            </a:r>
            <a:r>
              <a:rPr lang="de-AT" dirty="0" smtClean="0"/>
              <a:t> </a:t>
            </a:r>
            <a:r>
              <a:rPr lang="de-AT" dirty="0" err="1" smtClean="0"/>
              <a:t>have</a:t>
            </a:r>
            <a:r>
              <a:rPr lang="de-AT" dirty="0" smtClean="0"/>
              <a:t> all </a:t>
            </a:r>
            <a:r>
              <a:rPr lang="de-AT" dirty="0" err="1" smtClean="0"/>
              <a:t>input</a:t>
            </a:r>
            <a:r>
              <a:rPr lang="de-AT" dirty="0" smtClean="0"/>
              <a:t> </a:t>
            </a:r>
            <a:r>
              <a:rPr lang="de-AT" dirty="0" err="1" smtClean="0"/>
              <a:t>polling</a:t>
            </a:r>
            <a:r>
              <a:rPr lang="de-AT" dirty="0" smtClean="0"/>
              <a:t> </a:t>
            </a:r>
            <a:r>
              <a:rPr lang="de-AT" dirty="0" err="1" smtClean="0"/>
              <a:t>methods</a:t>
            </a:r>
            <a:r>
              <a:rPr lang="de-AT" dirty="0" smtClean="0"/>
              <a:t> in </a:t>
            </a:r>
            <a:r>
              <a:rPr lang="de-AT" dirty="0" err="1" smtClean="0"/>
              <a:t>place</a:t>
            </a:r>
            <a:r>
              <a:rPr lang="de-AT" dirty="0" smtClean="0"/>
              <a:t>.</a:t>
            </a:r>
          </a:p>
          <a:p>
            <a:r>
              <a:rPr lang="de-AT" dirty="0" smtClean="0"/>
              <a:t>Event-</a:t>
            </a:r>
            <a:r>
              <a:rPr lang="de-AT" dirty="0" err="1" smtClean="0"/>
              <a:t>based</a:t>
            </a:r>
            <a:r>
              <a:rPr lang="de-AT" dirty="0" smtClean="0"/>
              <a:t> </a:t>
            </a:r>
            <a:r>
              <a:rPr lang="de-AT" dirty="0" err="1" smtClean="0"/>
              <a:t>input</a:t>
            </a:r>
            <a:r>
              <a:rPr lang="de-AT" dirty="0" smtClean="0"/>
              <a:t> </a:t>
            </a:r>
            <a:r>
              <a:rPr lang="de-AT" dirty="0" err="1" smtClean="0"/>
              <a:t>makes</a:t>
            </a:r>
            <a:r>
              <a:rPr lang="de-AT" dirty="0" smtClean="0"/>
              <a:t> sense </a:t>
            </a:r>
            <a:r>
              <a:rPr lang="de-AT" dirty="0" err="1" smtClean="0"/>
              <a:t>for</a:t>
            </a:r>
            <a:r>
              <a:rPr lang="de-AT" dirty="0" smtClean="0"/>
              <a:t> </a:t>
            </a:r>
            <a:r>
              <a:rPr lang="de-AT" dirty="0" err="1" smtClean="0"/>
              <a:t>key</a:t>
            </a:r>
            <a:r>
              <a:rPr lang="de-AT" dirty="0" smtClean="0"/>
              <a:t> </a:t>
            </a:r>
            <a:r>
              <a:rPr lang="de-AT" dirty="0" err="1" smtClean="0"/>
              <a:t>events</a:t>
            </a:r>
            <a:r>
              <a:rPr lang="de-AT" dirty="0" smtClean="0"/>
              <a:t> </a:t>
            </a:r>
            <a:r>
              <a:rPr lang="de-AT" dirty="0" err="1" smtClean="0"/>
              <a:t>and</a:t>
            </a:r>
            <a:r>
              <a:rPr lang="de-AT" dirty="0" smtClean="0"/>
              <a:t> </a:t>
            </a:r>
            <a:r>
              <a:rPr lang="de-AT" dirty="0" err="1" smtClean="0"/>
              <a:t>the</a:t>
            </a:r>
            <a:r>
              <a:rPr lang="de-AT" dirty="0" smtClean="0"/>
              <a:t> </a:t>
            </a:r>
            <a:r>
              <a:rPr lang="de-AT" dirty="0" err="1" smtClean="0"/>
              <a:t>touch</a:t>
            </a:r>
            <a:r>
              <a:rPr lang="de-AT" dirty="0" smtClean="0"/>
              <a:t> </a:t>
            </a:r>
            <a:r>
              <a:rPr lang="de-AT" dirty="0" err="1" smtClean="0"/>
              <a:t>screen</a:t>
            </a:r>
            <a:r>
              <a:rPr lang="de-AT" dirty="0" smtClean="0"/>
              <a:t>.</a:t>
            </a:r>
          </a:p>
          <a:p>
            <a:r>
              <a:rPr lang="de-AT" dirty="0" smtClean="0"/>
              <a:t>Problem: </a:t>
            </a:r>
            <a:r>
              <a:rPr lang="de-AT" dirty="0" err="1" smtClean="0"/>
              <a:t>we</a:t>
            </a:r>
            <a:r>
              <a:rPr lang="de-AT" dirty="0" smtClean="0"/>
              <a:t> </a:t>
            </a:r>
            <a:r>
              <a:rPr lang="de-AT" dirty="0" err="1" smtClean="0"/>
              <a:t>need</a:t>
            </a:r>
            <a:r>
              <a:rPr lang="de-AT" dirty="0" smtClean="0"/>
              <a:t> </a:t>
            </a:r>
            <a:r>
              <a:rPr lang="de-AT" dirty="0" err="1" smtClean="0"/>
              <a:t>to</a:t>
            </a:r>
            <a:r>
              <a:rPr lang="de-AT" dirty="0" smtClean="0"/>
              <a:t> pass on </a:t>
            </a:r>
            <a:r>
              <a:rPr lang="de-AT" dirty="0" err="1" smtClean="0"/>
              <a:t>instances</a:t>
            </a:r>
            <a:r>
              <a:rPr lang="de-AT" dirty="0" smtClean="0"/>
              <a:t> </a:t>
            </a:r>
            <a:r>
              <a:rPr lang="de-AT" dirty="0" err="1" smtClean="0"/>
              <a:t>of</a:t>
            </a:r>
            <a:r>
              <a:rPr lang="de-AT" dirty="0" smtClean="0"/>
              <a:t> </a:t>
            </a:r>
            <a:r>
              <a:rPr lang="de-AT" dirty="0" err="1" smtClean="0"/>
              <a:t>KeyEvent</a:t>
            </a:r>
            <a:r>
              <a:rPr lang="de-AT" dirty="0" smtClean="0"/>
              <a:t> </a:t>
            </a:r>
            <a:r>
              <a:rPr lang="de-AT" dirty="0" err="1" smtClean="0"/>
              <a:t>and</a:t>
            </a:r>
            <a:r>
              <a:rPr lang="de-AT" dirty="0" smtClean="0"/>
              <a:t> </a:t>
            </a:r>
            <a:r>
              <a:rPr lang="de-AT" dirty="0" err="1" smtClean="0"/>
              <a:t>TouchEvent</a:t>
            </a:r>
            <a:r>
              <a:rPr lang="de-AT" dirty="0" smtClean="0"/>
              <a:t> </a:t>
            </a:r>
            <a:r>
              <a:rPr lang="de-AT" dirty="0" err="1" smtClean="0"/>
              <a:t>to</a:t>
            </a:r>
            <a:r>
              <a:rPr lang="de-AT" dirty="0" smtClean="0"/>
              <a:t> </a:t>
            </a:r>
            <a:r>
              <a:rPr lang="de-AT" dirty="0" err="1" smtClean="0"/>
              <a:t>our</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a:t>
            </a:r>
            <a:r>
              <a:rPr lang="de-AT" dirty="0" err="1" smtClean="0"/>
              <a:t>from</a:t>
            </a:r>
            <a:r>
              <a:rPr lang="de-AT" dirty="0" smtClean="0"/>
              <a:t> </a:t>
            </a:r>
            <a:r>
              <a:rPr lang="de-AT" dirty="0" err="1" smtClean="0"/>
              <a:t>the</a:t>
            </a:r>
            <a:r>
              <a:rPr lang="de-AT" dirty="0" smtClean="0"/>
              <a:t> UI </a:t>
            </a:r>
            <a:r>
              <a:rPr lang="de-AT" dirty="0" err="1" smtClean="0"/>
              <a:t>thread</a:t>
            </a:r>
            <a:r>
              <a:rPr lang="de-AT" dirty="0" smtClean="0"/>
              <a:t>.</a:t>
            </a:r>
          </a:p>
          <a:p>
            <a:r>
              <a:rPr lang="de-AT" dirty="0" err="1" smtClean="0"/>
              <a:t>We</a:t>
            </a:r>
            <a:r>
              <a:rPr lang="de-AT" dirty="0" smtClean="0"/>
              <a:t> </a:t>
            </a:r>
            <a:r>
              <a:rPr lang="de-AT" dirty="0" err="1" smtClean="0"/>
              <a:t>could</a:t>
            </a:r>
            <a:r>
              <a:rPr lang="de-AT" dirty="0" smtClean="0"/>
              <a:t> do </a:t>
            </a:r>
            <a:r>
              <a:rPr lang="de-AT" dirty="0" err="1" smtClean="0"/>
              <a:t>this</a:t>
            </a:r>
            <a:r>
              <a:rPr lang="de-AT" dirty="0" smtClean="0"/>
              <a:t> </a:t>
            </a:r>
            <a:r>
              <a:rPr lang="de-AT" dirty="0" err="1" smtClean="0"/>
              <a:t>with</a:t>
            </a:r>
            <a:r>
              <a:rPr lang="de-AT" dirty="0" smtClean="0"/>
              <a:t> a </a:t>
            </a:r>
            <a:r>
              <a:rPr lang="de-AT" dirty="0" err="1" smtClean="0"/>
              <a:t>list</a:t>
            </a:r>
            <a:r>
              <a:rPr lang="de-AT" dirty="0" smtClean="0"/>
              <a:t> </a:t>
            </a:r>
            <a:r>
              <a:rPr lang="de-AT" dirty="0" err="1" smtClean="0"/>
              <a:t>for</a:t>
            </a:r>
            <a:r>
              <a:rPr lang="de-AT" dirty="0" smtClean="0"/>
              <a:t> </a:t>
            </a:r>
            <a:r>
              <a:rPr lang="de-AT" dirty="0" err="1" smtClean="0"/>
              <a:t>each</a:t>
            </a:r>
            <a:r>
              <a:rPr lang="de-AT" dirty="0" smtClean="0"/>
              <a:t> </a:t>
            </a:r>
            <a:r>
              <a:rPr lang="de-AT" dirty="0" err="1" smtClean="0"/>
              <a:t>event</a:t>
            </a:r>
            <a:r>
              <a:rPr lang="de-AT" dirty="0" smtClean="0"/>
              <a:t> type.</a:t>
            </a:r>
          </a:p>
          <a:p>
            <a:r>
              <a:rPr lang="de-AT" dirty="0" smtClean="0"/>
              <a:t>But </a:t>
            </a:r>
            <a:r>
              <a:rPr lang="de-AT" dirty="0" err="1" smtClean="0"/>
              <a:t>we‘d</a:t>
            </a:r>
            <a:r>
              <a:rPr lang="de-AT" dirty="0" smtClean="0"/>
              <a:t> </a:t>
            </a:r>
            <a:r>
              <a:rPr lang="de-AT" dirty="0" err="1" smtClean="0"/>
              <a:t>create</a:t>
            </a:r>
            <a:r>
              <a:rPr lang="de-AT" dirty="0" smtClean="0"/>
              <a:t> </a:t>
            </a:r>
            <a:r>
              <a:rPr lang="de-AT" dirty="0" err="1" smtClean="0"/>
              <a:t>new</a:t>
            </a:r>
            <a:r>
              <a:rPr lang="de-AT" dirty="0" smtClean="0"/>
              <a:t> </a:t>
            </a:r>
            <a:r>
              <a:rPr lang="de-AT" dirty="0" err="1" smtClean="0"/>
              <a:t>events</a:t>
            </a:r>
            <a:r>
              <a:rPr lang="de-AT" dirty="0" smtClean="0"/>
              <a:t> all </a:t>
            </a:r>
            <a:r>
              <a:rPr lang="de-AT" dirty="0" err="1" smtClean="0"/>
              <a:t>the</a:t>
            </a:r>
            <a:r>
              <a:rPr lang="de-AT" dirty="0" smtClean="0"/>
              <a:t> time!</a:t>
            </a:r>
          </a:p>
          <a:p>
            <a:r>
              <a:rPr lang="de-AT" dirty="0" err="1" smtClean="0"/>
              <a:t>That</a:t>
            </a:r>
            <a:r>
              <a:rPr lang="de-AT" dirty="0" smtClean="0"/>
              <a:t> </a:t>
            </a:r>
            <a:r>
              <a:rPr lang="de-AT" dirty="0" err="1" smtClean="0"/>
              <a:t>would</a:t>
            </a:r>
            <a:r>
              <a:rPr lang="de-AT" dirty="0" smtClean="0"/>
              <a:t> </a:t>
            </a:r>
            <a:r>
              <a:rPr lang="de-AT" dirty="0" err="1" smtClean="0"/>
              <a:t>make</a:t>
            </a:r>
            <a:r>
              <a:rPr lang="de-AT" dirty="0" smtClean="0"/>
              <a:t> </a:t>
            </a:r>
            <a:r>
              <a:rPr lang="de-AT" dirty="0" err="1" smtClean="0"/>
              <a:t>the</a:t>
            </a:r>
            <a:r>
              <a:rPr lang="de-AT" dirty="0" smtClean="0"/>
              <a:t> GC </a:t>
            </a:r>
            <a:r>
              <a:rPr lang="de-AT" dirty="0" err="1" smtClean="0"/>
              <a:t>angry</a:t>
            </a:r>
            <a:r>
              <a:rPr lang="de-AT" dirty="0" smtClean="0"/>
              <a:t>.</a:t>
            </a:r>
          </a:p>
          <a:p>
            <a:r>
              <a:rPr lang="de-AT" dirty="0" smtClean="0"/>
              <a:t>Solution: Pooling </a:t>
            </a:r>
            <a:r>
              <a:rPr lang="de-AT" dirty="0" err="1" smtClean="0"/>
              <a:t>KeyEvent</a:t>
            </a:r>
            <a:r>
              <a:rPr lang="de-AT" dirty="0" smtClean="0"/>
              <a:t>/</a:t>
            </a:r>
            <a:r>
              <a:rPr lang="de-AT" dirty="0" err="1" smtClean="0"/>
              <a:t>TouchEvent</a:t>
            </a:r>
            <a:r>
              <a:rPr lang="de-AT" dirty="0" smtClean="0"/>
              <a:t> </a:t>
            </a:r>
            <a:r>
              <a:rPr lang="de-AT" dirty="0" err="1" smtClean="0"/>
              <a:t>instances</a:t>
            </a:r>
            <a:r>
              <a:rPr lang="de-AT" dirty="0" smtClean="0"/>
              <a:t>!</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611560" y="1196752"/>
            <a:ext cx="10261648" cy="4401205"/>
          </a:xfrm>
          <a:prstGeom prst="rect">
            <a:avLst/>
          </a:prstGeom>
          <a:noFill/>
        </p:spPr>
        <p:txBody>
          <a:bodyPr wrap="square" rtlCol="0">
            <a:spAutoFit/>
          </a:bodyPr>
          <a:lstStyle/>
          <a:p>
            <a:r>
              <a:rPr lang="de-AT" sz="2000" b="1" dirty="0" err="1" smtClean="0">
                <a:latin typeface="TheSansMonoConNormal" pitchFamily="34" charset="0"/>
              </a:rPr>
              <a:t>public</a:t>
            </a:r>
            <a:r>
              <a:rPr lang="de-AT" sz="2000" b="1" dirty="0" smtClean="0">
                <a:latin typeface="TheSansMonoConNormal" pitchFamily="34" charset="0"/>
              </a:rPr>
              <a:t> </a:t>
            </a:r>
            <a:r>
              <a:rPr lang="de-AT" sz="2000" b="1" dirty="0" err="1" smtClean="0">
                <a:latin typeface="TheSansMonoConNormal" pitchFamily="34" charset="0"/>
              </a:rPr>
              <a:t>abstract</a:t>
            </a:r>
            <a:r>
              <a:rPr lang="de-AT" sz="2000" b="1" dirty="0" smtClean="0">
                <a:latin typeface="TheSansMonoConNormal" pitchFamily="34" charset="0"/>
              </a:rPr>
              <a:t> </a:t>
            </a:r>
            <a:r>
              <a:rPr lang="de-AT" sz="2000" b="1" dirty="0" err="1" smtClean="0">
                <a:latin typeface="TheSansMonoConNormal" pitchFamily="34" charset="0"/>
              </a:rPr>
              <a:t>class</a:t>
            </a:r>
            <a:r>
              <a:rPr lang="de-AT" sz="2000" b="1" dirty="0" smtClean="0">
                <a:latin typeface="TheSansMonoConNormal" pitchFamily="34" charset="0"/>
              </a:rPr>
              <a:t> Pool&lt;T&gt; {</a:t>
            </a:r>
          </a:p>
          <a:p>
            <a:r>
              <a:rPr lang="de-AT" sz="2000" b="1" dirty="0" smtClean="0">
                <a:latin typeface="TheSansMonoConNormal" pitchFamily="34" charset="0"/>
              </a:rPr>
              <a:t>    private List&lt;T&gt; </a:t>
            </a:r>
            <a:r>
              <a:rPr lang="de-AT" sz="2000" b="1" dirty="0" err="1" smtClean="0">
                <a:latin typeface="TheSansMonoConNormal" pitchFamily="34" charset="0"/>
              </a:rPr>
              <a:t>items</a:t>
            </a:r>
            <a:r>
              <a:rPr lang="de-AT" sz="2000" b="1" dirty="0" smtClean="0">
                <a:latin typeface="TheSansMonoConNormal" pitchFamily="34" charset="0"/>
              </a:rPr>
              <a:t> = </a:t>
            </a:r>
            <a:r>
              <a:rPr lang="de-AT" sz="2000" b="1" dirty="0" err="1" smtClean="0">
                <a:latin typeface="TheSansMonoConNormal" pitchFamily="34" charset="0"/>
              </a:rPr>
              <a:t>new</a:t>
            </a:r>
            <a:r>
              <a:rPr lang="de-AT" sz="2000" b="1" dirty="0" smtClean="0">
                <a:latin typeface="TheSansMonoConNormal" pitchFamily="34" charset="0"/>
              </a:rPr>
              <a:t> ArrayList&lt;T&gt;();</a:t>
            </a:r>
          </a:p>
          <a:p>
            <a:r>
              <a:rPr lang="de-AT" sz="2000" b="1" dirty="0" smtClean="0">
                <a:latin typeface="TheSansMonoConNormal" pitchFamily="34" charset="0"/>
              </a:rPr>
              <a:t>    </a:t>
            </a:r>
          </a:p>
          <a:p>
            <a:r>
              <a:rPr lang="de-AT" sz="2000" b="1" dirty="0" smtClean="0">
                <a:latin typeface="TheSansMonoConNormal" pitchFamily="34" charset="0"/>
              </a:rPr>
              <a:t>    </a:t>
            </a:r>
            <a:r>
              <a:rPr lang="de-AT" sz="2000" b="1" dirty="0" err="1" smtClean="0">
                <a:latin typeface="TheSansMonoConNormal" pitchFamily="34" charset="0"/>
              </a:rPr>
              <a:t>protected</a:t>
            </a:r>
            <a:r>
              <a:rPr lang="de-AT" sz="2000" b="1" dirty="0" smtClean="0">
                <a:latin typeface="TheSansMonoConNormal" pitchFamily="34" charset="0"/>
              </a:rPr>
              <a:t> </a:t>
            </a:r>
            <a:r>
              <a:rPr lang="de-AT" sz="2000" b="1" dirty="0" err="1" smtClean="0">
                <a:latin typeface="TheSansMonoConNormal" pitchFamily="34" charset="0"/>
              </a:rPr>
              <a:t>abstract</a:t>
            </a:r>
            <a:r>
              <a:rPr lang="de-AT" sz="2000" b="1" dirty="0" smtClean="0">
                <a:latin typeface="TheSansMonoConNormal" pitchFamily="34" charset="0"/>
              </a:rPr>
              <a:t> T </a:t>
            </a:r>
            <a:r>
              <a:rPr lang="de-AT" sz="2000" b="1" dirty="0" err="1" smtClean="0">
                <a:latin typeface="TheSansMonoConNormal" pitchFamily="34" charset="0"/>
              </a:rPr>
              <a:t>newItem</a:t>
            </a:r>
            <a:r>
              <a:rPr lang="de-AT" sz="2000" b="1" dirty="0" smtClean="0">
                <a:latin typeface="TheSansMonoConNormal" pitchFamily="34" charset="0"/>
              </a:rPr>
              <a:t>();</a:t>
            </a:r>
          </a:p>
          <a:p>
            <a:r>
              <a:rPr lang="de-AT" sz="2000" b="1" dirty="0" smtClean="0">
                <a:latin typeface="TheSansMonoConNormal" pitchFamily="34" charset="0"/>
              </a:rPr>
              <a:t>    </a:t>
            </a:r>
          </a:p>
          <a:p>
            <a:r>
              <a:rPr lang="de-AT" sz="2000" b="1" dirty="0" smtClean="0">
                <a:latin typeface="TheSansMonoConNormal" pitchFamily="34" charset="0"/>
              </a:rPr>
              <a:t>    </a:t>
            </a:r>
            <a:r>
              <a:rPr lang="de-AT" sz="2000" b="1" dirty="0" err="1" smtClean="0">
                <a:latin typeface="TheSansMonoConNormal" pitchFamily="34" charset="0"/>
              </a:rPr>
              <a:t>public</a:t>
            </a:r>
            <a:r>
              <a:rPr lang="de-AT" sz="2000" b="1" dirty="0" smtClean="0">
                <a:latin typeface="TheSansMonoConNormal" pitchFamily="34" charset="0"/>
              </a:rPr>
              <a:t> T </a:t>
            </a:r>
            <a:r>
              <a:rPr lang="de-AT" sz="2000" b="1" dirty="0" err="1" smtClean="0">
                <a:latin typeface="TheSansMonoConNormal" pitchFamily="34" charset="0"/>
              </a:rPr>
              <a:t>obtain</a:t>
            </a:r>
            <a:r>
              <a:rPr lang="de-AT" sz="2000" b="1" dirty="0" smtClean="0">
                <a:latin typeface="TheSansMonoConNormal" pitchFamily="34" charset="0"/>
              </a:rPr>
              <a:t>() {</a:t>
            </a:r>
          </a:p>
          <a:p>
            <a:r>
              <a:rPr lang="de-AT" sz="2000" b="1" dirty="0" smtClean="0">
                <a:latin typeface="TheSansMonoConNormal" pitchFamily="34" charset="0"/>
              </a:rPr>
              <a:t>        </a:t>
            </a:r>
            <a:r>
              <a:rPr lang="de-AT" sz="2000" b="1" dirty="0" err="1" smtClean="0">
                <a:latin typeface="TheSansMonoConNormal" pitchFamily="34" charset="0"/>
              </a:rPr>
              <a:t>if</a:t>
            </a:r>
            <a:r>
              <a:rPr lang="de-AT" sz="2000" b="1" dirty="0" smtClean="0">
                <a:latin typeface="TheSansMonoConNormal" pitchFamily="34" charset="0"/>
              </a:rPr>
              <a:t>(</a:t>
            </a:r>
            <a:r>
              <a:rPr lang="de-AT" sz="2000" b="1" dirty="0" err="1" smtClean="0">
                <a:latin typeface="TheSansMonoConNormal" pitchFamily="34" charset="0"/>
              </a:rPr>
              <a:t>items.size</a:t>
            </a:r>
            <a:r>
              <a:rPr lang="de-AT" sz="2000" b="1" dirty="0" smtClean="0">
                <a:latin typeface="TheSansMonoConNormal" pitchFamily="34" charset="0"/>
              </a:rPr>
              <a:t>() == 0) </a:t>
            </a:r>
            <a:r>
              <a:rPr lang="de-AT" sz="2000" b="1" dirty="0" err="1" smtClean="0">
                <a:latin typeface="TheSansMonoConNormal" pitchFamily="34" charset="0"/>
              </a:rPr>
              <a:t>return</a:t>
            </a:r>
            <a:r>
              <a:rPr lang="de-AT" sz="2000" b="1" dirty="0" smtClean="0">
                <a:latin typeface="TheSansMonoConNormal" pitchFamily="34" charset="0"/>
              </a:rPr>
              <a:t> </a:t>
            </a:r>
            <a:r>
              <a:rPr lang="de-AT" sz="2000" b="1" dirty="0" err="1" smtClean="0">
                <a:latin typeface="TheSansMonoConNormal" pitchFamily="34" charset="0"/>
              </a:rPr>
              <a:t>newItem</a:t>
            </a:r>
            <a:r>
              <a:rPr lang="de-AT" sz="2000" b="1" dirty="0" smtClean="0">
                <a:latin typeface="TheSansMonoConNormal" pitchFamily="34" charset="0"/>
              </a:rPr>
              <a:t>();</a:t>
            </a:r>
          </a:p>
          <a:p>
            <a:r>
              <a:rPr lang="de-AT" sz="2000" b="1" dirty="0" smtClean="0">
                <a:latin typeface="TheSansMonoConNormal" pitchFamily="34" charset="0"/>
              </a:rPr>
              <a:t>        </a:t>
            </a:r>
            <a:r>
              <a:rPr lang="de-AT" sz="2000" b="1" dirty="0" err="1" smtClean="0">
                <a:latin typeface="TheSansMonoConNormal" pitchFamily="34" charset="0"/>
              </a:rPr>
              <a:t>return</a:t>
            </a:r>
            <a:r>
              <a:rPr lang="de-AT" sz="2000" b="1" dirty="0" smtClean="0">
                <a:latin typeface="TheSansMonoConNormal" pitchFamily="34" charset="0"/>
              </a:rPr>
              <a:t> </a:t>
            </a:r>
            <a:r>
              <a:rPr lang="de-AT" sz="2000" b="1" dirty="0" err="1" smtClean="0">
                <a:latin typeface="TheSansMonoConNormal" pitchFamily="34" charset="0"/>
              </a:rPr>
              <a:t>items.remove</a:t>
            </a:r>
            <a:r>
              <a:rPr lang="de-AT" sz="2000" b="1" dirty="0" smtClean="0">
                <a:latin typeface="TheSansMonoConNormal" pitchFamily="34" charset="0"/>
              </a:rPr>
              <a:t>(0);</a:t>
            </a:r>
          </a:p>
          <a:p>
            <a:r>
              <a:rPr lang="de-AT" sz="2000" b="1" dirty="0" smtClean="0">
                <a:latin typeface="TheSansMonoConNormal" pitchFamily="34" charset="0"/>
              </a:rPr>
              <a:t>    }</a:t>
            </a:r>
          </a:p>
          <a:p>
            <a:r>
              <a:rPr lang="de-AT" sz="2000" b="1" dirty="0" smtClean="0">
                <a:latin typeface="TheSansMonoConNormal" pitchFamily="34" charset="0"/>
              </a:rPr>
              <a:t>    </a:t>
            </a:r>
          </a:p>
          <a:p>
            <a:r>
              <a:rPr lang="de-AT" sz="2000" b="1" dirty="0" smtClean="0">
                <a:latin typeface="TheSansMonoConNormal" pitchFamily="34" charset="0"/>
              </a:rPr>
              <a:t>    </a:t>
            </a:r>
            <a:r>
              <a:rPr lang="de-AT" sz="2000" b="1" dirty="0" err="1" smtClean="0">
                <a:latin typeface="TheSansMonoConNormal" pitchFamily="34" charset="0"/>
              </a:rPr>
              <a:t>public</a:t>
            </a:r>
            <a:r>
              <a:rPr lang="de-AT" sz="2000" b="1" dirty="0" smtClean="0">
                <a:latin typeface="TheSansMonoConNormal" pitchFamily="34" charset="0"/>
              </a:rPr>
              <a:t> </a:t>
            </a:r>
            <a:r>
              <a:rPr lang="de-AT" sz="2000" b="1" dirty="0" err="1" smtClean="0">
                <a:latin typeface="TheSansMonoConNormal" pitchFamily="34" charset="0"/>
              </a:rPr>
              <a:t>void</a:t>
            </a:r>
            <a:r>
              <a:rPr lang="de-AT" sz="2000" b="1" dirty="0" smtClean="0">
                <a:latin typeface="TheSansMonoConNormal" pitchFamily="34" charset="0"/>
              </a:rPr>
              <a:t> </a:t>
            </a:r>
            <a:r>
              <a:rPr lang="de-AT" sz="2000" b="1" dirty="0" err="1" smtClean="0">
                <a:latin typeface="TheSansMonoConNormal" pitchFamily="34" charset="0"/>
              </a:rPr>
              <a:t>free</a:t>
            </a:r>
            <a:r>
              <a:rPr lang="de-AT" sz="2000" b="1" dirty="0" smtClean="0">
                <a:latin typeface="TheSansMonoConNormal" pitchFamily="34" charset="0"/>
              </a:rPr>
              <a:t>(T item) {</a:t>
            </a:r>
          </a:p>
          <a:p>
            <a:r>
              <a:rPr lang="de-AT" sz="2000" b="1" dirty="0" smtClean="0">
                <a:latin typeface="TheSansMonoConNormal" pitchFamily="34" charset="0"/>
              </a:rPr>
              <a:t>        items.add(item);</a:t>
            </a:r>
          </a:p>
          <a:p>
            <a:r>
              <a:rPr lang="de-AT" sz="2000" b="1" dirty="0" smtClean="0">
                <a:latin typeface="TheSansMonoConNormal" pitchFamily="34" charset="0"/>
              </a:rPr>
              <a:t>    }</a:t>
            </a:r>
          </a:p>
          <a:p>
            <a:r>
              <a:rPr lang="de-AT" sz="2000" b="1" dirty="0" smtClean="0">
                <a:latin typeface="TheSansMonoConNormal" pitchFamily="34" charset="0"/>
              </a:rPr>
              <a:t>}</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3" name="Inhaltsplatzhalter 2"/>
          <p:cNvSpPr>
            <a:spLocks noGrp="1"/>
          </p:cNvSpPr>
          <p:nvPr>
            <p:ph idx="1"/>
          </p:nvPr>
        </p:nvSpPr>
        <p:spPr/>
        <p:txBody>
          <a:bodyPr>
            <a:normAutofit/>
          </a:bodyPr>
          <a:lstStyle/>
          <a:p>
            <a:r>
              <a:rPr lang="de-AT" dirty="0" err="1" smtClean="0"/>
              <a:t>Instead</a:t>
            </a:r>
            <a:r>
              <a:rPr lang="de-AT" dirty="0" smtClean="0"/>
              <a:t> </a:t>
            </a:r>
            <a:r>
              <a:rPr lang="de-AT" dirty="0" err="1" smtClean="0"/>
              <a:t>of</a:t>
            </a:r>
            <a:r>
              <a:rPr lang="de-AT" dirty="0" smtClean="0"/>
              <a:t> </a:t>
            </a:r>
            <a:r>
              <a:rPr lang="de-AT" dirty="0" err="1" smtClean="0"/>
              <a:t>calling</a:t>
            </a:r>
            <a:r>
              <a:rPr lang="de-AT" dirty="0" smtClean="0"/>
              <a:t> </a:t>
            </a:r>
            <a:r>
              <a:rPr lang="de-AT" dirty="0" err="1" smtClean="0"/>
              <a:t>new</a:t>
            </a:r>
            <a:r>
              <a:rPr lang="de-AT" dirty="0" smtClean="0"/>
              <a:t> </a:t>
            </a:r>
            <a:r>
              <a:rPr lang="de-AT" dirty="0" err="1" smtClean="0"/>
              <a:t>KeyEvent</a:t>
            </a:r>
            <a:r>
              <a:rPr lang="de-AT" dirty="0" smtClean="0"/>
              <a:t>() </a:t>
            </a:r>
            <a:r>
              <a:rPr lang="de-AT" dirty="0" err="1" smtClean="0"/>
              <a:t>we</a:t>
            </a:r>
            <a:r>
              <a:rPr lang="de-AT" dirty="0" smtClean="0"/>
              <a:t> </a:t>
            </a:r>
            <a:r>
              <a:rPr lang="de-AT" dirty="0" err="1" smtClean="0"/>
              <a:t>call</a:t>
            </a:r>
            <a:r>
              <a:rPr lang="de-AT" dirty="0" smtClean="0"/>
              <a:t> Pool&lt;</a:t>
            </a:r>
            <a:r>
              <a:rPr lang="de-AT" dirty="0" err="1" smtClean="0"/>
              <a:t>KeyEvent</a:t>
            </a:r>
            <a:r>
              <a:rPr lang="de-AT" dirty="0" smtClean="0"/>
              <a:t>&gt;.</a:t>
            </a:r>
            <a:r>
              <a:rPr lang="de-AT" dirty="0" err="1" smtClean="0"/>
              <a:t>obtain</a:t>
            </a:r>
            <a:r>
              <a:rPr lang="de-AT" dirty="0" smtClean="0"/>
              <a:t>(). </a:t>
            </a:r>
          </a:p>
          <a:p>
            <a:r>
              <a:rPr lang="de-AT" dirty="0" err="1" smtClean="0"/>
              <a:t>We</a:t>
            </a:r>
            <a:r>
              <a:rPr lang="de-AT" dirty="0" smtClean="0"/>
              <a:t> </a:t>
            </a:r>
            <a:r>
              <a:rPr lang="de-AT" dirty="0" err="1" smtClean="0"/>
              <a:t>need</a:t>
            </a:r>
            <a:r>
              <a:rPr lang="de-AT" dirty="0" smtClean="0"/>
              <a:t> </a:t>
            </a:r>
            <a:r>
              <a:rPr lang="de-AT" dirty="0" err="1" smtClean="0"/>
              <a:t>to</a:t>
            </a:r>
            <a:r>
              <a:rPr lang="de-AT" dirty="0" smtClean="0"/>
              <a:t> </a:t>
            </a:r>
            <a:r>
              <a:rPr lang="de-AT" dirty="0" err="1" smtClean="0"/>
              <a:t>implement</a:t>
            </a:r>
            <a:r>
              <a:rPr lang="de-AT" dirty="0" smtClean="0"/>
              <a:t> </a:t>
            </a:r>
            <a:r>
              <a:rPr lang="de-AT" dirty="0" err="1" smtClean="0"/>
              <a:t>the</a:t>
            </a:r>
            <a:r>
              <a:rPr lang="de-AT" dirty="0" smtClean="0"/>
              <a:t> </a:t>
            </a:r>
            <a:r>
              <a:rPr lang="de-AT" dirty="0" err="1" smtClean="0"/>
              <a:t>Pool.newItem</a:t>
            </a:r>
            <a:r>
              <a:rPr lang="de-AT" dirty="0" smtClean="0"/>
              <a:t>() </a:t>
            </a:r>
            <a:r>
              <a:rPr lang="de-AT" dirty="0" err="1" smtClean="0"/>
              <a:t>method</a:t>
            </a:r>
            <a:r>
              <a:rPr lang="de-AT" dirty="0" smtClean="0"/>
              <a:t> </a:t>
            </a:r>
            <a:r>
              <a:rPr lang="de-AT" dirty="0" err="1" smtClean="0"/>
              <a:t>of</a:t>
            </a:r>
            <a:r>
              <a:rPr lang="de-AT" dirty="0" smtClean="0"/>
              <a:t> </a:t>
            </a:r>
            <a:r>
              <a:rPr lang="de-AT" dirty="0" err="1" smtClean="0"/>
              <a:t>course</a:t>
            </a:r>
            <a:r>
              <a:rPr lang="de-AT" dirty="0" smtClean="0"/>
              <a:t>.</a:t>
            </a:r>
          </a:p>
          <a:p>
            <a:r>
              <a:rPr lang="de-AT" dirty="0" smtClean="0"/>
              <a:t>Pool </a:t>
            </a:r>
            <a:r>
              <a:rPr lang="de-AT" dirty="0" err="1" smtClean="0"/>
              <a:t>for</a:t>
            </a:r>
            <a:r>
              <a:rPr lang="de-AT" dirty="0" smtClean="0"/>
              <a:t> </a:t>
            </a:r>
            <a:r>
              <a:rPr lang="de-AT" dirty="0" err="1" smtClean="0"/>
              <a:t>TouchEvent</a:t>
            </a:r>
            <a:r>
              <a:rPr lang="de-AT" dirty="0" smtClean="0"/>
              <a:t> </a:t>
            </a:r>
            <a:r>
              <a:rPr lang="de-AT" dirty="0" err="1" smtClean="0"/>
              <a:t>instances</a:t>
            </a:r>
            <a:r>
              <a:rPr lang="de-AT" dirty="0" smtClean="0"/>
              <a:t> </a:t>
            </a:r>
            <a:r>
              <a:rPr lang="de-AT" dirty="0" err="1" smtClean="0"/>
              <a:t>analogous</a:t>
            </a:r>
            <a:r>
              <a:rPr lang="de-AT" dirty="0" smtClean="0"/>
              <a:t>.</a:t>
            </a:r>
          </a:p>
          <a:p>
            <a:endParaRPr lang="de-AT" dirty="0" smtClean="0"/>
          </a:p>
        </p:txBody>
      </p:sp>
      <p:sp>
        <p:nvSpPr>
          <p:cNvPr id="4" name="Textfeld 3"/>
          <p:cNvSpPr txBox="1"/>
          <p:nvPr/>
        </p:nvSpPr>
        <p:spPr>
          <a:xfrm>
            <a:off x="827584" y="4005064"/>
            <a:ext cx="5688632" cy="2308324"/>
          </a:xfrm>
          <a:prstGeom prst="rect">
            <a:avLst/>
          </a:prstGeom>
          <a:noFill/>
        </p:spPr>
        <p:txBody>
          <a:bodyPr wrap="square" rtlCol="0">
            <a:spAutoFit/>
          </a:bodyPr>
          <a:lstStyle/>
          <a:p>
            <a:r>
              <a:rPr lang="de-AT" sz="2400" b="1" dirty="0" err="1" smtClean="0">
                <a:latin typeface="TheSansMonoConNormal" pitchFamily="34" charset="0"/>
              </a:rPr>
              <a:t>public</a:t>
            </a:r>
            <a:r>
              <a:rPr lang="de-AT" sz="2400" b="1" dirty="0" smtClean="0">
                <a:latin typeface="TheSansMonoConNormal" pitchFamily="34" charset="0"/>
              </a:rPr>
              <a:t> </a:t>
            </a:r>
            <a:r>
              <a:rPr lang="de-AT" sz="2400" b="1" dirty="0" err="1" smtClean="0">
                <a:latin typeface="TheSansMonoConNormal" pitchFamily="34" charset="0"/>
              </a:rPr>
              <a:t>class</a:t>
            </a:r>
            <a:r>
              <a:rPr lang="de-AT" sz="2400" b="1" dirty="0" smtClean="0">
                <a:latin typeface="TheSansMonoConNormal" pitchFamily="34" charset="0"/>
              </a:rPr>
              <a:t> </a:t>
            </a:r>
            <a:r>
              <a:rPr lang="de-AT" sz="2400" b="1" dirty="0" err="1" smtClean="0">
                <a:latin typeface="TheSansMonoConNormal" pitchFamily="34" charset="0"/>
              </a:rPr>
              <a:t>KeyEventPool</a:t>
            </a:r>
            <a:r>
              <a:rPr lang="de-AT" sz="2400" b="1" dirty="0" smtClean="0">
                <a:latin typeface="TheSansMonoConNormal" pitchFamily="34" charset="0"/>
              </a:rPr>
              <a:t> </a:t>
            </a:r>
            <a:r>
              <a:rPr lang="de-AT" sz="2400" b="1" dirty="0" err="1" smtClean="0">
                <a:latin typeface="TheSansMonoConNormal" pitchFamily="34" charset="0"/>
              </a:rPr>
              <a:t>extends</a:t>
            </a:r>
            <a:r>
              <a:rPr lang="de-AT" sz="2400" b="1" dirty="0" smtClean="0">
                <a:latin typeface="TheSansMonoConNormal" pitchFamily="34" charset="0"/>
              </a:rPr>
              <a:t> Pool&lt;</a:t>
            </a:r>
            <a:r>
              <a:rPr lang="de-AT" sz="2400" b="1" dirty="0" err="1" smtClean="0">
                <a:latin typeface="TheSansMonoConNormal" pitchFamily="34" charset="0"/>
              </a:rPr>
              <a:t>KeyEvent</a:t>
            </a:r>
            <a:r>
              <a:rPr lang="de-AT" sz="2400" b="1" dirty="0" smtClean="0">
                <a:latin typeface="TheSansMonoConNormal" pitchFamily="34" charset="0"/>
              </a:rPr>
              <a:t>&gt; {</a:t>
            </a:r>
          </a:p>
          <a:p>
            <a:r>
              <a:rPr lang="de-AT" sz="2400" b="1" dirty="0" smtClean="0">
                <a:latin typeface="TheSansMonoConNormal" pitchFamily="34" charset="0"/>
              </a:rPr>
              <a:t>    </a:t>
            </a:r>
            <a:r>
              <a:rPr lang="de-AT" sz="2400" b="1" dirty="0" err="1" smtClean="0">
                <a:latin typeface="TheSansMonoConNormal" pitchFamily="34" charset="0"/>
              </a:rPr>
              <a:t>protected</a:t>
            </a:r>
            <a:r>
              <a:rPr lang="de-AT" sz="2400" b="1" dirty="0" smtClean="0">
                <a:latin typeface="TheSansMonoConNormal" pitchFamily="34" charset="0"/>
              </a:rPr>
              <a:t> </a:t>
            </a:r>
            <a:r>
              <a:rPr lang="de-AT" sz="2400" b="1" dirty="0" err="1" smtClean="0">
                <a:latin typeface="TheSansMonoConNormal" pitchFamily="34" charset="0"/>
              </a:rPr>
              <a:t>KeyEvent</a:t>
            </a:r>
            <a:r>
              <a:rPr lang="de-AT" sz="2400" b="1" dirty="0" smtClean="0">
                <a:latin typeface="TheSansMonoConNormal" pitchFamily="34" charset="0"/>
              </a:rPr>
              <a:t> </a:t>
            </a:r>
            <a:r>
              <a:rPr lang="de-AT" sz="2400" b="1" dirty="0" err="1" smtClean="0">
                <a:latin typeface="TheSansMonoConNormal" pitchFamily="34" charset="0"/>
              </a:rPr>
              <a:t>newItem</a:t>
            </a:r>
            <a:r>
              <a:rPr lang="de-AT" sz="2400" b="1" dirty="0" smtClean="0">
                <a:latin typeface="TheSansMonoConNormal" pitchFamily="34" charset="0"/>
              </a:rPr>
              <a:t>() {</a:t>
            </a:r>
          </a:p>
          <a:p>
            <a:r>
              <a:rPr lang="de-AT" sz="2400" b="1" dirty="0" smtClean="0">
                <a:latin typeface="TheSansMonoConNormal" pitchFamily="34" charset="0"/>
              </a:rPr>
              <a:t>        </a:t>
            </a:r>
            <a:r>
              <a:rPr lang="de-AT" sz="2400" b="1" dirty="0" err="1" smtClean="0">
                <a:latin typeface="TheSansMonoConNormal" pitchFamily="34" charset="0"/>
              </a:rPr>
              <a:t>return</a:t>
            </a:r>
            <a:r>
              <a:rPr lang="de-AT" sz="2400" b="1" dirty="0" smtClean="0">
                <a:latin typeface="TheSansMonoConNormal" pitchFamily="34" charset="0"/>
              </a:rPr>
              <a:t> </a:t>
            </a:r>
            <a:r>
              <a:rPr lang="de-AT" sz="2400" b="1" dirty="0" err="1" smtClean="0">
                <a:latin typeface="TheSansMonoConNormal" pitchFamily="34" charset="0"/>
              </a:rPr>
              <a:t>new</a:t>
            </a:r>
            <a:r>
              <a:rPr lang="de-AT" sz="2400" b="1" dirty="0" smtClean="0">
                <a:latin typeface="TheSansMonoConNormal" pitchFamily="34" charset="0"/>
              </a:rPr>
              <a:t> </a:t>
            </a:r>
            <a:r>
              <a:rPr lang="de-AT" sz="2400" b="1" dirty="0" err="1" smtClean="0">
                <a:latin typeface="TheSansMonoConNormal" pitchFamily="34" charset="0"/>
              </a:rPr>
              <a:t>KeyEvent</a:t>
            </a:r>
            <a:r>
              <a:rPr lang="de-AT" sz="2400" b="1" dirty="0" smtClean="0">
                <a:latin typeface="TheSansMonoConNormal" pitchFamily="34" charset="0"/>
              </a:rPr>
              <a:t>();</a:t>
            </a:r>
          </a:p>
          <a:p>
            <a:r>
              <a:rPr lang="de-AT" sz="2400" b="1" dirty="0" smtClean="0">
                <a:latin typeface="TheSansMonoConNormal" pitchFamily="34" charset="0"/>
              </a:rPr>
              <a:t>    }</a:t>
            </a:r>
          </a:p>
          <a:p>
            <a:r>
              <a:rPr lang="de-AT" sz="2400" b="1" dirty="0" smtClean="0">
                <a:latin typeface="TheSansMonoConNormal" pitchFamily="34" charset="0"/>
              </a:rPr>
              <a:t>}</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3" name="Inhaltsplatzhalter 2"/>
          <p:cNvSpPr>
            <a:spLocks noGrp="1"/>
          </p:cNvSpPr>
          <p:nvPr>
            <p:ph idx="1"/>
          </p:nvPr>
        </p:nvSpPr>
        <p:spPr/>
        <p:txBody>
          <a:bodyPr>
            <a:normAutofit lnSpcReduction="10000"/>
          </a:bodyPr>
          <a:lstStyle/>
          <a:p>
            <a:r>
              <a:rPr lang="de-AT" dirty="0" err="1" smtClean="0"/>
              <a:t>Our</a:t>
            </a:r>
            <a:r>
              <a:rPr lang="de-AT" dirty="0" smtClean="0"/>
              <a:t> </a:t>
            </a:r>
            <a:r>
              <a:rPr lang="de-AT" dirty="0" err="1" smtClean="0"/>
              <a:t>strategy</a:t>
            </a:r>
            <a:r>
              <a:rPr lang="de-AT" dirty="0" smtClean="0"/>
              <a:t> </a:t>
            </a:r>
            <a:r>
              <a:rPr lang="de-AT" dirty="0" err="1" smtClean="0"/>
              <a:t>for</a:t>
            </a:r>
            <a:r>
              <a:rPr lang="de-AT" dirty="0" smtClean="0"/>
              <a:t> </a:t>
            </a:r>
            <a:r>
              <a:rPr lang="de-AT" dirty="0" err="1" smtClean="0"/>
              <a:t>each</a:t>
            </a:r>
            <a:r>
              <a:rPr lang="de-AT" dirty="0" smtClean="0"/>
              <a:t> </a:t>
            </a:r>
            <a:r>
              <a:rPr lang="de-AT" dirty="0" err="1" smtClean="0"/>
              <a:t>event</a:t>
            </a:r>
            <a:r>
              <a:rPr lang="de-AT" dirty="0" smtClean="0"/>
              <a:t> type:</a:t>
            </a:r>
          </a:p>
          <a:p>
            <a:pPr lvl="1"/>
            <a:r>
              <a:rPr lang="de-AT" dirty="0" err="1" smtClean="0"/>
              <a:t>We</a:t>
            </a:r>
            <a:r>
              <a:rPr lang="de-AT" dirty="0" smtClean="0"/>
              <a:t> </a:t>
            </a:r>
            <a:r>
              <a:rPr lang="de-AT" dirty="0" err="1" smtClean="0"/>
              <a:t>have</a:t>
            </a:r>
            <a:r>
              <a:rPr lang="de-AT" dirty="0" smtClean="0"/>
              <a:t> a </a:t>
            </a:r>
            <a:r>
              <a:rPr lang="de-AT" dirty="0" smtClean="0"/>
              <a:t>Pool </a:t>
            </a:r>
            <a:r>
              <a:rPr lang="de-AT" dirty="0" err="1" smtClean="0"/>
              <a:t>to</a:t>
            </a:r>
            <a:r>
              <a:rPr lang="de-AT" dirty="0" smtClean="0"/>
              <a:t> </a:t>
            </a:r>
            <a:r>
              <a:rPr lang="de-AT" dirty="0" err="1" smtClean="0"/>
              <a:t>create</a:t>
            </a:r>
            <a:r>
              <a:rPr lang="de-AT" dirty="0" smtClean="0"/>
              <a:t> </a:t>
            </a:r>
            <a:r>
              <a:rPr lang="de-AT" dirty="0" err="1" smtClean="0"/>
              <a:t>and</a:t>
            </a:r>
            <a:r>
              <a:rPr lang="de-AT" dirty="0" smtClean="0"/>
              <a:t> recycle </a:t>
            </a:r>
            <a:r>
              <a:rPr lang="de-AT" dirty="0" err="1" smtClean="0"/>
              <a:t>event</a:t>
            </a:r>
            <a:r>
              <a:rPr lang="de-AT" dirty="0" smtClean="0"/>
              <a:t> </a:t>
            </a:r>
            <a:r>
              <a:rPr lang="de-AT" dirty="0" err="1" smtClean="0"/>
              <a:t>instances</a:t>
            </a:r>
            <a:r>
              <a:rPr lang="de-AT" dirty="0" smtClean="0"/>
              <a:t>.</a:t>
            </a:r>
          </a:p>
          <a:p>
            <a:pPr lvl="1"/>
            <a:r>
              <a:rPr lang="de-AT" dirty="0" err="1" smtClean="0"/>
              <a:t>We</a:t>
            </a:r>
            <a:r>
              <a:rPr lang="de-AT" dirty="0" smtClean="0"/>
              <a:t> </a:t>
            </a:r>
            <a:r>
              <a:rPr lang="de-AT" dirty="0" err="1" smtClean="0"/>
              <a:t>have</a:t>
            </a:r>
            <a:r>
              <a:rPr lang="de-AT" dirty="0" smtClean="0"/>
              <a:t> a </a:t>
            </a:r>
            <a:r>
              <a:rPr lang="de-AT" dirty="0" err="1" smtClean="0"/>
              <a:t>buffer</a:t>
            </a:r>
            <a:r>
              <a:rPr lang="de-AT" dirty="0" smtClean="0"/>
              <a:t> </a:t>
            </a:r>
            <a:r>
              <a:rPr lang="de-AT" dirty="0" err="1" smtClean="0"/>
              <a:t>that</a:t>
            </a:r>
            <a:r>
              <a:rPr lang="de-AT" dirty="0" smtClean="0"/>
              <a:t> </a:t>
            </a:r>
            <a:r>
              <a:rPr lang="de-AT" dirty="0" err="1" smtClean="0"/>
              <a:t>gets</a:t>
            </a:r>
            <a:r>
              <a:rPr lang="de-AT" dirty="0" smtClean="0"/>
              <a:t> </a:t>
            </a:r>
            <a:r>
              <a:rPr lang="de-AT" dirty="0" err="1" smtClean="0"/>
              <a:t>filled</a:t>
            </a:r>
            <a:r>
              <a:rPr lang="de-AT" dirty="0" smtClean="0"/>
              <a:t> </a:t>
            </a:r>
            <a:r>
              <a:rPr lang="de-AT" dirty="0" err="1" smtClean="0"/>
              <a:t>with</a:t>
            </a:r>
            <a:r>
              <a:rPr lang="de-AT" dirty="0" smtClean="0"/>
              <a:t> </a:t>
            </a:r>
            <a:r>
              <a:rPr lang="de-AT" dirty="0" err="1" smtClean="0"/>
              <a:t>events</a:t>
            </a:r>
            <a:r>
              <a:rPr lang="de-AT" dirty="0" smtClean="0"/>
              <a:t> on </a:t>
            </a:r>
            <a:r>
              <a:rPr lang="de-AT" dirty="0" err="1" smtClean="0"/>
              <a:t>the</a:t>
            </a:r>
            <a:r>
              <a:rPr lang="de-AT" dirty="0" smtClean="0"/>
              <a:t> UI </a:t>
            </a:r>
            <a:r>
              <a:rPr lang="de-AT" dirty="0" err="1" smtClean="0"/>
              <a:t>thread</a:t>
            </a:r>
            <a:r>
              <a:rPr lang="de-AT" dirty="0" smtClean="0"/>
              <a:t>.</a:t>
            </a:r>
          </a:p>
          <a:p>
            <a:pPr lvl="1"/>
            <a:r>
              <a:rPr lang="de-AT" dirty="0" err="1" smtClean="0"/>
              <a:t>We</a:t>
            </a:r>
            <a:r>
              <a:rPr lang="de-AT" dirty="0" smtClean="0"/>
              <a:t> </a:t>
            </a:r>
            <a:r>
              <a:rPr lang="de-AT" dirty="0" err="1" smtClean="0"/>
              <a:t>have</a:t>
            </a:r>
            <a:r>
              <a:rPr lang="de-AT" dirty="0" smtClean="0"/>
              <a:t> a </a:t>
            </a:r>
            <a:r>
              <a:rPr lang="de-AT" dirty="0" err="1" smtClean="0"/>
              <a:t>second</a:t>
            </a:r>
            <a:r>
              <a:rPr lang="de-AT" dirty="0" smtClean="0"/>
              <a:t> </a:t>
            </a:r>
            <a:r>
              <a:rPr lang="de-AT" dirty="0" err="1" smtClean="0"/>
              <a:t>buffer</a:t>
            </a:r>
            <a:r>
              <a:rPr lang="de-AT" dirty="0" smtClean="0"/>
              <a:t> </a:t>
            </a:r>
            <a:r>
              <a:rPr lang="de-AT" dirty="0" err="1" smtClean="0"/>
              <a:t>that</a:t>
            </a:r>
            <a:r>
              <a:rPr lang="de-AT" dirty="0" smtClean="0"/>
              <a:t> </a:t>
            </a:r>
            <a:r>
              <a:rPr lang="de-AT" dirty="0" err="1" smtClean="0"/>
              <a:t>we</a:t>
            </a:r>
            <a:r>
              <a:rPr lang="de-AT" dirty="0" smtClean="0"/>
              <a:t> </a:t>
            </a:r>
            <a:r>
              <a:rPr lang="de-AT" dirty="0" err="1" smtClean="0"/>
              <a:t>move</a:t>
            </a:r>
            <a:r>
              <a:rPr lang="de-AT" dirty="0" smtClean="0"/>
              <a:t> </a:t>
            </a:r>
            <a:r>
              <a:rPr lang="de-AT" dirty="0" err="1" smtClean="0"/>
              <a:t>the</a:t>
            </a:r>
            <a:r>
              <a:rPr lang="de-AT" dirty="0" smtClean="0"/>
              <a:t> UI </a:t>
            </a:r>
            <a:r>
              <a:rPr lang="de-AT" dirty="0" err="1" smtClean="0"/>
              <a:t>thread</a:t>
            </a:r>
            <a:r>
              <a:rPr lang="de-AT" dirty="0" smtClean="0"/>
              <a:t> </a:t>
            </a:r>
            <a:r>
              <a:rPr lang="de-AT" dirty="0" err="1" smtClean="0"/>
              <a:t>buffer</a:t>
            </a:r>
            <a:r>
              <a:rPr lang="de-AT" dirty="0" smtClean="0"/>
              <a:t> </a:t>
            </a:r>
            <a:r>
              <a:rPr lang="de-AT" dirty="0" err="1" smtClean="0"/>
              <a:t>contents</a:t>
            </a:r>
            <a:r>
              <a:rPr lang="de-AT" dirty="0" smtClean="0"/>
              <a:t> </a:t>
            </a:r>
            <a:r>
              <a:rPr lang="de-AT" dirty="0" err="1" smtClean="0"/>
              <a:t>to</a:t>
            </a:r>
            <a:r>
              <a:rPr lang="de-AT" dirty="0" smtClean="0"/>
              <a:t> on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a:t>
            </a:r>
          </a:p>
          <a:p>
            <a:pPr lvl="1"/>
            <a:r>
              <a:rPr lang="de-AT" dirty="0" smtClean="0"/>
              <a:t>The </a:t>
            </a:r>
            <a:r>
              <a:rPr lang="de-AT" dirty="0" err="1" smtClean="0"/>
              <a:t>Game.getXXXEvents</a:t>
            </a:r>
            <a:r>
              <a:rPr lang="de-AT" dirty="0" smtClean="0"/>
              <a:t>() </a:t>
            </a:r>
            <a:r>
              <a:rPr lang="de-AT" dirty="0" err="1" smtClean="0"/>
              <a:t>methods</a:t>
            </a:r>
            <a:r>
              <a:rPr lang="de-AT" dirty="0" smtClean="0"/>
              <a:t> </a:t>
            </a:r>
            <a:r>
              <a:rPr lang="de-AT" dirty="0" err="1" smtClean="0"/>
              <a:t>return</a:t>
            </a:r>
            <a:r>
              <a:rPr lang="de-AT" dirty="0" smtClean="0"/>
              <a:t> </a:t>
            </a:r>
            <a:r>
              <a:rPr lang="de-AT" dirty="0" err="1" smtClean="0"/>
              <a:t>this</a:t>
            </a:r>
            <a:r>
              <a:rPr lang="de-AT" dirty="0" smtClean="0"/>
              <a:t> </a:t>
            </a:r>
            <a:r>
              <a:rPr lang="de-AT" dirty="0" err="1" smtClean="0"/>
              <a:t>second</a:t>
            </a:r>
            <a:r>
              <a:rPr lang="de-AT" dirty="0" smtClean="0"/>
              <a:t> </a:t>
            </a:r>
            <a:r>
              <a:rPr lang="de-AT" dirty="0" err="1" smtClean="0"/>
              <a:t>buffer</a:t>
            </a:r>
            <a:r>
              <a:rPr lang="de-AT" dirty="0" smtClean="0"/>
              <a:t> </a:t>
            </a:r>
            <a:r>
              <a:rPr lang="de-AT" dirty="0" err="1" smtClean="0"/>
              <a:t>to</a:t>
            </a:r>
            <a:r>
              <a:rPr lang="de-AT" dirty="0" smtClean="0"/>
              <a:t> </a:t>
            </a:r>
            <a:r>
              <a:rPr lang="de-AT" dirty="0" err="1" smtClean="0"/>
              <a:t>the</a:t>
            </a:r>
            <a:r>
              <a:rPr lang="de-AT" dirty="0" smtClean="0"/>
              <a:t> </a:t>
            </a:r>
            <a:r>
              <a:rPr lang="de-AT" dirty="0" err="1" smtClean="0"/>
              <a:t>current</a:t>
            </a:r>
            <a:r>
              <a:rPr lang="de-AT" dirty="0" smtClean="0"/>
              <a:t> Screen.</a:t>
            </a:r>
            <a:endParaRPr lang="de-AT" dirty="0" smtClean="0"/>
          </a:p>
          <a:p>
            <a:pPr lvl="1"/>
            <a:r>
              <a:rPr lang="de-AT" dirty="0" err="1" smtClean="0"/>
              <a:t>Once</a:t>
            </a:r>
            <a:r>
              <a:rPr lang="de-AT" dirty="0" smtClean="0"/>
              <a:t> </a:t>
            </a:r>
            <a:r>
              <a:rPr lang="de-AT" dirty="0" err="1" smtClean="0"/>
              <a:t>the</a:t>
            </a:r>
            <a:r>
              <a:rPr lang="de-AT" dirty="0" smtClean="0"/>
              <a:t> Screen </a:t>
            </a:r>
            <a:r>
              <a:rPr lang="de-AT" dirty="0" err="1" smtClean="0"/>
              <a:t>is</a:t>
            </a:r>
            <a:r>
              <a:rPr lang="de-AT" dirty="0" smtClean="0"/>
              <a:t> </a:t>
            </a:r>
            <a:r>
              <a:rPr lang="de-AT" dirty="0" err="1" smtClean="0"/>
              <a:t>updated</a:t>
            </a:r>
            <a:r>
              <a:rPr lang="de-AT" dirty="0" smtClean="0"/>
              <a:t> </a:t>
            </a:r>
            <a:r>
              <a:rPr lang="de-AT" dirty="0" err="1" smtClean="0"/>
              <a:t>we</a:t>
            </a:r>
            <a:r>
              <a:rPr lang="de-AT" dirty="0" smtClean="0"/>
              <a:t> </a:t>
            </a:r>
            <a:r>
              <a:rPr lang="de-AT" dirty="0" err="1" smtClean="0"/>
              <a:t>can</a:t>
            </a:r>
            <a:r>
              <a:rPr lang="de-AT" dirty="0" smtClean="0"/>
              <a:t> recycle all </a:t>
            </a:r>
            <a:r>
              <a:rPr lang="de-AT" dirty="0" err="1" smtClean="0"/>
              <a:t>the</a:t>
            </a:r>
            <a:r>
              <a:rPr lang="de-AT" dirty="0" smtClean="0"/>
              <a:t> </a:t>
            </a:r>
            <a:r>
              <a:rPr lang="de-AT" dirty="0" err="1" smtClean="0"/>
              <a:t>events</a:t>
            </a:r>
            <a:r>
              <a:rPr lang="de-AT" dirty="0" smtClean="0"/>
              <a:t> in </a:t>
            </a:r>
            <a:r>
              <a:rPr lang="de-AT" dirty="0" err="1" smtClean="0"/>
              <a:t>the</a:t>
            </a:r>
            <a:r>
              <a:rPr lang="de-AT" dirty="0" smtClean="0"/>
              <a:t> </a:t>
            </a:r>
            <a:r>
              <a:rPr lang="de-AT" dirty="0" err="1" smtClean="0"/>
              <a:t>second</a:t>
            </a:r>
            <a:r>
              <a:rPr lang="de-AT" dirty="0" smtClean="0"/>
              <a:t> </a:t>
            </a:r>
            <a:r>
              <a:rPr lang="de-AT" dirty="0" err="1" smtClean="0"/>
              <a:t>buffer</a:t>
            </a:r>
            <a:r>
              <a:rPr lang="de-AT" dirty="0" smtClean="0"/>
              <a:t>.</a:t>
            </a:r>
          </a:p>
          <a:p>
            <a:pPr lvl="1"/>
            <a:r>
              <a:rPr lang="de-AT" dirty="0" smtClean="0"/>
              <a:t>Goto 1 :)</a:t>
            </a:r>
          </a:p>
          <a:p>
            <a:r>
              <a:rPr lang="de-AT" dirty="0" err="1" smtClean="0"/>
              <a:t>Let‘s</a:t>
            </a:r>
            <a:r>
              <a:rPr lang="de-AT" dirty="0" smtClean="0"/>
              <a:t> </a:t>
            </a:r>
            <a:r>
              <a:rPr lang="de-AT" dirty="0" err="1" smtClean="0"/>
              <a:t>implement</a:t>
            </a:r>
            <a:r>
              <a:rPr lang="de-AT" dirty="0" smtClean="0"/>
              <a:t> </a:t>
            </a:r>
            <a:r>
              <a:rPr lang="de-AT" dirty="0" err="1" smtClean="0"/>
              <a:t>this</a:t>
            </a:r>
            <a:r>
              <a:rPr lang="de-AT" dirty="0" smtClean="0"/>
              <a:t> </a:t>
            </a:r>
            <a:r>
              <a:rPr lang="de-AT" dirty="0" err="1" smtClean="0"/>
              <a:t>for</a:t>
            </a:r>
            <a:r>
              <a:rPr lang="de-AT" dirty="0" smtClean="0"/>
              <a:t> </a:t>
            </a:r>
            <a:r>
              <a:rPr lang="de-AT" dirty="0" err="1" smtClean="0"/>
              <a:t>key</a:t>
            </a:r>
            <a:r>
              <a:rPr lang="de-AT" dirty="0" smtClean="0"/>
              <a:t> </a:t>
            </a:r>
            <a:r>
              <a:rPr lang="de-AT" dirty="0" err="1" smtClean="0"/>
              <a:t>events</a:t>
            </a:r>
            <a:r>
              <a:rPr lang="de-AT" dirty="0" smtClean="0"/>
              <a:t>.</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0" y="980728"/>
            <a:ext cx="10261648" cy="4616648"/>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r>
              <a:rPr lang="de-AT" sz="1400" b="1" dirty="0" err="1" smtClean="0">
                <a:latin typeface="TheSansMonoConNormal" pitchFamily="34" charset="0"/>
              </a:rPr>
              <a:t>implements</a:t>
            </a:r>
            <a:r>
              <a:rPr lang="de-AT" sz="1400" b="1" dirty="0" smtClean="0">
                <a:latin typeface="TheSansMonoConNormal" pitchFamily="34" charset="0"/>
              </a:rPr>
              <a:t> </a:t>
            </a:r>
            <a:r>
              <a:rPr lang="de-AT" sz="1400" b="1" dirty="0" err="1" smtClean="0">
                <a:latin typeface="TheSansMonoConNormal" pitchFamily="34" charset="0"/>
              </a:rPr>
              <a:t>Runnable</a:t>
            </a:r>
            <a:r>
              <a:rPr lang="de-AT" sz="1400" b="1" dirty="0" smtClean="0">
                <a:latin typeface="TheSansMonoConNormal" pitchFamily="34" charset="0"/>
              </a:rPr>
              <a:t>, </a:t>
            </a:r>
            <a:r>
              <a:rPr lang="de-AT" sz="1400" b="1" dirty="0" err="1" smtClean="0">
                <a:latin typeface="TheSansMonoConNormal" pitchFamily="34" charset="0"/>
              </a:rPr>
              <a:t>OnKeyListener</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SensorEventListener</a:t>
            </a:r>
            <a:r>
              <a:rPr lang="de-AT" sz="1400" b="1" dirty="0" smtClean="0">
                <a:latin typeface="TheSansMonoConNormal" pitchFamily="34" charset="0"/>
              </a:rPr>
              <a:t> {</a:t>
            </a:r>
          </a:p>
          <a:p>
            <a:r>
              <a:rPr lang="de-AT" sz="1400" b="1" dirty="0" smtClean="0">
                <a:latin typeface="TheSansMonoConNormal" pitchFamily="34" charset="0"/>
              </a:rPr>
              <a:t>    ...</a:t>
            </a:r>
          </a:p>
          <a:p>
            <a:r>
              <a:rPr lang="en-US" sz="1400" b="1" dirty="0" smtClean="0">
                <a:latin typeface="TheSansMonoConNormal" pitchFamily="34" charset="0"/>
              </a:rPr>
              <a:t>    private </a:t>
            </a:r>
            <a:r>
              <a:rPr lang="en-US" sz="1400" b="1" dirty="0" err="1" smtClean="0">
                <a:latin typeface="TheSansMonoConNormal" pitchFamily="34" charset="0"/>
              </a:rPr>
              <a:t>KeyEventPool</a:t>
            </a:r>
            <a:r>
              <a:rPr lang="en-US" sz="1400" b="1" dirty="0" smtClean="0">
                <a:latin typeface="TheSansMonoConNormal" pitchFamily="34" charset="0"/>
              </a:rPr>
              <a:t> </a:t>
            </a:r>
            <a:r>
              <a:rPr lang="en-US" sz="1400" b="1" dirty="0" err="1" smtClean="0">
                <a:latin typeface="TheSansMonoConNormal" pitchFamily="34" charset="0"/>
              </a:rPr>
              <a:t>keyEventPool</a:t>
            </a:r>
            <a:r>
              <a:rPr lang="en-US" sz="1400" b="1" dirty="0" smtClean="0">
                <a:latin typeface="TheSansMonoConNormal" pitchFamily="34" charset="0"/>
              </a:rPr>
              <a:t> = new </a:t>
            </a:r>
            <a:r>
              <a:rPr lang="en-US" sz="1400" b="1" dirty="0" err="1" smtClean="0">
                <a:latin typeface="TheSansMonoConNormal" pitchFamily="34" charset="0"/>
              </a:rPr>
              <a:t>KeyEventPool</a:t>
            </a:r>
            <a:r>
              <a:rPr lang="en-US" sz="1400" b="1" dirty="0" smtClean="0">
                <a:latin typeface="TheSansMonoConNormal" pitchFamily="34" charset="0"/>
              </a:rPr>
              <a:t>();</a:t>
            </a:r>
          </a:p>
          <a:p>
            <a:r>
              <a:rPr lang="de-AT" sz="1400" b="1" dirty="0" smtClean="0">
                <a:latin typeface="TheSansMonoConNormal" pitchFamily="34" charset="0"/>
              </a:rPr>
              <a:t>    private List&lt;</a:t>
            </a:r>
            <a:r>
              <a:rPr lang="de-AT" sz="1400" b="1" dirty="0" err="1" smtClean="0">
                <a:latin typeface="TheSansMonoConNormal" pitchFamily="34" charset="0"/>
              </a:rPr>
              <a:t>com.badlogic.agd.KeyEvent</a:t>
            </a:r>
            <a:r>
              <a:rPr lang="de-AT" sz="1400" b="1" dirty="0" smtClean="0">
                <a:latin typeface="TheSansMonoConNormal" pitchFamily="34" charset="0"/>
              </a:rPr>
              <a:t>&gt; </a:t>
            </a:r>
            <a:r>
              <a:rPr lang="de-AT" sz="1400" b="1" dirty="0" err="1" smtClean="0">
                <a:latin typeface="TheSansMonoConNormal" pitchFamily="34" charset="0"/>
              </a:rPr>
              <a:t>keyEvents</a:t>
            </a:r>
            <a:r>
              <a:rPr lang="de-AT" sz="1400" b="1" dirty="0" smtClean="0">
                <a:latin typeface="TheSansMonoConNormal" pitchFamily="34" charset="0"/>
              </a:rPr>
              <a:t> = </a:t>
            </a:r>
            <a:r>
              <a:rPr lang="de-AT" sz="1400" b="1" dirty="0" err="1" smtClean="0">
                <a:latin typeface="TheSansMonoConNormal" pitchFamily="34" charset="0"/>
              </a:rPr>
              <a:t>new</a:t>
            </a:r>
            <a:r>
              <a:rPr lang="de-AT" sz="1400" b="1" dirty="0" smtClean="0">
                <a:latin typeface="TheSansMonoConNormal" pitchFamily="34" charset="0"/>
              </a:rPr>
              <a:t> ArrayList&lt;</a:t>
            </a:r>
            <a:r>
              <a:rPr lang="de-AT" sz="1400" b="1" dirty="0" err="1" smtClean="0">
                <a:latin typeface="TheSansMonoConNormal" pitchFamily="34" charset="0"/>
              </a:rPr>
              <a:t>com.badlogic.agd.KeyEvent</a:t>
            </a:r>
            <a:r>
              <a:rPr lang="de-AT" sz="1400" b="1" dirty="0" smtClean="0">
                <a:latin typeface="TheSansMonoConNormal" pitchFamily="34" charset="0"/>
              </a:rPr>
              <a:t>&gt;();</a:t>
            </a:r>
          </a:p>
          <a:p>
            <a:r>
              <a:rPr lang="de-AT" sz="1400" b="1" dirty="0" smtClean="0">
                <a:latin typeface="TheSansMonoConNormal" pitchFamily="34" charset="0"/>
              </a:rPr>
              <a:t>    private List&lt;</a:t>
            </a:r>
            <a:r>
              <a:rPr lang="de-AT" sz="1400" b="1" dirty="0" err="1" smtClean="0">
                <a:latin typeface="TheSansMonoConNormal" pitchFamily="34" charset="0"/>
              </a:rPr>
              <a:t>com.badlogic.agd.KeyEvent</a:t>
            </a:r>
            <a:r>
              <a:rPr lang="de-AT" sz="1400" b="1" dirty="0" smtClean="0">
                <a:latin typeface="TheSansMonoConNormal" pitchFamily="34" charset="0"/>
              </a:rPr>
              <a:t>&gt; </a:t>
            </a:r>
            <a:r>
              <a:rPr lang="de-AT" sz="1400" b="1" dirty="0" err="1" smtClean="0">
                <a:latin typeface="TheSansMonoConNormal" pitchFamily="34" charset="0"/>
              </a:rPr>
              <a:t>keyEventBuffer</a:t>
            </a:r>
            <a:r>
              <a:rPr lang="de-AT" sz="1400" b="1" dirty="0" smtClean="0">
                <a:latin typeface="TheSansMonoConNormal" pitchFamily="34" charset="0"/>
              </a:rPr>
              <a:t> = </a:t>
            </a:r>
            <a:r>
              <a:rPr lang="de-AT" sz="1400" b="1" dirty="0" err="1" smtClean="0">
                <a:latin typeface="TheSansMonoConNormal" pitchFamily="34" charset="0"/>
              </a:rPr>
              <a:t>new</a:t>
            </a:r>
            <a:r>
              <a:rPr lang="de-AT" sz="1400" b="1" dirty="0" smtClean="0">
                <a:latin typeface="TheSansMonoConNormal" pitchFamily="34" charset="0"/>
              </a:rPr>
              <a:t> ArrayList&lt;</a:t>
            </a:r>
            <a:r>
              <a:rPr lang="de-AT" sz="1400" b="1" dirty="0" err="1" smtClean="0">
                <a:latin typeface="TheSansMonoConNormal" pitchFamily="34" charset="0"/>
              </a:rPr>
              <a:t>com.badlogic.agd.KeyEvent</a:t>
            </a:r>
            <a:r>
              <a:rPr lang="de-AT" sz="1400" b="1" dirty="0" smtClean="0">
                <a:latin typeface="TheSansMonoConNormal" pitchFamily="34" charset="0"/>
              </a:rPr>
              <a:t>&gt;();</a:t>
            </a:r>
          </a:p>
          <a:p>
            <a:endParaRPr lang="de-AT" sz="1400" b="1" dirty="0" smtClean="0">
              <a:latin typeface="TheSansMonoConNormal" pitchFamily="34" charset="0"/>
            </a:endParaRPr>
          </a:p>
          <a:p>
            <a:r>
              <a:rPr lang="de-AT" sz="1400" b="1" dirty="0" smtClean="0">
                <a:latin typeface="TheSansMonoConNormal" pitchFamily="34" charset="0"/>
              </a:rPr>
              <a:t>    private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fillEvents</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synchronized</a:t>
            </a:r>
            <a:r>
              <a:rPr lang="de-AT" sz="1400" b="1" dirty="0" smtClean="0">
                <a:latin typeface="TheSansMonoConNormal" pitchFamily="34" charset="0"/>
              </a:rPr>
              <a:t> (</a:t>
            </a:r>
            <a:r>
              <a:rPr lang="de-AT" sz="1400" b="1" dirty="0" err="1" smtClean="0">
                <a:latin typeface="TheSansMonoConNormal" pitchFamily="34" charset="0"/>
              </a:rPr>
              <a:t>keyEventBuffer</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for</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i = 0; i &lt; </a:t>
            </a:r>
            <a:r>
              <a:rPr lang="de-AT" sz="1400" b="1" dirty="0" err="1" smtClean="0">
                <a:latin typeface="TheSansMonoConNormal" pitchFamily="34" charset="0"/>
              </a:rPr>
              <a:t>keyEventBuffer.size</a:t>
            </a:r>
            <a:r>
              <a:rPr lang="de-AT" sz="1400" b="1" dirty="0" smtClean="0">
                <a:latin typeface="TheSansMonoConNormal" pitchFamily="34" charset="0"/>
              </a:rPr>
              <a:t>(); i++) { keyEvents.add(keyEventBuffer.get(i)); }</a:t>
            </a:r>
          </a:p>
          <a:p>
            <a:r>
              <a:rPr lang="de-AT" sz="1400" b="1" dirty="0" smtClean="0">
                <a:latin typeface="TheSansMonoConNormal" pitchFamily="34" charset="0"/>
              </a:rPr>
              <a:t>            </a:t>
            </a:r>
            <a:r>
              <a:rPr lang="de-AT" sz="1400" b="1" dirty="0" err="1" smtClean="0">
                <a:latin typeface="TheSansMonoConNormal" pitchFamily="34" charset="0"/>
              </a:rPr>
              <a:t>keyEventBuffer.clear</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private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freeEvents</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synchronized</a:t>
            </a:r>
            <a:r>
              <a:rPr lang="de-AT" sz="1400" b="1" dirty="0" smtClean="0">
                <a:latin typeface="TheSansMonoConNormal" pitchFamily="34" charset="0"/>
              </a:rPr>
              <a:t>(</a:t>
            </a:r>
            <a:r>
              <a:rPr lang="de-AT" sz="1400" b="1" dirty="0" err="1" smtClean="0">
                <a:latin typeface="TheSansMonoConNormal" pitchFamily="34" charset="0"/>
              </a:rPr>
              <a:t>keyEventBuffer</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for</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i = 0; i &lt; </a:t>
            </a:r>
            <a:r>
              <a:rPr lang="de-AT" sz="1400" b="1" dirty="0" err="1" smtClean="0">
                <a:latin typeface="TheSansMonoConNormal" pitchFamily="34" charset="0"/>
              </a:rPr>
              <a:t>keyEvents.size</a:t>
            </a:r>
            <a:r>
              <a:rPr lang="de-AT" sz="1400" b="1" dirty="0" smtClean="0">
                <a:latin typeface="TheSansMonoConNormal" pitchFamily="34" charset="0"/>
              </a:rPr>
              <a:t>(); i++) { </a:t>
            </a:r>
            <a:r>
              <a:rPr lang="de-AT" sz="1400" b="1" dirty="0" err="1" smtClean="0">
                <a:latin typeface="TheSansMonoConNormal" pitchFamily="34" charset="0"/>
              </a:rPr>
              <a:t>keyEventPool.free</a:t>
            </a:r>
            <a:r>
              <a:rPr lang="de-AT" sz="1400" b="1" dirty="0" smtClean="0">
                <a:latin typeface="TheSansMonoConNormal" pitchFamily="34" charset="0"/>
              </a:rPr>
              <a:t>(keyEvents.get(i));               </a:t>
            </a:r>
          </a:p>
          <a:p>
            <a:r>
              <a:rPr lang="de-AT" sz="1400" b="1" dirty="0" smtClean="0">
                <a:latin typeface="TheSansMonoConNormal" pitchFamily="34" charset="0"/>
              </a:rPr>
              <a:t>            </a:t>
            </a:r>
            <a:r>
              <a:rPr lang="de-AT" sz="1400" b="1" dirty="0" err="1" smtClean="0">
                <a:latin typeface="TheSansMonoConNormal" pitchFamily="34" charset="0"/>
              </a:rPr>
              <a:t>keyEvents.clear</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0" y="980728"/>
            <a:ext cx="10261648" cy="5909310"/>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r>
              <a:rPr lang="de-AT" sz="1400" b="1" dirty="0" err="1" smtClean="0">
                <a:latin typeface="TheSansMonoConNormal" pitchFamily="34" charset="0"/>
              </a:rPr>
              <a:t>implements</a:t>
            </a:r>
            <a:r>
              <a:rPr lang="de-AT" sz="1400" b="1" dirty="0" smtClean="0">
                <a:latin typeface="TheSansMonoConNormal" pitchFamily="34" charset="0"/>
              </a:rPr>
              <a:t> </a:t>
            </a:r>
            <a:r>
              <a:rPr lang="de-AT" sz="1400" b="1" dirty="0" err="1" smtClean="0">
                <a:latin typeface="TheSansMonoConNormal" pitchFamily="34" charset="0"/>
              </a:rPr>
              <a:t>Runnable</a:t>
            </a:r>
            <a:r>
              <a:rPr lang="de-AT" sz="1400" b="1" dirty="0" smtClean="0">
                <a:latin typeface="TheSansMonoConNormal" pitchFamily="34" charset="0"/>
              </a:rPr>
              <a:t>, </a:t>
            </a:r>
            <a:r>
              <a:rPr lang="de-AT" sz="1400" b="1" dirty="0" err="1" smtClean="0">
                <a:latin typeface="TheSansMonoConNormal" pitchFamily="34" charset="0"/>
              </a:rPr>
              <a:t>OnKeyListener</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SensorEventListener</a:t>
            </a:r>
            <a:r>
              <a:rPr lang="de-AT" sz="1400" b="1" dirty="0" smtClean="0">
                <a:latin typeface="TheSansMonoConNormal" pitchFamily="34" charset="0"/>
              </a:rPr>
              <a:t> {</a:t>
            </a:r>
          </a:p>
          <a:p>
            <a:r>
              <a:rPr lang="de-AT" sz="1400" b="1" dirty="0" smtClean="0">
                <a:latin typeface="TheSansMonoConNormal" pitchFamily="34" charset="0"/>
              </a:rPr>
              <a:t>    ...</a:t>
            </a:r>
          </a:p>
          <a:p>
            <a:r>
              <a:rPr lang="en-US" sz="1400" b="1" dirty="0" smtClean="0">
                <a:latin typeface="TheSansMonoConNormal" pitchFamily="34" charset="0"/>
              </a:rPr>
              <a:t>     public </a:t>
            </a:r>
            <a:r>
              <a:rPr lang="en-US" sz="1400" b="1" dirty="0" err="1" smtClean="0">
                <a:latin typeface="TheSansMonoConNormal" pitchFamily="34" charset="0"/>
              </a:rPr>
              <a:t>boolean</a:t>
            </a:r>
            <a:r>
              <a:rPr lang="en-US" sz="1400" b="1" dirty="0" smtClean="0">
                <a:latin typeface="TheSansMonoConNormal" pitchFamily="34" charset="0"/>
              </a:rPr>
              <a:t> </a:t>
            </a:r>
            <a:r>
              <a:rPr lang="en-US" sz="1400" b="1" dirty="0" err="1" smtClean="0">
                <a:latin typeface="TheSansMonoConNormal" pitchFamily="34" charset="0"/>
              </a:rPr>
              <a:t>onKey</a:t>
            </a:r>
            <a:r>
              <a:rPr lang="en-US" sz="1400" b="1" dirty="0" smtClean="0">
                <a:latin typeface="TheSansMonoConNormal" pitchFamily="34" charset="0"/>
              </a:rPr>
              <a:t>(View v, </a:t>
            </a:r>
            <a:r>
              <a:rPr lang="en-US" sz="1400" b="1" dirty="0" err="1" smtClean="0">
                <a:latin typeface="TheSansMonoConNormal" pitchFamily="34" charset="0"/>
              </a:rPr>
              <a:t>int</a:t>
            </a:r>
            <a:r>
              <a:rPr lang="en-US" sz="1400" b="1" dirty="0" smtClean="0">
                <a:latin typeface="TheSansMonoConNormal" pitchFamily="34" charset="0"/>
              </a:rPr>
              <a:t> </a:t>
            </a:r>
            <a:r>
              <a:rPr lang="en-US" sz="1400" b="1" dirty="0" err="1" smtClean="0">
                <a:latin typeface="TheSansMonoConNormal" pitchFamily="34" charset="0"/>
              </a:rPr>
              <a:t>keyCode</a:t>
            </a:r>
            <a:r>
              <a:rPr lang="en-US" sz="1400" b="1" dirty="0" smtClean="0">
                <a:latin typeface="TheSansMonoConNormal" pitchFamily="34" charset="0"/>
              </a:rPr>
              <a:t>, </a:t>
            </a:r>
            <a:r>
              <a:rPr lang="en-US" sz="1400" b="1" dirty="0" err="1" smtClean="0">
                <a:latin typeface="TheSansMonoConNormal" pitchFamily="34" charset="0"/>
              </a:rPr>
              <a:t>KeyEvent</a:t>
            </a:r>
            <a:r>
              <a:rPr lang="en-US" sz="1400" b="1" dirty="0" smtClean="0">
                <a:latin typeface="TheSansMonoConNormal" pitchFamily="34" charset="0"/>
              </a:rPr>
              <a:t> event)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event.getAction</a:t>
            </a:r>
            <a:r>
              <a:rPr lang="de-AT" sz="1400" b="1" dirty="0" smtClean="0">
                <a:latin typeface="TheSansMonoConNormal" pitchFamily="34" charset="0"/>
              </a:rPr>
              <a:t>() == </a:t>
            </a:r>
            <a:r>
              <a:rPr lang="de-AT" sz="1400" b="1" dirty="0" err="1" smtClean="0">
                <a:latin typeface="TheSansMonoConNormal" pitchFamily="34" charset="0"/>
              </a:rPr>
              <a:t>KeyEvent.</a:t>
            </a:r>
            <a:r>
              <a:rPr lang="de-AT" sz="1400" b="1" i="1" dirty="0" err="1" smtClean="0">
                <a:latin typeface="TheSansMonoConNormal" pitchFamily="34" charset="0"/>
              </a:rPr>
              <a:t>ACTION_DOWN</a:t>
            </a:r>
            <a:r>
              <a:rPr lang="de-AT" sz="1400" b="1" i="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pressedKeys</a:t>
            </a:r>
            <a:r>
              <a:rPr lang="de-AT" sz="1400" b="1" dirty="0" smtClean="0">
                <a:latin typeface="TheSansMonoConNormal" pitchFamily="34" charset="0"/>
              </a:rPr>
              <a:t>[</a:t>
            </a:r>
            <a:r>
              <a:rPr lang="de-AT" sz="1400" b="1" dirty="0" err="1" smtClean="0">
                <a:latin typeface="TheSansMonoConNormal" pitchFamily="34" charset="0"/>
              </a:rPr>
              <a:t>keyCode</a:t>
            </a:r>
            <a:r>
              <a:rPr lang="de-AT" sz="1400" b="1" dirty="0" smtClean="0">
                <a:latin typeface="TheSansMonoConNormal" pitchFamily="34" charset="0"/>
              </a:rPr>
              <a:t>] = </a:t>
            </a:r>
            <a:r>
              <a:rPr lang="de-AT" sz="1400" b="1" dirty="0" err="1" smtClean="0">
                <a:latin typeface="TheSansMonoConNormal" pitchFamily="34" charset="0"/>
              </a:rPr>
              <a:t>true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synchronized</a:t>
            </a:r>
            <a:r>
              <a:rPr lang="de-AT" sz="1400" b="1" dirty="0" smtClean="0">
                <a:latin typeface="TheSansMonoConNormal" pitchFamily="34" charset="0"/>
              </a:rPr>
              <a:t>(</a:t>
            </a:r>
            <a:r>
              <a:rPr lang="de-AT" sz="1400" b="1" dirty="0" err="1" smtClean="0">
                <a:latin typeface="TheSansMonoConNormal" pitchFamily="34" charset="0"/>
              </a:rPr>
              <a:t>keyEventBuffer</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com.badlogic.agd.KeyEvent</a:t>
            </a:r>
            <a:r>
              <a:rPr lang="de-AT" sz="1400" b="1" dirty="0" smtClean="0">
                <a:latin typeface="TheSansMonoConNormal" pitchFamily="34" charset="0"/>
              </a:rPr>
              <a:t> </a:t>
            </a:r>
            <a:r>
              <a:rPr lang="de-AT" sz="1400" b="1" dirty="0" err="1" smtClean="0">
                <a:latin typeface="TheSansMonoConNormal" pitchFamily="34" charset="0"/>
              </a:rPr>
              <a:t>keyEvent</a:t>
            </a:r>
            <a:r>
              <a:rPr lang="de-AT" sz="1400" b="1" dirty="0" smtClean="0">
                <a:latin typeface="TheSansMonoConNormal" pitchFamily="34" charset="0"/>
              </a:rPr>
              <a:t> = </a:t>
            </a:r>
            <a:r>
              <a:rPr lang="de-AT" sz="1400" b="1" dirty="0" err="1" smtClean="0">
                <a:latin typeface="TheSansMonoConNormal" pitchFamily="34" charset="0"/>
              </a:rPr>
              <a:t>keyEventPool.obtain</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keyEvent.type</a:t>
            </a:r>
            <a:r>
              <a:rPr lang="de-AT" sz="1400" b="1" dirty="0" smtClean="0">
                <a:latin typeface="TheSansMonoConNormal" pitchFamily="34" charset="0"/>
              </a:rPr>
              <a:t> = </a:t>
            </a:r>
            <a:r>
              <a:rPr lang="de-AT" sz="1400" b="1" dirty="0" err="1" smtClean="0">
                <a:latin typeface="TheSansMonoConNormal" pitchFamily="34" charset="0"/>
              </a:rPr>
              <a:t>KeyEventType.</a:t>
            </a:r>
            <a:r>
              <a:rPr lang="de-AT" sz="1400" b="1" i="1" dirty="0" err="1" smtClean="0">
                <a:latin typeface="TheSansMonoConNormal" pitchFamily="34" charset="0"/>
              </a:rPr>
              <a:t>Down</a:t>
            </a:r>
            <a:r>
              <a:rPr lang="de-AT" sz="1400" b="1" i="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keyEvent.keyCode</a:t>
            </a:r>
            <a:r>
              <a:rPr lang="de-AT" sz="1400" b="1" dirty="0" smtClean="0">
                <a:latin typeface="TheSansMonoConNormal" pitchFamily="34" charset="0"/>
              </a:rPr>
              <a:t> = </a:t>
            </a:r>
            <a:r>
              <a:rPr lang="de-AT" sz="1400" b="1" dirty="0" err="1" smtClean="0">
                <a:latin typeface="TheSansMonoConNormal" pitchFamily="34" charset="0"/>
              </a:rPr>
              <a:t>keyCode</a:t>
            </a:r>
            <a:r>
              <a:rPr lang="de-AT" sz="1400" b="1" dirty="0" smtClean="0">
                <a:latin typeface="TheSansMonoConNormal" pitchFamily="34" charset="0"/>
              </a:rPr>
              <a:t>;</a:t>
            </a:r>
          </a:p>
          <a:p>
            <a:r>
              <a:rPr lang="de-AT" sz="1400" b="1" dirty="0" smtClean="0">
                <a:latin typeface="TheSansMonoConNormal" pitchFamily="34" charset="0"/>
              </a:rPr>
              <a:t>                keyEventBuffer.add(</a:t>
            </a:r>
            <a:r>
              <a:rPr lang="de-AT" sz="1400" b="1" dirty="0" err="1" smtClean="0">
                <a:latin typeface="TheSansMonoConNormal" pitchFamily="34" charset="0"/>
              </a:rPr>
              <a:t>keyEvent</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event.getAction</a:t>
            </a:r>
            <a:r>
              <a:rPr lang="de-AT" sz="1400" b="1" dirty="0" smtClean="0">
                <a:latin typeface="TheSansMonoConNormal" pitchFamily="34" charset="0"/>
              </a:rPr>
              <a:t>() == </a:t>
            </a:r>
            <a:r>
              <a:rPr lang="de-AT" sz="1400" b="1" dirty="0" err="1" smtClean="0">
                <a:latin typeface="TheSansMonoConNormal" pitchFamily="34" charset="0"/>
              </a:rPr>
              <a:t>KeyEvent.</a:t>
            </a:r>
            <a:r>
              <a:rPr lang="de-AT" sz="1400" b="1" i="1" dirty="0" err="1" smtClean="0">
                <a:latin typeface="TheSansMonoConNormal" pitchFamily="34" charset="0"/>
              </a:rPr>
              <a:t>ACTION_UP</a:t>
            </a:r>
            <a:r>
              <a:rPr lang="de-AT" sz="1400" b="1" i="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pressedKeys</a:t>
            </a:r>
            <a:r>
              <a:rPr lang="de-AT" sz="1400" b="1" dirty="0" smtClean="0">
                <a:latin typeface="TheSansMonoConNormal" pitchFamily="34" charset="0"/>
              </a:rPr>
              <a:t>[</a:t>
            </a:r>
            <a:r>
              <a:rPr lang="de-AT" sz="1400" b="1" dirty="0" err="1" smtClean="0">
                <a:latin typeface="TheSansMonoConNormal" pitchFamily="34" charset="0"/>
              </a:rPr>
              <a:t>keyCode</a:t>
            </a:r>
            <a:r>
              <a:rPr lang="de-AT" sz="1400" b="1" dirty="0" smtClean="0">
                <a:latin typeface="TheSansMonoConNormal" pitchFamily="34" charset="0"/>
              </a:rPr>
              <a:t>] = </a:t>
            </a:r>
            <a:r>
              <a:rPr lang="de-AT" sz="1400" b="1" dirty="0" err="1" smtClean="0">
                <a:latin typeface="TheSansMonoConNormal" pitchFamily="34" charset="0"/>
              </a:rPr>
              <a:t>false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synchronized</a:t>
            </a:r>
            <a:r>
              <a:rPr lang="de-AT" sz="1400" b="1" dirty="0" smtClean="0">
                <a:latin typeface="TheSansMonoConNormal" pitchFamily="34" charset="0"/>
              </a:rPr>
              <a:t>(</a:t>
            </a:r>
            <a:r>
              <a:rPr lang="de-AT" sz="1400" b="1" dirty="0" err="1" smtClean="0">
                <a:latin typeface="TheSansMonoConNormal" pitchFamily="34" charset="0"/>
              </a:rPr>
              <a:t>keyEventBuffer</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com.badlogic.agd.KeyEvent</a:t>
            </a:r>
            <a:r>
              <a:rPr lang="de-AT" sz="1400" b="1" dirty="0" smtClean="0">
                <a:latin typeface="TheSansMonoConNormal" pitchFamily="34" charset="0"/>
              </a:rPr>
              <a:t> </a:t>
            </a:r>
            <a:r>
              <a:rPr lang="de-AT" sz="1400" b="1" dirty="0" err="1" smtClean="0">
                <a:latin typeface="TheSansMonoConNormal" pitchFamily="34" charset="0"/>
              </a:rPr>
              <a:t>keyEvent</a:t>
            </a:r>
            <a:r>
              <a:rPr lang="de-AT" sz="1400" b="1" dirty="0" smtClean="0">
                <a:latin typeface="TheSansMonoConNormal" pitchFamily="34" charset="0"/>
              </a:rPr>
              <a:t> = </a:t>
            </a:r>
            <a:r>
              <a:rPr lang="de-AT" sz="1400" b="1" dirty="0" err="1" smtClean="0">
                <a:latin typeface="TheSansMonoConNormal" pitchFamily="34" charset="0"/>
              </a:rPr>
              <a:t>keyEventPool.obtain</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keyEvent.type</a:t>
            </a:r>
            <a:r>
              <a:rPr lang="de-AT" sz="1400" b="1" dirty="0" smtClean="0">
                <a:latin typeface="TheSansMonoConNormal" pitchFamily="34" charset="0"/>
              </a:rPr>
              <a:t> = </a:t>
            </a:r>
            <a:r>
              <a:rPr lang="de-AT" sz="1400" b="1" dirty="0" err="1" smtClean="0">
                <a:latin typeface="TheSansMonoConNormal" pitchFamily="34" charset="0"/>
              </a:rPr>
              <a:t>KeyEventType.</a:t>
            </a:r>
            <a:r>
              <a:rPr lang="de-AT" sz="1400" b="1" i="1" dirty="0" err="1" smtClean="0">
                <a:latin typeface="TheSansMonoConNormal" pitchFamily="34" charset="0"/>
              </a:rPr>
              <a:t>Up</a:t>
            </a:r>
            <a:r>
              <a:rPr lang="de-AT" sz="1400" b="1" i="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keyEvent.keyCode</a:t>
            </a:r>
            <a:r>
              <a:rPr lang="de-AT" sz="1400" b="1" dirty="0" smtClean="0">
                <a:latin typeface="TheSansMonoConNormal" pitchFamily="34" charset="0"/>
              </a:rPr>
              <a:t> = </a:t>
            </a:r>
            <a:r>
              <a:rPr lang="de-AT" sz="1400" b="1" dirty="0" err="1" smtClean="0">
                <a:latin typeface="TheSansMonoConNormal" pitchFamily="34" charset="0"/>
              </a:rPr>
              <a:t>keyCode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keyEvent.character</a:t>
            </a:r>
            <a:r>
              <a:rPr lang="de-AT" sz="1400" b="1" dirty="0" smtClean="0">
                <a:latin typeface="TheSansMonoConNormal" pitchFamily="34" charset="0"/>
              </a:rPr>
              <a:t> = (</a:t>
            </a:r>
            <a:r>
              <a:rPr lang="de-AT" sz="1400" b="1" dirty="0" err="1" smtClean="0">
                <a:latin typeface="TheSansMonoConNormal" pitchFamily="34" charset="0"/>
              </a:rPr>
              <a:t>char</a:t>
            </a:r>
            <a:r>
              <a:rPr lang="de-AT" sz="1400" b="1" dirty="0" smtClean="0">
                <a:latin typeface="TheSansMonoConNormal" pitchFamily="34" charset="0"/>
              </a:rPr>
              <a:t>)</a:t>
            </a:r>
            <a:r>
              <a:rPr lang="de-AT" sz="1400" b="1" dirty="0" err="1" smtClean="0">
                <a:latin typeface="TheSansMonoConNormal" pitchFamily="34" charset="0"/>
              </a:rPr>
              <a:t>event.getUnicodeChar</a:t>
            </a:r>
            <a:r>
              <a:rPr lang="de-AT" sz="1400" b="1" dirty="0" smtClean="0">
                <a:latin typeface="TheSansMonoConNormal" pitchFamily="34" charset="0"/>
              </a:rPr>
              <a:t>();</a:t>
            </a:r>
          </a:p>
          <a:p>
            <a:r>
              <a:rPr lang="de-AT" sz="1400" b="1" dirty="0" smtClean="0">
                <a:latin typeface="TheSansMonoConNormal" pitchFamily="34" charset="0"/>
              </a:rPr>
              <a:t>                keyEventBuffer.add(</a:t>
            </a:r>
            <a:r>
              <a:rPr lang="de-AT" sz="1400" b="1" dirty="0" err="1" smtClean="0">
                <a:latin typeface="TheSansMonoConNormal" pitchFamily="34" charset="0"/>
              </a:rPr>
              <a:t>keyEvent</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false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 Genres: </a:t>
            </a:r>
            <a:r>
              <a:rPr lang="de-AT" dirty="0" err="1" smtClean="0"/>
              <a:t>to</a:t>
            </a:r>
            <a:r>
              <a:rPr lang="de-AT" dirty="0" smtClean="0"/>
              <a:t> </a:t>
            </a:r>
            <a:r>
              <a:rPr lang="de-AT" dirty="0" err="1" smtClean="0"/>
              <a:t>Each</a:t>
            </a:r>
            <a:r>
              <a:rPr lang="de-AT" dirty="0" smtClean="0"/>
              <a:t> </a:t>
            </a:r>
            <a:r>
              <a:rPr lang="de-AT" dirty="0" err="1" smtClean="0"/>
              <a:t>One‘s</a:t>
            </a:r>
            <a:r>
              <a:rPr lang="de-AT" dirty="0" smtClean="0"/>
              <a:t> Taste</a:t>
            </a:r>
            <a:endParaRPr lang="de-AT" dirty="0"/>
          </a:p>
        </p:txBody>
      </p:sp>
      <p:sp>
        <p:nvSpPr>
          <p:cNvPr id="3" name="Inhaltsplatzhalter 2"/>
          <p:cNvSpPr>
            <a:spLocks noGrp="1"/>
          </p:cNvSpPr>
          <p:nvPr>
            <p:ph idx="1"/>
          </p:nvPr>
        </p:nvSpPr>
        <p:spPr/>
        <p:txBody>
          <a:bodyPr/>
          <a:lstStyle/>
          <a:p>
            <a:pPr algn="ctr">
              <a:buNone/>
            </a:pPr>
            <a:r>
              <a:rPr lang="de-AT" dirty="0" err="1" smtClean="0"/>
              <a:t>Arcade</a:t>
            </a:r>
            <a:r>
              <a:rPr lang="de-AT" dirty="0" smtClean="0"/>
              <a:t> &amp; Action Games </a:t>
            </a:r>
            <a:endParaRPr lang="de-AT" dirty="0"/>
          </a:p>
        </p:txBody>
      </p:sp>
      <p:pic>
        <p:nvPicPr>
          <p:cNvPr id="1026" name="Picture 2" descr="http://www.geek.com/wp-content/uploads/2009/12/Angry_Birds_nitro.png"/>
          <p:cNvPicPr>
            <a:picLocks noChangeAspect="1" noChangeArrowheads="1"/>
          </p:cNvPicPr>
          <p:nvPr/>
        </p:nvPicPr>
        <p:blipFill>
          <a:blip r:embed="rId2" cstate="print"/>
          <a:srcRect/>
          <a:stretch>
            <a:fillRect/>
          </a:stretch>
        </p:blipFill>
        <p:spPr bwMode="auto">
          <a:xfrm>
            <a:off x="1475656" y="1772816"/>
            <a:ext cx="5832648" cy="3888433"/>
          </a:xfrm>
          <a:prstGeom prst="rect">
            <a:avLst/>
          </a:prstGeom>
          <a:noFill/>
          <a:effectLst>
            <a:outerShdw blurRad="50800" dist="38100" dir="8100000" algn="tr" rotWithShape="0">
              <a:prstClr val="black">
                <a:alpha val="40000"/>
              </a:prstClr>
            </a:outerShdw>
          </a:effectLst>
        </p:spPr>
      </p:pic>
      <p:pic>
        <p:nvPicPr>
          <p:cNvPr id="18434" name="Picture 2" descr="screen?id=-6499682125812581994&amp;i=1"/>
          <p:cNvPicPr>
            <a:picLocks noChangeAspect="1" noChangeArrowheads="1"/>
          </p:cNvPicPr>
          <p:nvPr/>
        </p:nvPicPr>
        <p:blipFill>
          <a:blip r:embed="rId3" cstate="print"/>
          <a:srcRect/>
          <a:stretch>
            <a:fillRect/>
          </a:stretch>
        </p:blipFill>
        <p:spPr bwMode="auto">
          <a:xfrm rot="569256">
            <a:off x="3524779" y="2044073"/>
            <a:ext cx="2759724" cy="4122984"/>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19460" name="Picture 4" descr="https://ssl.gstatic.com/android/market/de.hms.xconstructionfull/ss-1-320-480-160-1-e714c0ab3dcac9163d1048c5f558baaf857d225a"/>
          <p:cNvPicPr>
            <a:picLocks noChangeAspect="1" noChangeArrowheads="1"/>
          </p:cNvPicPr>
          <p:nvPr/>
        </p:nvPicPr>
        <p:blipFill>
          <a:blip r:embed="rId4" cstate="print"/>
          <a:srcRect/>
          <a:stretch>
            <a:fillRect/>
          </a:stretch>
        </p:blipFill>
        <p:spPr bwMode="auto">
          <a:xfrm rot="20883009">
            <a:off x="1724127" y="2087245"/>
            <a:ext cx="5508104" cy="3672071"/>
          </a:xfrm>
          <a:prstGeom prst="rect">
            <a:avLst/>
          </a:prstGeom>
          <a:noFill/>
          <a:effectLst>
            <a:outerShdw blurRad="50800" dist="38100" dir="8100000" algn="tr" rotWithShape="0">
              <a:prstClr val="black">
                <a:alpha val="40000"/>
              </a:prstClr>
            </a:outerShdw>
          </a:effectLst>
        </p:spPr>
      </p:pic>
      <p:pic>
        <p:nvPicPr>
          <p:cNvPr id="20482" name="Picture 2" descr="http://4.bp.blogspot.com/_lYNvkh3Y0K0/SucAHCNGwEI/AAAAAAAAAaY/ZJg1uRdgA-Q/s320/Space_Physics_Bridge.png"/>
          <p:cNvPicPr>
            <a:picLocks noChangeAspect="1" noChangeArrowheads="1"/>
          </p:cNvPicPr>
          <p:nvPr/>
        </p:nvPicPr>
        <p:blipFill>
          <a:blip r:embed="rId5" cstate="print"/>
          <a:srcRect/>
          <a:stretch>
            <a:fillRect/>
          </a:stretch>
        </p:blipFill>
        <p:spPr bwMode="auto">
          <a:xfrm rot="388199">
            <a:off x="1805378" y="1920664"/>
            <a:ext cx="5383776" cy="3600400"/>
          </a:xfrm>
          <a:prstGeom prst="rect">
            <a:avLst/>
          </a:prstGeom>
          <a:noFill/>
          <a:effectLst>
            <a:outerShdw blurRad="50800" dist="38100" dir="8100000" algn="tr" rotWithShape="0">
              <a:prstClr val="black">
                <a:alpha val="40000"/>
              </a:prstClr>
            </a:outerShdw>
          </a:effectLst>
        </p:spPr>
      </p:pic>
      <p:pic>
        <p:nvPicPr>
          <p:cNvPr id="21506" name="Picture 2" descr="https://ssl.gstatic.com/android/market/com.clapfootgames.tankhero/ss-2-320-480-160-0-6bd6ef8d7359479008c42f1170af8c9920192c5f"/>
          <p:cNvPicPr>
            <a:picLocks noChangeAspect="1" noChangeArrowheads="1"/>
          </p:cNvPicPr>
          <p:nvPr/>
        </p:nvPicPr>
        <p:blipFill>
          <a:blip r:embed="rId6" cstate="print"/>
          <a:srcRect/>
          <a:stretch>
            <a:fillRect/>
          </a:stretch>
        </p:blipFill>
        <p:spPr bwMode="auto">
          <a:xfrm rot="15958503">
            <a:off x="2456039" y="510226"/>
            <a:ext cx="4051713" cy="6752855"/>
          </a:xfrm>
          <a:prstGeom prst="rect">
            <a:avLst/>
          </a:prstGeom>
          <a:noFill/>
          <a:effectLst>
            <a:outerShdw blurRad="50800" dist="38100" dir="8100000" algn="tr" rotWithShape="0">
              <a:prstClr val="black">
                <a:alpha val="40000"/>
              </a:prstClr>
            </a:outerShdw>
          </a:effectLst>
        </p:spPr>
      </p:pic>
      <p:pic>
        <p:nvPicPr>
          <p:cNvPr id="22530" name="Picture 2" descr="https://ssl.gstatic.com/android/market/com.meganoid.engine/ss-2-320-480-160-0-97a677c20d3c713b3fe6b661fa72261a64d53c7c"/>
          <p:cNvPicPr>
            <a:picLocks noChangeAspect="1" noChangeArrowheads="1"/>
          </p:cNvPicPr>
          <p:nvPr/>
        </p:nvPicPr>
        <p:blipFill>
          <a:blip r:embed="rId7" cstate="print"/>
          <a:srcRect/>
          <a:stretch>
            <a:fillRect/>
          </a:stretch>
        </p:blipFill>
        <p:spPr bwMode="auto">
          <a:xfrm rot="182832">
            <a:off x="1575488" y="1926022"/>
            <a:ext cx="5868144" cy="3912097"/>
          </a:xfrm>
          <a:prstGeom prst="rect">
            <a:avLst/>
          </a:prstGeom>
          <a:noFill/>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0" y="980728"/>
            <a:ext cx="10261648" cy="5909310"/>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r>
              <a:rPr lang="de-AT" sz="1400" b="1" dirty="0" err="1" smtClean="0">
                <a:latin typeface="TheSansMonoConNormal" pitchFamily="34" charset="0"/>
              </a:rPr>
              <a:t>implements</a:t>
            </a:r>
            <a:r>
              <a:rPr lang="de-AT" sz="1400" b="1" dirty="0" smtClean="0">
                <a:latin typeface="TheSansMonoConNormal" pitchFamily="34" charset="0"/>
              </a:rPr>
              <a:t> </a:t>
            </a:r>
            <a:r>
              <a:rPr lang="de-AT" sz="1400" b="1" dirty="0" err="1" smtClean="0">
                <a:latin typeface="TheSansMonoConNormal" pitchFamily="34" charset="0"/>
              </a:rPr>
              <a:t>Runnable</a:t>
            </a:r>
            <a:r>
              <a:rPr lang="de-AT" sz="1400" b="1" dirty="0" smtClean="0">
                <a:latin typeface="TheSansMonoConNormal" pitchFamily="34" charset="0"/>
              </a:rPr>
              <a:t>, </a:t>
            </a:r>
            <a:r>
              <a:rPr lang="de-AT" sz="1400" b="1" dirty="0" err="1" smtClean="0">
                <a:latin typeface="TheSansMonoConNormal" pitchFamily="34" charset="0"/>
              </a:rPr>
              <a:t>OnKeyListener</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SensorEventListener</a:t>
            </a:r>
            <a:r>
              <a:rPr lang="de-AT" sz="1400" b="1" dirty="0" smtClean="0">
                <a:latin typeface="TheSansMonoConNormal" pitchFamily="34" charset="0"/>
              </a:rPr>
              <a:t> {</a:t>
            </a:r>
          </a:p>
          <a:p>
            <a:r>
              <a:rPr lang="de-AT" sz="1400" b="1" dirty="0" smtClean="0">
                <a:latin typeface="TheSansMonoConNormal" pitchFamily="34" charset="0"/>
              </a:rPr>
              <a:t>    ...</a:t>
            </a:r>
          </a:p>
          <a:p>
            <a:r>
              <a:rPr lang="en-US" sz="1400" b="1" dirty="0" smtClean="0">
                <a:latin typeface="TheSansMonoConNormal" pitchFamily="34" charset="0"/>
              </a:rPr>
              <a:t>     public </a:t>
            </a:r>
            <a:r>
              <a:rPr lang="en-US" sz="1400" b="1" dirty="0" err="1" smtClean="0">
                <a:latin typeface="TheSansMonoConNormal" pitchFamily="34" charset="0"/>
              </a:rPr>
              <a:t>boolean</a:t>
            </a:r>
            <a:r>
              <a:rPr lang="en-US" sz="1400" b="1" dirty="0" smtClean="0">
                <a:latin typeface="TheSansMonoConNormal" pitchFamily="34" charset="0"/>
              </a:rPr>
              <a:t> </a:t>
            </a:r>
            <a:r>
              <a:rPr lang="en-US" sz="1400" b="1" dirty="0" err="1" smtClean="0">
                <a:latin typeface="TheSansMonoConNormal" pitchFamily="34" charset="0"/>
              </a:rPr>
              <a:t>onKey</a:t>
            </a:r>
            <a:r>
              <a:rPr lang="en-US" sz="1400" b="1" dirty="0" smtClean="0">
                <a:latin typeface="TheSansMonoConNormal" pitchFamily="34" charset="0"/>
              </a:rPr>
              <a:t>(View v, </a:t>
            </a:r>
            <a:r>
              <a:rPr lang="en-US" sz="1400" b="1" dirty="0" err="1" smtClean="0">
                <a:latin typeface="TheSansMonoConNormal" pitchFamily="34" charset="0"/>
              </a:rPr>
              <a:t>int</a:t>
            </a:r>
            <a:r>
              <a:rPr lang="en-US" sz="1400" b="1" dirty="0" smtClean="0">
                <a:latin typeface="TheSansMonoConNormal" pitchFamily="34" charset="0"/>
              </a:rPr>
              <a:t> </a:t>
            </a:r>
            <a:r>
              <a:rPr lang="en-US" sz="1400" b="1" dirty="0" err="1" smtClean="0">
                <a:latin typeface="TheSansMonoConNormal" pitchFamily="34" charset="0"/>
              </a:rPr>
              <a:t>keyCode</a:t>
            </a:r>
            <a:r>
              <a:rPr lang="en-US" sz="1400" b="1" dirty="0" smtClean="0">
                <a:latin typeface="TheSansMonoConNormal" pitchFamily="34" charset="0"/>
              </a:rPr>
              <a:t>, </a:t>
            </a:r>
            <a:r>
              <a:rPr lang="en-US" sz="1400" b="1" dirty="0" err="1" smtClean="0">
                <a:latin typeface="TheSansMonoConNormal" pitchFamily="34" charset="0"/>
              </a:rPr>
              <a:t>KeyEvent</a:t>
            </a:r>
            <a:r>
              <a:rPr lang="en-US" sz="1400" b="1" dirty="0" smtClean="0">
                <a:latin typeface="TheSansMonoConNormal" pitchFamily="34" charset="0"/>
              </a:rPr>
              <a:t> event)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event.getAction</a:t>
            </a:r>
            <a:r>
              <a:rPr lang="de-AT" sz="1400" b="1" dirty="0" smtClean="0">
                <a:latin typeface="TheSansMonoConNormal" pitchFamily="34" charset="0"/>
              </a:rPr>
              <a:t>() == </a:t>
            </a:r>
            <a:r>
              <a:rPr lang="de-AT" sz="1400" b="1" dirty="0" err="1" smtClean="0">
                <a:latin typeface="TheSansMonoConNormal" pitchFamily="34" charset="0"/>
              </a:rPr>
              <a:t>KeyEvent.</a:t>
            </a:r>
            <a:r>
              <a:rPr lang="de-AT" sz="1400" b="1" i="1" dirty="0" err="1" smtClean="0">
                <a:latin typeface="TheSansMonoConNormal" pitchFamily="34" charset="0"/>
              </a:rPr>
              <a:t>ACTION_DOWN</a:t>
            </a:r>
            <a:r>
              <a:rPr lang="de-AT" sz="1400" b="1" i="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pressedKeys</a:t>
            </a:r>
            <a:r>
              <a:rPr lang="de-AT" sz="1400" b="1" dirty="0" smtClean="0">
                <a:latin typeface="TheSansMonoConNormal" pitchFamily="34" charset="0"/>
              </a:rPr>
              <a:t>[</a:t>
            </a:r>
            <a:r>
              <a:rPr lang="de-AT" sz="1400" b="1" dirty="0" err="1" smtClean="0">
                <a:latin typeface="TheSansMonoConNormal" pitchFamily="34" charset="0"/>
              </a:rPr>
              <a:t>keyCode</a:t>
            </a:r>
            <a:r>
              <a:rPr lang="de-AT" sz="1400" b="1" dirty="0" smtClean="0">
                <a:latin typeface="TheSansMonoConNormal" pitchFamily="34" charset="0"/>
              </a:rPr>
              <a:t>] = </a:t>
            </a:r>
            <a:r>
              <a:rPr lang="de-AT" sz="1400" b="1" dirty="0" err="1" smtClean="0">
                <a:latin typeface="TheSansMonoConNormal" pitchFamily="34" charset="0"/>
              </a:rPr>
              <a:t>true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synchronized</a:t>
            </a:r>
            <a:r>
              <a:rPr lang="de-AT" sz="1400" b="1" dirty="0" smtClean="0">
                <a:latin typeface="TheSansMonoConNormal" pitchFamily="34" charset="0"/>
              </a:rPr>
              <a:t>(</a:t>
            </a:r>
            <a:r>
              <a:rPr lang="de-AT" sz="1400" b="1" dirty="0" err="1" smtClean="0">
                <a:latin typeface="TheSansMonoConNormal" pitchFamily="34" charset="0"/>
              </a:rPr>
              <a:t>keyEventBuffer</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com.badlogic.agd.KeyEvent</a:t>
            </a:r>
            <a:r>
              <a:rPr lang="de-AT" sz="1400" b="1" dirty="0" smtClean="0">
                <a:latin typeface="TheSansMonoConNormal" pitchFamily="34" charset="0"/>
              </a:rPr>
              <a:t> </a:t>
            </a:r>
            <a:r>
              <a:rPr lang="de-AT" sz="1400" b="1" dirty="0" err="1" smtClean="0">
                <a:latin typeface="TheSansMonoConNormal" pitchFamily="34" charset="0"/>
              </a:rPr>
              <a:t>keyEvent</a:t>
            </a:r>
            <a:r>
              <a:rPr lang="de-AT" sz="1400" b="1" dirty="0" smtClean="0">
                <a:latin typeface="TheSansMonoConNormal" pitchFamily="34" charset="0"/>
              </a:rPr>
              <a:t> = </a:t>
            </a:r>
            <a:r>
              <a:rPr lang="de-AT" sz="1400" b="1" dirty="0" err="1" smtClean="0">
                <a:latin typeface="TheSansMonoConNormal" pitchFamily="34" charset="0"/>
              </a:rPr>
              <a:t>keyEventPool.obtain</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keyEvent.type</a:t>
            </a:r>
            <a:r>
              <a:rPr lang="de-AT" sz="1400" b="1" dirty="0" smtClean="0">
                <a:latin typeface="TheSansMonoConNormal" pitchFamily="34" charset="0"/>
              </a:rPr>
              <a:t> = </a:t>
            </a:r>
            <a:r>
              <a:rPr lang="de-AT" sz="1400" b="1" dirty="0" err="1" smtClean="0">
                <a:latin typeface="TheSansMonoConNormal" pitchFamily="34" charset="0"/>
              </a:rPr>
              <a:t>KeyEventType.</a:t>
            </a:r>
            <a:r>
              <a:rPr lang="de-AT" sz="1400" b="1" i="1" dirty="0" err="1" smtClean="0">
                <a:latin typeface="TheSansMonoConNormal" pitchFamily="34" charset="0"/>
              </a:rPr>
              <a:t>Down</a:t>
            </a:r>
            <a:r>
              <a:rPr lang="de-AT" sz="1400" b="1" i="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keyEvent.keyCode</a:t>
            </a:r>
            <a:r>
              <a:rPr lang="de-AT" sz="1400" b="1" dirty="0" smtClean="0">
                <a:latin typeface="TheSansMonoConNormal" pitchFamily="34" charset="0"/>
              </a:rPr>
              <a:t> = </a:t>
            </a:r>
            <a:r>
              <a:rPr lang="de-AT" sz="1400" b="1" dirty="0" err="1" smtClean="0">
                <a:latin typeface="TheSansMonoConNormal" pitchFamily="34" charset="0"/>
              </a:rPr>
              <a:t>keyCode</a:t>
            </a:r>
            <a:r>
              <a:rPr lang="de-AT" sz="1400" b="1" dirty="0" smtClean="0">
                <a:latin typeface="TheSansMonoConNormal" pitchFamily="34" charset="0"/>
              </a:rPr>
              <a:t>;</a:t>
            </a:r>
          </a:p>
          <a:p>
            <a:r>
              <a:rPr lang="de-AT" sz="1400" b="1" dirty="0" smtClean="0">
                <a:latin typeface="TheSansMonoConNormal" pitchFamily="34" charset="0"/>
              </a:rPr>
              <a:t>                keyEventBuffer.add(</a:t>
            </a:r>
            <a:r>
              <a:rPr lang="de-AT" sz="1400" b="1" dirty="0" err="1" smtClean="0">
                <a:latin typeface="TheSansMonoConNormal" pitchFamily="34" charset="0"/>
              </a:rPr>
              <a:t>keyEvent</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event.getAction</a:t>
            </a:r>
            <a:r>
              <a:rPr lang="de-AT" sz="1400" b="1" dirty="0" smtClean="0">
                <a:latin typeface="TheSansMonoConNormal" pitchFamily="34" charset="0"/>
              </a:rPr>
              <a:t>() == </a:t>
            </a:r>
            <a:r>
              <a:rPr lang="de-AT" sz="1400" b="1" dirty="0" err="1" smtClean="0">
                <a:latin typeface="TheSansMonoConNormal" pitchFamily="34" charset="0"/>
              </a:rPr>
              <a:t>KeyEvent.</a:t>
            </a:r>
            <a:r>
              <a:rPr lang="de-AT" sz="1400" b="1" i="1" dirty="0" err="1" smtClean="0">
                <a:latin typeface="TheSansMonoConNormal" pitchFamily="34" charset="0"/>
              </a:rPr>
              <a:t>ACTION_UP</a:t>
            </a:r>
            <a:r>
              <a:rPr lang="de-AT" sz="1400" b="1" i="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pressedKeys</a:t>
            </a:r>
            <a:r>
              <a:rPr lang="de-AT" sz="1400" b="1" dirty="0" smtClean="0">
                <a:latin typeface="TheSansMonoConNormal" pitchFamily="34" charset="0"/>
              </a:rPr>
              <a:t>[</a:t>
            </a:r>
            <a:r>
              <a:rPr lang="de-AT" sz="1400" b="1" dirty="0" err="1" smtClean="0">
                <a:latin typeface="TheSansMonoConNormal" pitchFamily="34" charset="0"/>
              </a:rPr>
              <a:t>keyCode</a:t>
            </a:r>
            <a:r>
              <a:rPr lang="de-AT" sz="1400" b="1" dirty="0" smtClean="0">
                <a:latin typeface="TheSansMonoConNormal" pitchFamily="34" charset="0"/>
              </a:rPr>
              <a:t>] = </a:t>
            </a:r>
            <a:r>
              <a:rPr lang="de-AT" sz="1400" b="1" dirty="0" err="1" smtClean="0">
                <a:latin typeface="TheSansMonoConNormal" pitchFamily="34" charset="0"/>
              </a:rPr>
              <a:t>false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synchronized</a:t>
            </a:r>
            <a:r>
              <a:rPr lang="de-AT" sz="1400" b="1" dirty="0" smtClean="0">
                <a:latin typeface="TheSansMonoConNormal" pitchFamily="34" charset="0"/>
              </a:rPr>
              <a:t>(</a:t>
            </a:r>
            <a:r>
              <a:rPr lang="de-AT" sz="1400" b="1" dirty="0" err="1" smtClean="0">
                <a:latin typeface="TheSansMonoConNormal" pitchFamily="34" charset="0"/>
              </a:rPr>
              <a:t>keyEventBuffer</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com.badlogic.agd.KeyEvent</a:t>
            </a:r>
            <a:r>
              <a:rPr lang="de-AT" sz="1400" b="1" dirty="0" smtClean="0">
                <a:latin typeface="TheSansMonoConNormal" pitchFamily="34" charset="0"/>
              </a:rPr>
              <a:t> </a:t>
            </a:r>
            <a:r>
              <a:rPr lang="de-AT" sz="1400" b="1" dirty="0" err="1" smtClean="0">
                <a:latin typeface="TheSansMonoConNormal" pitchFamily="34" charset="0"/>
              </a:rPr>
              <a:t>keyEvent</a:t>
            </a:r>
            <a:r>
              <a:rPr lang="de-AT" sz="1400" b="1" dirty="0" smtClean="0">
                <a:latin typeface="TheSansMonoConNormal" pitchFamily="34" charset="0"/>
              </a:rPr>
              <a:t> = </a:t>
            </a:r>
            <a:r>
              <a:rPr lang="de-AT" sz="1400" b="1" dirty="0" err="1" smtClean="0">
                <a:latin typeface="TheSansMonoConNormal" pitchFamily="34" charset="0"/>
              </a:rPr>
              <a:t>keyEventPool.obtain</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keyEvent.type</a:t>
            </a:r>
            <a:r>
              <a:rPr lang="de-AT" sz="1400" b="1" dirty="0" smtClean="0">
                <a:latin typeface="TheSansMonoConNormal" pitchFamily="34" charset="0"/>
              </a:rPr>
              <a:t> = </a:t>
            </a:r>
            <a:r>
              <a:rPr lang="de-AT" sz="1400" b="1" dirty="0" err="1" smtClean="0">
                <a:latin typeface="TheSansMonoConNormal" pitchFamily="34" charset="0"/>
              </a:rPr>
              <a:t>KeyEventType.</a:t>
            </a:r>
            <a:r>
              <a:rPr lang="de-AT" sz="1400" b="1" i="1" dirty="0" err="1" smtClean="0">
                <a:latin typeface="TheSansMonoConNormal" pitchFamily="34" charset="0"/>
              </a:rPr>
              <a:t>Up</a:t>
            </a:r>
            <a:r>
              <a:rPr lang="de-AT" sz="1400" b="1" i="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keyEvent.keyCode</a:t>
            </a:r>
            <a:r>
              <a:rPr lang="de-AT" sz="1400" b="1" dirty="0" smtClean="0">
                <a:latin typeface="TheSansMonoConNormal" pitchFamily="34" charset="0"/>
              </a:rPr>
              <a:t> = </a:t>
            </a:r>
            <a:r>
              <a:rPr lang="de-AT" sz="1400" b="1" dirty="0" err="1" smtClean="0">
                <a:latin typeface="TheSansMonoConNormal" pitchFamily="34" charset="0"/>
              </a:rPr>
              <a:t>keyCode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keyEvent.character</a:t>
            </a:r>
            <a:r>
              <a:rPr lang="de-AT" sz="1400" b="1" dirty="0" smtClean="0">
                <a:latin typeface="TheSansMonoConNormal" pitchFamily="34" charset="0"/>
              </a:rPr>
              <a:t> = (</a:t>
            </a:r>
            <a:r>
              <a:rPr lang="de-AT" sz="1400" b="1" dirty="0" err="1" smtClean="0">
                <a:latin typeface="TheSansMonoConNormal" pitchFamily="34" charset="0"/>
              </a:rPr>
              <a:t>char</a:t>
            </a:r>
            <a:r>
              <a:rPr lang="de-AT" sz="1400" b="1" dirty="0" smtClean="0">
                <a:latin typeface="TheSansMonoConNormal" pitchFamily="34" charset="0"/>
              </a:rPr>
              <a:t>)</a:t>
            </a:r>
            <a:r>
              <a:rPr lang="de-AT" sz="1400" b="1" dirty="0" err="1" smtClean="0">
                <a:latin typeface="TheSansMonoConNormal" pitchFamily="34" charset="0"/>
              </a:rPr>
              <a:t>event.getUnicodeChar</a:t>
            </a:r>
            <a:r>
              <a:rPr lang="de-AT" sz="1400" b="1" dirty="0" smtClean="0">
                <a:latin typeface="TheSansMonoConNormal" pitchFamily="34" charset="0"/>
              </a:rPr>
              <a:t>();</a:t>
            </a:r>
          </a:p>
          <a:p>
            <a:r>
              <a:rPr lang="de-AT" sz="1400" b="1" dirty="0" smtClean="0">
                <a:latin typeface="TheSansMonoConNormal" pitchFamily="34" charset="0"/>
              </a:rPr>
              <a:t>                keyEventBuffer.add(</a:t>
            </a:r>
            <a:r>
              <a:rPr lang="de-AT" sz="1400" b="1" dirty="0" err="1" smtClean="0">
                <a:latin typeface="TheSansMonoConNormal" pitchFamily="34" charset="0"/>
              </a:rPr>
              <a:t>keyEvent</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false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179512" y="1268760"/>
            <a:ext cx="10261648" cy="4031873"/>
          </a:xfrm>
          <a:prstGeom prst="rect">
            <a:avLst/>
          </a:prstGeom>
          <a:noFill/>
        </p:spPr>
        <p:txBody>
          <a:bodyPr wrap="square" rtlCol="0">
            <a:spAutoFit/>
          </a:bodyPr>
          <a:lstStyle/>
          <a:p>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abstract</a:t>
            </a:r>
            <a:r>
              <a:rPr lang="de-AT" sz="1600" b="1" dirty="0" smtClean="0">
                <a:latin typeface="TheSansMonoConNormal" pitchFamily="34" charset="0"/>
              </a:rPr>
              <a:t> </a:t>
            </a:r>
            <a:r>
              <a:rPr lang="de-AT" sz="1600" b="1" dirty="0" err="1" smtClean="0">
                <a:latin typeface="TheSansMonoConNormal" pitchFamily="34" charset="0"/>
              </a:rPr>
              <a:t>class</a:t>
            </a:r>
            <a:r>
              <a:rPr lang="de-AT" sz="1600" b="1" dirty="0" smtClean="0">
                <a:latin typeface="TheSansMonoConNormal" pitchFamily="34" charset="0"/>
              </a:rPr>
              <a:t> Game </a:t>
            </a:r>
            <a:r>
              <a:rPr lang="de-AT" sz="1600" b="1" dirty="0" err="1" smtClean="0">
                <a:latin typeface="TheSansMonoConNormal" pitchFamily="34" charset="0"/>
              </a:rPr>
              <a:t>extends</a:t>
            </a:r>
            <a:r>
              <a:rPr lang="de-AT" sz="1600" b="1" dirty="0" smtClean="0">
                <a:latin typeface="TheSansMonoConNormal" pitchFamily="34" charset="0"/>
              </a:rPr>
              <a:t> </a:t>
            </a:r>
            <a:r>
              <a:rPr lang="de-AT" sz="1600" b="1" dirty="0" err="1" smtClean="0">
                <a:latin typeface="TheSansMonoConNormal" pitchFamily="34" charset="0"/>
              </a:rPr>
              <a:t>Activity</a:t>
            </a:r>
            <a:r>
              <a:rPr lang="de-AT" sz="1600" b="1" dirty="0" smtClean="0">
                <a:latin typeface="TheSansMonoConNormal" pitchFamily="34" charset="0"/>
              </a:rPr>
              <a:t> </a:t>
            </a:r>
            <a:r>
              <a:rPr lang="de-AT" sz="1600" b="1" dirty="0" err="1" smtClean="0">
                <a:latin typeface="TheSansMonoConNormal" pitchFamily="34" charset="0"/>
              </a:rPr>
              <a:t>implements</a:t>
            </a:r>
            <a:r>
              <a:rPr lang="de-AT" sz="1600" b="1" dirty="0" smtClean="0">
                <a:latin typeface="TheSansMonoConNormal" pitchFamily="34" charset="0"/>
              </a:rPr>
              <a:t> </a:t>
            </a:r>
            <a:r>
              <a:rPr lang="de-AT" sz="1600" b="1" dirty="0" err="1" smtClean="0">
                <a:latin typeface="TheSansMonoConNormal" pitchFamily="34" charset="0"/>
              </a:rPr>
              <a:t>Runnable</a:t>
            </a:r>
            <a:r>
              <a:rPr lang="de-AT" sz="1600" b="1" dirty="0" smtClean="0">
                <a:latin typeface="TheSansMonoConNormal" pitchFamily="34" charset="0"/>
              </a:rPr>
              <a:t>, </a:t>
            </a:r>
            <a:r>
              <a:rPr lang="de-AT" sz="1600" b="1" dirty="0" err="1" smtClean="0">
                <a:latin typeface="TheSansMonoConNormal" pitchFamily="34" charset="0"/>
              </a:rPr>
              <a:t>OnKeyListener</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SensorEventListener</a:t>
            </a:r>
            <a:r>
              <a:rPr lang="de-AT" sz="1600" b="1" dirty="0" smtClean="0">
                <a:latin typeface="TheSansMonoConNormal" pitchFamily="34" charset="0"/>
              </a:rPr>
              <a:t> {</a:t>
            </a:r>
          </a:p>
          <a:p>
            <a:r>
              <a:rPr lang="de-AT" sz="1600" b="1" dirty="0" smtClean="0">
                <a:latin typeface="TheSansMonoConNormal" pitchFamily="34" charset="0"/>
              </a:rPr>
              <a:t>    ...</a:t>
            </a:r>
          </a:p>
          <a:p>
            <a:r>
              <a:rPr lang="en-US" sz="1600" b="1" dirty="0" smtClean="0">
                <a:latin typeface="TheSansMonoConNormal" pitchFamily="34" charset="0"/>
              </a:rPr>
              <a:t>    public void run() {</a:t>
            </a:r>
          </a:p>
          <a:p>
            <a:r>
              <a:rPr lang="en-US" sz="1600" b="1" dirty="0" smtClean="0">
                <a:latin typeface="TheSansMonoConNormal" pitchFamily="34" charset="0"/>
              </a:rPr>
              <a:t>    ...</a:t>
            </a:r>
          </a:p>
          <a:p>
            <a:r>
              <a:rPr lang="en-US" sz="1600" b="1" dirty="0" smtClean="0">
                <a:latin typeface="TheSansMonoConNormal" pitchFamily="34" charset="0"/>
              </a:rPr>
              <a:t>    while(true) {</a:t>
            </a:r>
          </a:p>
          <a:p>
            <a:r>
              <a:rPr lang="en-US"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state</a:t>
            </a:r>
            <a:r>
              <a:rPr lang="de-AT" sz="1600" b="1" dirty="0" smtClean="0">
                <a:latin typeface="TheSansMonoConNormal" pitchFamily="34" charset="0"/>
              </a:rPr>
              <a:t> == </a:t>
            </a:r>
            <a:r>
              <a:rPr lang="de-AT" sz="1600" b="1" dirty="0" err="1" smtClean="0">
                <a:latin typeface="TheSansMonoConNormal" pitchFamily="34" charset="0"/>
              </a:rPr>
              <a:t>State.</a:t>
            </a:r>
            <a:r>
              <a:rPr lang="de-AT" sz="1600" b="1" i="1" dirty="0" err="1" smtClean="0">
                <a:latin typeface="TheSansMonoConNormal" pitchFamily="34" charset="0"/>
              </a:rPr>
              <a:t>Running</a:t>
            </a:r>
            <a:r>
              <a:rPr lang="de-AT" sz="1600" b="1" i="1" dirty="0" smtClean="0">
                <a:latin typeface="TheSansMonoConNormal" pitchFamily="34" charset="0"/>
              </a:rPr>
              <a:t>) {</a:t>
            </a:r>
          </a:p>
          <a:p>
            <a:r>
              <a:rPr lang="de-AT" sz="1600" b="1" i="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fillEvents</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screen</a:t>
            </a:r>
            <a:r>
              <a:rPr lang="de-AT" sz="1600" b="1" dirty="0" smtClean="0">
                <a:latin typeface="TheSansMonoConNormal" pitchFamily="34" charset="0"/>
              </a:rPr>
              <a:t> != null) </a:t>
            </a:r>
            <a:r>
              <a:rPr lang="de-AT" sz="1600" b="1" dirty="0" err="1" smtClean="0">
                <a:latin typeface="TheSansMonoConNormal" pitchFamily="34" charset="0"/>
              </a:rPr>
              <a:t>screen.update</a:t>
            </a:r>
            <a:r>
              <a:rPr lang="de-AT" sz="1600" b="1" dirty="0" smtClean="0">
                <a:latin typeface="TheSansMonoConNormal" pitchFamily="34" charset="0"/>
              </a:rPr>
              <a:t>(0);</a:t>
            </a:r>
          </a:p>
          <a:p>
            <a:r>
              <a:rPr lang="de-AT" sz="1600" b="1" dirty="0" smtClean="0">
                <a:latin typeface="TheSansMonoConNormal" pitchFamily="34" charset="0"/>
              </a:rPr>
              <a:t>            </a:t>
            </a:r>
            <a:r>
              <a:rPr lang="de-AT" sz="1600" b="1" dirty="0" err="1" smtClean="0">
                <a:latin typeface="TheSansMonoConNormal" pitchFamily="34" charset="0"/>
              </a:rPr>
              <a:t>freeEvents</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p>
          <a:p>
            <a:r>
              <a:rPr lang="en-US" sz="1600" b="1" dirty="0" smtClean="0">
                <a:latin typeface="TheSansMonoConNormal" pitchFamily="34" charset="0"/>
              </a:rPr>
              <a:t>    }</a:t>
            </a:r>
            <a:endParaRPr lang="de-AT" sz="1600" b="1" dirty="0" smtClean="0">
              <a:latin typeface="TheSansMonoConNormal" pitchFamily="34" charset="0"/>
            </a:endParaRP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467544" y="980728"/>
            <a:ext cx="10261648" cy="5693866"/>
          </a:xfrm>
          <a:prstGeom prst="rect">
            <a:avLst/>
          </a:prstGeom>
          <a:noFill/>
        </p:spPr>
        <p:txBody>
          <a:bodyPr wrap="square" rtlCol="0">
            <a:spAutoFit/>
          </a:bodyPr>
          <a:lstStyle/>
          <a:p>
            <a:r>
              <a:rPr lang="en-US" sz="1400" b="1" dirty="0" smtClean="0">
                <a:latin typeface="TheSansMonoConNormal" pitchFamily="34" charset="0"/>
              </a:rPr>
              <a:t>public class </a:t>
            </a:r>
            <a:r>
              <a:rPr lang="en-US" sz="1400" b="1" dirty="0" err="1" smtClean="0">
                <a:latin typeface="TheSansMonoConNormal" pitchFamily="34" charset="0"/>
              </a:rPr>
              <a:t>KeyEventExample</a:t>
            </a:r>
            <a:r>
              <a:rPr lang="en-US" sz="1400" b="1" dirty="0" smtClean="0">
                <a:latin typeface="TheSansMonoConNormal" pitchFamily="34" charset="0"/>
              </a:rPr>
              <a:t> extends Game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Screen </a:t>
            </a:r>
            <a:r>
              <a:rPr lang="de-AT" sz="1400" b="1" dirty="0" err="1" smtClean="0">
                <a:latin typeface="TheSansMonoConNormal" pitchFamily="34" charset="0"/>
              </a:rPr>
              <a:t>createStartScreen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KeyEventScreen</a:t>
            </a:r>
            <a:r>
              <a:rPr lang="de-AT" sz="1400" b="1" dirty="0" smtClean="0">
                <a:latin typeface="TheSansMonoConNormal" pitchFamily="34" charset="0"/>
              </a:rPr>
              <a:t>(</a:t>
            </a:r>
            <a:r>
              <a:rPr lang="de-AT" sz="1400" b="1" dirty="0" err="1" smtClean="0">
                <a:latin typeface="TheSansMonoConNormal" pitchFamily="34" charset="0"/>
              </a:rPr>
              <a:t>this</a:t>
            </a:r>
            <a:r>
              <a:rPr lang="de-AT" sz="1400" b="1" dirty="0" smtClean="0">
                <a:latin typeface="TheSansMonoConNormal" pitchFamily="34" charset="0"/>
              </a:rPr>
              <a:t>);</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a:t>
            </a:r>
            <a:r>
              <a:rPr lang="de-AT" sz="1400" b="1" dirty="0" err="1" smtClean="0">
                <a:latin typeface="TheSansMonoConNormal" pitchFamily="34" charset="0"/>
              </a:rPr>
              <a:t>KeyEventScreen</a:t>
            </a:r>
            <a:r>
              <a:rPr lang="de-AT" sz="1400" b="1" dirty="0" smtClean="0">
                <a:latin typeface="TheSansMonoConNormal" pitchFamily="34" charset="0"/>
              </a:rPr>
              <a:t> </a:t>
            </a:r>
            <a:r>
              <a:rPr lang="de-AT" sz="1400" b="1" dirty="0" err="1" smtClean="0">
                <a:latin typeface="TheSansMonoConNormal" pitchFamily="34" charset="0"/>
              </a:rPr>
              <a:t>extends</a:t>
            </a:r>
            <a:r>
              <a:rPr lang="de-AT" sz="1400" b="1" dirty="0" smtClean="0">
                <a:latin typeface="TheSansMonoConNormal" pitchFamily="34" charset="0"/>
              </a:rPr>
              <a:t> Screen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KeyEventScreen</a:t>
            </a:r>
            <a:r>
              <a:rPr lang="de-AT" sz="1400" b="1" dirty="0" smtClean="0">
                <a:latin typeface="TheSansMonoConNormal" pitchFamily="34" charset="0"/>
              </a:rPr>
              <a:t>(Game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super(</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de-AT" sz="1400" b="1" dirty="0" smtClean="0">
                <a:latin typeface="TheSansMonoConNormal" pitchFamily="34" charset="0"/>
              </a:rPr>
              <a:t>            List&lt;</a:t>
            </a:r>
            <a:r>
              <a:rPr lang="de-AT" sz="1400" b="1" dirty="0" err="1" smtClean="0">
                <a:latin typeface="TheSansMonoConNormal" pitchFamily="34" charset="0"/>
              </a:rPr>
              <a:t>KeyEvent</a:t>
            </a:r>
            <a:r>
              <a:rPr lang="de-AT" sz="1400" b="1" dirty="0" smtClean="0">
                <a:latin typeface="TheSansMonoConNormal" pitchFamily="34" charset="0"/>
              </a:rPr>
              <a:t>&gt; </a:t>
            </a:r>
            <a:r>
              <a:rPr lang="de-AT" sz="1400" b="1" dirty="0" err="1" smtClean="0">
                <a:latin typeface="TheSansMonoConNormal" pitchFamily="34" charset="0"/>
              </a:rPr>
              <a:t>keyEvents</a:t>
            </a:r>
            <a:r>
              <a:rPr lang="de-AT" sz="1400" b="1" dirty="0" smtClean="0">
                <a:latin typeface="TheSansMonoConNormal" pitchFamily="34" charset="0"/>
              </a:rPr>
              <a:t> = </a:t>
            </a:r>
            <a:r>
              <a:rPr lang="de-AT" sz="1400" b="1" dirty="0" err="1" smtClean="0">
                <a:latin typeface="TheSansMonoConNormal" pitchFamily="34" charset="0"/>
              </a:rPr>
              <a:t>game.getKeyEvents</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for</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i = 0; i &lt; </a:t>
            </a:r>
            <a:r>
              <a:rPr lang="de-AT" sz="1400" b="1" dirty="0" err="1" smtClean="0">
                <a:latin typeface="TheSansMonoConNormal" pitchFamily="34" charset="0"/>
              </a:rPr>
              <a:t>keyEvents.size</a:t>
            </a:r>
            <a:r>
              <a:rPr lang="de-AT" sz="1400" b="1" dirty="0" smtClean="0">
                <a:latin typeface="TheSansMonoConNormal" pitchFamily="34" charset="0"/>
              </a:rPr>
              <a:t>(); i++) {</a:t>
            </a:r>
          </a:p>
          <a:p>
            <a:r>
              <a:rPr lang="de-AT" sz="1400" b="1" dirty="0" smtClean="0">
                <a:latin typeface="TheSansMonoConNormal" pitchFamily="34" charset="0"/>
              </a:rPr>
              <a:t>                </a:t>
            </a:r>
            <a:r>
              <a:rPr lang="de-AT" sz="1400" b="1" dirty="0" err="1" smtClean="0">
                <a:latin typeface="TheSansMonoConNormal" pitchFamily="34" charset="0"/>
              </a:rPr>
              <a:t>KeyEvent</a:t>
            </a:r>
            <a:r>
              <a:rPr lang="de-AT" sz="1400" b="1" dirty="0" smtClean="0">
                <a:latin typeface="TheSansMonoConNormal" pitchFamily="34" charset="0"/>
              </a:rPr>
              <a:t> </a:t>
            </a:r>
            <a:r>
              <a:rPr lang="de-AT" sz="1400" b="1" dirty="0" err="1" smtClean="0">
                <a:latin typeface="TheSansMonoConNormal" pitchFamily="34" charset="0"/>
              </a:rPr>
              <a:t>event</a:t>
            </a:r>
            <a:r>
              <a:rPr lang="de-AT" sz="1400" b="1" dirty="0" smtClean="0">
                <a:latin typeface="TheSansMonoConNormal" pitchFamily="34" charset="0"/>
              </a:rPr>
              <a:t> = keyEvents.get(i);</a:t>
            </a:r>
          </a:p>
          <a:p>
            <a:r>
              <a:rPr lang="de-AT" sz="1400" b="1" dirty="0" smtClean="0">
                <a:latin typeface="TheSansMonoConNormal" pitchFamily="34" charset="0"/>
              </a:rPr>
              <a:t>                </a:t>
            </a:r>
            <a:r>
              <a:rPr lang="de-AT" sz="1400" b="1" dirty="0" err="1" smtClean="0">
                <a:latin typeface="TheSansMonoConNormal" pitchFamily="34" charset="0"/>
              </a:rPr>
              <a:t>Log.</a:t>
            </a:r>
            <a:r>
              <a:rPr lang="de-AT" sz="1400" b="1" i="1" dirty="0" err="1" smtClean="0">
                <a:latin typeface="TheSansMonoConNormal" pitchFamily="34" charset="0"/>
              </a:rPr>
              <a:t>d</a:t>
            </a:r>
            <a:r>
              <a:rPr lang="de-AT" sz="1400" b="1" i="1" dirty="0" smtClean="0">
                <a:latin typeface="TheSansMonoConNormal" pitchFamily="34" charset="0"/>
              </a:rPr>
              <a:t>("</a:t>
            </a:r>
            <a:r>
              <a:rPr lang="de-AT" sz="1400" b="1" i="1" dirty="0" err="1" smtClean="0">
                <a:latin typeface="TheSansMonoConNormal" pitchFamily="34" charset="0"/>
              </a:rPr>
              <a:t>KeyEventScreen</a:t>
            </a:r>
            <a:r>
              <a:rPr lang="de-AT" sz="1400" b="1" i="1" dirty="0" smtClean="0">
                <a:latin typeface="TheSansMonoConNormal" pitchFamily="34" charset="0"/>
              </a:rPr>
              <a:t>", "</a:t>
            </a:r>
            <a:r>
              <a:rPr lang="de-AT" sz="1400" b="1" i="1" dirty="0" err="1" smtClean="0">
                <a:latin typeface="TheSansMonoConNormal" pitchFamily="34" charset="0"/>
              </a:rPr>
              <a:t>key</a:t>
            </a:r>
            <a:r>
              <a:rPr lang="de-AT" sz="1400" b="1" i="1" dirty="0" smtClean="0">
                <a:latin typeface="TheSansMonoConNormal" pitchFamily="34" charset="0"/>
              </a:rPr>
              <a:t>: " + </a:t>
            </a:r>
          </a:p>
          <a:p>
            <a:r>
              <a:rPr lang="de-AT" sz="1400" b="1" dirty="0" smtClean="0">
                <a:latin typeface="TheSansMonoConNormal" pitchFamily="34" charset="0"/>
              </a:rPr>
              <a:t>                                        </a:t>
            </a:r>
            <a:r>
              <a:rPr lang="de-AT" sz="1400" b="1" dirty="0" err="1" smtClean="0">
                <a:latin typeface="TheSansMonoConNormal" pitchFamily="34" charset="0"/>
              </a:rPr>
              <a:t>event.type</a:t>
            </a:r>
            <a:r>
              <a:rPr lang="de-AT" sz="1400" b="1" dirty="0" smtClean="0">
                <a:latin typeface="TheSansMonoConNormal" pitchFamily="34" charset="0"/>
              </a:rPr>
              <a:t> + ", " + </a:t>
            </a:r>
          </a:p>
          <a:p>
            <a:r>
              <a:rPr lang="de-AT" sz="1400" b="1" dirty="0" smtClean="0">
                <a:latin typeface="TheSansMonoConNormal" pitchFamily="34" charset="0"/>
              </a:rPr>
              <a:t>                                        </a:t>
            </a:r>
            <a:r>
              <a:rPr lang="de-AT" sz="1400" b="1" dirty="0" err="1" smtClean="0">
                <a:latin typeface="TheSansMonoConNormal" pitchFamily="34" charset="0"/>
              </a:rPr>
              <a:t>event.keyCode</a:t>
            </a:r>
            <a:r>
              <a:rPr lang="de-AT" sz="1400" b="1" dirty="0" smtClean="0">
                <a:latin typeface="TheSansMonoConNormal" pitchFamily="34" charset="0"/>
              </a:rPr>
              <a:t> + ", " + </a:t>
            </a:r>
          </a:p>
          <a:p>
            <a:r>
              <a:rPr lang="de-AT" sz="1400" b="1" dirty="0" smtClean="0">
                <a:latin typeface="TheSansMonoConNormal" pitchFamily="34" charset="0"/>
              </a:rPr>
              <a:t>                                        </a:t>
            </a:r>
            <a:r>
              <a:rPr lang="de-AT" sz="1400" b="1" dirty="0" err="1" smtClean="0">
                <a:latin typeface="TheSansMonoConNormal" pitchFamily="34" charset="0"/>
              </a:rPr>
              <a:t>event.character</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resume</a:t>
            </a:r>
            <a:r>
              <a:rPr lang="de-AT" sz="1400" b="1" dirty="0" smtClean="0">
                <a:latin typeface="TheSansMonoConNormal" pitchFamily="34" charset="0"/>
              </a:rPr>
              <a:t>()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dispose</a:t>
            </a:r>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3" name="Inhaltsplatzhalter 2"/>
          <p:cNvSpPr>
            <a:spLocks noGrp="1"/>
          </p:cNvSpPr>
          <p:nvPr>
            <p:ph idx="1"/>
          </p:nvPr>
        </p:nvSpPr>
        <p:spPr/>
        <p:txBody>
          <a:bodyPr>
            <a:normAutofit/>
          </a:bodyPr>
          <a:lstStyle/>
          <a:p>
            <a:r>
              <a:rPr lang="de-AT" dirty="0" err="1" smtClean="0"/>
              <a:t>We</a:t>
            </a:r>
            <a:r>
              <a:rPr lang="de-AT" dirty="0" smtClean="0"/>
              <a:t> do </a:t>
            </a:r>
            <a:r>
              <a:rPr lang="de-AT" dirty="0" err="1" smtClean="0"/>
              <a:t>exactly</a:t>
            </a:r>
            <a:r>
              <a:rPr lang="de-AT" dirty="0" smtClean="0"/>
              <a:t> </a:t>
            </a:r>
            <a:r>
              <a:rPr lang="de-AT" dirty="0" err="1" smtClean="0"/>
              <a:t>the</a:t>
            </a:r>
            <a:r>
              <a:rPr lang="de-AT" dirty="0" smtClean="0"/>
              <a:t> same </a:t>
            </a:r>
            <a:r>
              <a:rPr lang="de-AT" dirty="0" err="1" smtClean="0"/>
              <a:t>for</a:t>
            </a:r>
            <a:r>
              <a:rPr lang="de-AT" dirty="0" smtClean="0"/>
              <a:t> </a:t>
            </a:r>
            <a:r>
              <a:rPr lang="de-AT" dirty="0" err="1" smtClean="0"/>
              <a:t>touch</a:t>
            </a:r>
            <a:r>
              <a:rPr lang="de-AT" dirty="0" smtClean="0"/>
              <a:t> </a:t>
            </a:r>
            <a:r>
              <a:rPr lang="de-AT" dirty="0" err="1" smtClean="0"/>
              <a:t>events</a:t>
            </a:r>
            <a:r>
              <a:rPr lang="de-AT" dirty="0" smtClean="0"/>
              <a:t>!</a:t>
            </a:r>
          </a:p>
          <a:p>
            <a:r>
              <a:rPr lang="de-AT" dirty="0" smtClean="0"/>
              <a:t>The </a:t>
            </a:r>
            <a:r>
              <a:rPr lang="de-AT" dirty="0" err="1" smtClean="0"/>
              <a:t>TouchEvent</a:t>
            </a:r>
            <a:r>
              <a:rPr lang="de-AT" dirty="0" smtClean="0"/>
              <a:t> </a:t>
            </a:r>
            <a:r>
              <a:rPr lang="de-AT" dirty="0" err="1" smtClean="0"/>
              <a:t>buffer</a:t>
            </a:r>
            <a:r>
              <a:rPr lang="de-AT" dirty="0" smtClean="0"/>
              <a:t> </a:t>
            </a:r>
            <a:r>
              <a:rPr lang="de-AT" dirty="0" err="1" smtClean="0"/>
              <a:t>is</a:t>
            </a:r>
            <a:r>
              <a:rPr lang="de-AT" dirty="0" smtClean="0"/>
              <a:t> </a:t>
            </a:r>
            <a:r>
              <a:rPr lang="de-AT" dirty="0" err="1" smtClean="0"/>
              <a:t>filled</a:t>
            </a:r>
            <a:r>
              <a:rPr lang="de-AT" dirty="0" smtClean="0"/>
              <a:t> on </a:t>
            </a:r>
            <a:r>
              <a:rPr lang="de-AT" dirty="0" err="1" smtClean="0"/>
              <a:t>the</a:t>
            </a:r>
            <a:r>
              <a:rPr lang="de-AT" dirty="0" smtClean="0"/>
              <a:t> UI </a:t>
            </a:r>
            <a:r>
              <a:rPr lang="de-AT" dirty="0" err="1" smtClean="0"/>
              <a:t>thread</a:t>
            </a:r>
            <a:r>
              <a:rPr lang="de-AT" dirty="0" smtClean="0"/>
              <a:t> in </a:t>
            </a:r>
            <a:r>
              <a:rPr lang="de-AT" dirty="0" err="1" smtClean="0"/>
              <a:t>the</a:t>
            </a:r>
            <a:r>
              <a:rPr lang="de-AT" dirty="0" smtClean="0"/>
              <a:t> </a:t>
            </a:r>
            <a:r>
              <a:rPr lang="de-AT" dirty="0" err="1" smtClean="0"/>
              <a:t>TouchHandler</a:t>
            </a:r>
            <a:r>
              <a:rPr lang="de-AT" dirty="0" smtClean="0"/>
              <a:t>.</a:t>
            </a:r>
          </a:p>
          <a:p>
            <a:r>
              <a:rPr lang="de-AT" dirty="0" smtClean="0"/>
              <a:t>On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a:t>
            </a:r>
            <a:r>
              <a:rPr lang="de-AT" dirty="0" err="1" smtClean="0"/>
              <a:t>we</a:t>
            </a:r>
            <a:r>
              <a:rPr lang="de-AT" dirty="0" smtClean="0"/>
              <a:t> </a:t>
            </a:r>
            <a:r>
              <a:rPr lang="de-AT" dirty="0" err="1" smtClean="0"/>
              <a:t>copy</a:t>
            </a:r>
            <a:r>
              <a:rPr lang="de-AT" dirty="0" smtClean="0"/>
              <a:t> </a:t>
            </a:r>
            <a:r>
              <a:rPr lang="de-AT" dirty="0" err="1" smtClean="0"/>
              <a:t>the</a:t>
            </a:r>
            <a:r>
              <a:rPr lang="de-AT" dirty="0" smtClean="0"/>
              <a:t> </a:t>
            </a:r>
            <a:r>
              <a:rPr lang="de-AT" dirty="0" err="1" smtClean="0"/>
              <a:t>events</a:t>
            </a:r>
            <a:r>
              <a:rPr lang="de-AT" dirty="0" smtClean="0"/>
              <a:t> </a:t>
            </a:r>
            <a:r>
              <a:rPr lang="de-AT" dirty="0" err="1" smtClean="0"/>
              <a:t>from</a:t>
            </a:r>
            <a:r>
              <a:rPr lang="de-AT" dirty="0" smtClean="0"/>
              <a:t> </a:t>
            </a:r>
            <a:r>
              <a:rPr lang="de-AT" dirty="0" err="1" smtClean="0"/>
              <a:t>the</a:t>
            </a:r>
            <a:r>
              <a:rPr lang="de-AT" dirty="0" smtClean="0"/>
              <a:t> UI </a:t>
            </a:r>
            <a:r>
              <a:rPr lang="de-AT" dirty="0" err="1" smtClean="0"/>
              <a:t>buffer</a:t>
            </a:r>
            <a:r>
              <a:rPr lang="de-AT" dirty="0" smtClean="0"/>
              <a:t> </a:t>
            </a:r>
            <a:r>
              <a:rPr lang="de-AT" dirty="0" err="1" smtClean="0"/>
              <a:t>to</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buffer</a:t>
            </a:r>
            <a:r>
              <a:rPr lang="de-AT" dirty="0" smtClean="0"/>
              <a:t> </a:t>
            </a:r>
            <a:r>
              <a:rPr lang="de-AT" dirty="0" err="1" smtClean="0"/>
              <a:t>and</a:t>
            </a:r>
            <a:r>
              <a:rPr lang="de-AT" dirty="0" smtClean="0"/>
              <a:t> </a:t>
            </a:r>
            <a:r>
              <a:rPr lang="de-AT" dirty="0" err="1" smtClean="0"/>
              <a:t>provide</a:t>
            </a:r>
            <a:r>
              <a:rPr lang="de-AT" dirty="0" smtClean="0"/>
              <a:t> </a:t>
            </a:r>
            <a:r>
              <a:rPr lang="de-AT" dirty="0" err="1" smtClean="0"/>
              <a:t>it</a:t>
            </a:r>
            <a:r>
              <a:rPr lang="de-AT" dirty="0" smtClean="0"/>
              <a:t> </a:t>
            </a:r>
            <a:r>
              <a:rPr lang="de-AT" dirty="0" err="1" smtClean="0"/>
              <a:t>to</a:t>
            </a:r>
            <a:r>
              <a:rPr lang="de-AT" dirty="0" smtClean="0"/>
              <a:t> </a:t>
            </a:r>
            <a:r>
              <a:rPr lang="de-AT" dirty="0" err="1" smtClean="0"/>
              <a:t>the</a:t>
            </a:r>
            <a:r>
              <a:rPr lang="de-AT" dirty="0" smtClean="0"/>
              <a:t> Screen.</a:t>
            </a:r>
          </a:p>
          <a:p>
            <a:r>
              <a:rPr lang="de-AT" dirty="0" smtClean="0"/>
              <a:t>I spare </a:t>
            </a:r>
            <a:r>
              <a:rPr lang="de-AT" dirty="0" err="1" smtClean="0"/>
              <a:t>you</a:t>
            </a:r>
            <a:r>
              <a:rPr lang="de-AT" dirty="0" smtClean="0"/>
              <a:t> </a:t>
            </a:r>
            <a:r>
              <a:rPr lang="de-AT" dirty="0" err="1" smtClean="0"/>
              <a:t>the</a:t>
            </a:r>
            <a:r>
              <a:rPr lang="de-AT" dirty="0" smtClean="0"/>
              <a:t> </a:t>
            </a:r>
            <a:r>
              <a:rPr lang="de-AT" dirty="0" err="1" smtClean="0"/>
              <a:t>detailed</a:t>
            </a:r>
            <a:r>
              <a:rPr lang="de-AT" dirty="0" smtClean="0"/>
              <a:t> </a:t>
            </a:r>
            <a:r>
              <a:rPr lang="de-AT" dirty="0" err="1" smtClean="0"/>
              <a:t>code</a:t>
            </a:r>
            <a:r>
              <a:rPr lang="de-AT" dirty="0" smtClean="0"/>
              <a:t>. </a:t>
            </a:r>
          </a:p>
          <a:p>
            <a:r>
              <a:rPr lang="de-AT" dirty="0" err="1" smtClean="0"/>
              <a:t>Here‘s</a:t>
            </a:r>
            <a:r>
              <a:rPr lang="de-AT" dirty="0" smtClean="0"/>
              <a:t> an </a:t>
            </a:r>
            <a:r>
              <a:rPr lang="de-AT" dirty="0" err="1" smtClean="0"/>
              <a:t>example</a:t>
            </a:r>
            <a:endParaRPr lang="de-AT" dirty="0" smtClean="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467544" y="980728"/>
            <a:ext cx="10261648" cy="5909310"/>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a:t>
            </a:r>
            <a:r>
              <a:rPr lang="de-AT" sz="1400" b="1" dirty="0" err="1" smtClean="0">
                <a:latin typeface="TheSansMonoConNormal" pitchFamily="34" charset="0"/>
              </a:rPr>
              <a:t>TouchEventExample</a:t>
            </a:r>
            <a:r>
              <a:rPr lang="de-AT" sz="1400" b="1" dirty="0" smtClean="0">
                <a:latin typeface="TheSansMonoConNormal" pitchFamily="34" charset="0"/>
              </a:rPr>
              <a:t> </a:t>
            </a:r>
            <a:r>
              <a:rPr lang="de-AT" sz="1400" b="1" dirty="0" err="1" smtClean="0">
                <a:latin typeface="TheSansMonoConNormal" pitchFamily="34" charset="0"/>
              </a:rPr>
              <a:t>extends</a:t>
            </a:r>
            <a:r>
              <a:rPr lang="de-AT" sz="1400" b="1" dirty="0" smtClean="0">
                <a:latin typeface="TheSansMonoConNormal" pitchFamily="34" charset="0"/>
              </a:rPr>
              <a:t> Game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Screen </a:t>
            </a:r>
            <a:r>
              <a:rPr lang="de-AT" sz="1400" b="1" dirty="0" err="1" smtClean="0">
                <a:latin typeface="TheSansMonoConNormal" pitchFamily="34" charset="0"/>
              </a:rPr>
              <a:t>createStartScreen</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TouchEventScreen</a:t>
            </a:r>
            <a:r>
              <a:rPr lang="de-AT" sz="1400" b="1" dirty="0" smtClean="0">
                <a:latin typeface="TheSansMonoConNormal" pitchFamily="34" charset="0"/>
              </a:rPr>
              <a:t>(</a:t>
            </a:r>
            <a:r>
              <a:rPr lang="de-AT" sz="1400" b="1" dirty="0" err="1" smtClean="0">
                <a:latin typeface="TheSansMonoConNormal" pitchFamily="34" charset="0"/>
              </a:rPr>
              <a:t>this</a:t>
            </a:r>
            <a:r>
              <a:rPr lang="de-AT" sz="1400" b="1" dirty="0" smtClean="0">
                <a:latin typeface="TheSansMonoConNormal" pitchFamily="34" charset="0"/>
              </a:rPr>
              <a:t>);</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a:t>
            </a:r>
            <a:r>
              <a:rPr lang="de-AT" sz="1400" b="1" dirty="0" err="1" smtClean="0">
                <a:latin typeface="TheSansMonoConNormal" pitchFamily="34" charset="0"/>
              </a:rPr>
              <a:t>TouchEventScreen</a:t>
            </a:r>
            <a:r>
              <a:rPr lang="de-AT" sz="1400" b="1" dirty="0" smtClean="0">
                <a:latin typeface="TheSansMonoConNormal" pitchFamily="34" charset="0"/>
              </a:rPr>
              <a:t> </a:t>
            </a:r>
            <a:r>
              <a:rPr lang="de-AT" sz="1400" b="1" dirty="0" err="1" smtClean="0">
                <a:latin typeface="TheSansMonoConNormal" pitchFamily="34" charset="0"/>
              </a:rPr>
              <a:t>extends</a:t>
            </a:r>
            <a:r>
              <a:rPr lang="de-AT" sz="1400" b="1" dirty="0" smtClean="0">
                <a:latin typeface="TheSansMonoConNormal" pitchFamily="34" charset="0"/>
              </a:rPr>
              <a:t> Screen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TouchEventScreen</a:t>
            </a:r>
            <a:r>
              <a:rPr lang="de-AT" sz="1400" b="1" dirty="0" smtClean="0">
                <a:latin typeface="TheSansMonoConNormal" pitchFamily="34" charset="0"/>
              </a:rPr>
              <a:t>(Game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super(</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de-AT" sz="1400" b="1" dirty="0" smtClean="0">
                <a:latin typeface="TheSansMonoConNormal" pitchFamily="34" charset="0"/>
              </a:rPr>
              <a:t>            List&lt;</a:t>
            </a:r>
            <a:r>
              <a:rPr lang="de-AT" sz="1400" b="1" dirty="0" err="1" smtClean="0">
                <a:latin typeface="TheSansMonoConNormal" pitchFamily="34" charset="0"/>
              </a:rPr>
              <a:t>TouchEvent</a:t>
            </a:r>
            <a:r>
              <a:rPr lang="de-AT" sz="1400" b="1" dirty="0" smtClean="0">
                <a:latin typeface="TheSansMonoConNormal" pitchFamily="34" charset="0"/>
              </a:rPr>
              <a:t>&gt; </a:t>
            </a:r>
            <a:r>
              <a:rPr lang="de-AT" sz="1400" b="1" dirty="0" err="1" smtClean="0">
                <a:latin typeface="TheSansMonoConNormal" pitchFamily="34" charset="0"/>
              </a:rPr>
              <a:t>touchEvents</a:t>
            </a:r>
            <a:r>
              <a:rPr lang="de-AT" sz="1400" b="1" dirty="0" smtClean="0">
                <a:latin typeface="TheSansMonoConNormal" pitchFamily="34" charset="0"/>
              </a:rPr>
              <a:t> = </a:t>
            </a:r>
            <a:r>
              <a:rPr lang="de-AT" sz="1400" b="1" dirty="0" err="1" smtClean="0">
                <a:latin typeface="TheSansMonoConNormal" pitchFamily="34" charset="0"/>
              </a:rPr>
              <a:t>game.getTouchEvents</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for</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i = 0; i &lt; </a:t>
            </a:r>
            <a:r>
              <a:rPr lang="de-AT" sz="1400" b="1" dirty="0" err="1" smtClean="0">
                <a:latin typeface="TheSansMonoConNormal" pitchFamily="34" charset="0"/>
              </a:rPr>
              <a:t>touchEvents.size</a:t>
            </a:r>
            <a:r>
              <a:rPr lang="de-AT" sz="1400" b="1" dirty="0" smtClean="0">
                <a:latin typeface="TheSansMonoConNormal" pitchFamily="34" charset="0"/>
              </a:rPr>
              <a:t>(); i++) {</a:t>
            </a:r>
          </a:p>
          <a:p>
            <a:r>
              <a:rPr lang="de-AT" sz="1400" b="1" dirty="0" smtClean="0">
                <a:latin typeface="TheSansMonoConNormal" pitchFamily="34" charset="0"/>
              </a:rPr>
              <a:t>                </a:t>
            </a:r>
            <a:r>
              <a:rPr lang="de-AT" sz="1400" b="1" dirty="0" err="1" smtClean="0">
                <a:latin typeface="TheSansMonoConNormal" pitchFamily="34" charset="0"/>
              </a:rPr>
              <a:t>TouchEvent</a:t>
            </a:r>
            <a:r>
              <a:rPr lang="de-AT" sz="1400" b="1" dirty="0" smtClean="0">
                <a:latin typeface="TheSansMonoConNormal" pitchFamily="34" charset="0"/>
              </a:rPr>
              <a:t> </a:t>
            </a:r>
            <a:r>
              <a:rPr lang="de-AT" sz="1400" b="1" dirty="0" err="1" smtClean="0">
                <a:latin typeface="TheSansMonoConNormal" pitchFamily="34" charset="0"/>
              </a:rPr>
              <a:t>event</a:t>
            </a:r>
            <a:r>
              <a:rPr lang="de-AT" sz="1400" b="1" dirty="0" smtClean="0">
                <a:latin typeface="TheSansMonoConNormal" pitchFamily="34" charset="0"/>
              </a:rPr>
              <a:t> = touchEvents.get(i);</a:t>
            </a:r>
          </a:p>
          <a:p>
            <a:r>
              <a:rPr lang="de-AT" sz="1400" b="1" dirty="0" smtClean="0">
                <a:latin typeface="TheSansMonoConNormal" pitchFamily="34" charset="0"/>
              </a:rPr>
              <a:t>                </a:t>
            </a:r>
            <a:r>
              <a:rPr lang="de-AT" sz="1400" b="1" dirty="0" err="1" smtClean="0">
                <a:latin typeface="TheSansMonoConNormal" pitchFamily="34" charset="0"/>
              </a:rPr>
              <a:t>Log.</a:t>
            </a:r>
            <a:r>
              <a:rPr lang="de-AT" sz="1400" b="1" i="1" dirty="0" err="1" smtClean="0">
                <a:latin typeface="TheSansMonoConNormal" pitchFamily="34" charset="0"/>
              </a:rPr>
              <a:t>d</a:t>
            </a:r>
            <a:r>
              <a:rPr lang="de-AT" sz="1400" b="1" i="1" dirty="0" smtClean="0">
                <a:latin typeface="TheSansMonoConNormal" pitchFamily="34" charset="0"/>
              </a:rPr>
              <a:t>("</a:t>
            </a:r>
            <a:r>
              <a:rPr lang="de-AT" sz="1400" b="1" i="1" dirty="0" err="1" smtClean="0">
                <a:latin typeface="TheSansMonoConNormal" pitchFamily="34" charset="0"/>
              </a:rPr>
              <a:t>TouchEventScreen</a:t>
            </a:r>
            <a:r>
              <a:rPr lang="de-AT" sz="1400" b="1" i="1" dirty="0" smtClean="0">
                <a:latin typeface="TheSansMonoConNormal" pitchFamily="34" charset="0"/>
              </a:rPr>
              <a:t>", "</a:t>
            </a:r>
            <a:r>
              <a:rPr lang="de-AT" sz="1400" b="1" i="1" dirty="0" err="1" smtClean="0">
                <a:latin typeface="TheSansMonoConNormal" pitchFamily="34" charset="0"/>
              </a:rPr>
              <a:t>key</a:t>
            </a:r>
            <a:r>
              <a:rPr lang="de-AT" sz="1400" b="1" i="1" dirty="0" smtClean="0">
                <a:latin typeface="TheSansMonoConNormal" pitchFamily="34" charset="0"/>
              </a:rPr>
              <a:t>: " + </a:t>
            </a:r>
          </a:p>
          <a:p>
            <a:r>
              <a:rPr lang="de-AT" sz="1400" b="1" dirty="0" smtClean="0">
                <a:latin typeface="TheSansMonoConNormal" pitchFamily="34" charset="0"/>
              </a:rPr>
              <a:t>                                        </a:t>
            </a:r>
            <a:r>
              <a:rPr lang="de-AT" sz="1400" b="1" dirty="0" err="1" smtClean="0">
                <a:latin typeface="TheSansMonoConNormal" pitchFamily="34" charset="0"/>
              </a:rPr>
              <a:t>event.type</a:t>
            </a:r>
            <a:r>
              <a:rPr lang="de-AT" sz="1400" b="1" dirty="0" smtClean="0">
                <a:latin typeface="TheSansMonoConNormal" pitchFamily="34" charset="0"/>
              </a:rPr>
              <a:t> + ", " + </a:t>
            </a:r>
          </a:p>
          <a:p>
            <a:r>
              <a:rPr lang="de-AT" sz="1400" b="1" dirty="0" smtClean="0">
                <a:latin typeface="TheSansMonoConNormal" pitchFamily="34" charset="0"/>
              </a:rPr>
              <a:t>                                        </a:t>
            </a:r>
            <a:r>
              <a:rPr lang="de-AT" sz="1400" b="1" dirty="0" err="1" smtClean="0">
                <a:latin typeface="TheSansMonoConNormal" pitchFamily="34" charset="0"/>
              </a:rPr>
              <a:t>event.x</a:t>
            </a:r>
            <a:r>
              <a:rPr lang="de-AT" sz="1400" b="1" dirty="0" smtClean="0">
                <a:latin typeface="TheSansMonoConNormal" pitchFamily="34" charset="0"/>
              </a:rPr>
              <a:t> + ", " + </a:t>
            </a:r>
          </a:p>
          <a:p>
            <a:r>
              <a:rPr lang="de-AT" sz="1400" b="1" dirty="0" smtClean="0">
                <a:latin typeface="TheSansMonoConNormal" pitchFamily="34" charset="0"/>
              </a:rPr>
              <a:t>                                        </a:t>
            </a:r>
            <a:r>
              <a:rPr lang="de-AT" sz="1400" b="1" dirty="0" err="1" smtClean="0">
                <a:latin typeface="TheSansMonoConNormal" pitchFamily="34" charset="0"/>
              </a:rPr>
              <a:t>event.y</a:t>
            </a:r>
            <a:r>
              <a:rPr lang="de-AT" sz="1400" b="1" dirty="0" smtClean="0">
                <a:latin typeface="TheSansMonoConNormal" pitchFamily="34" charset="0"/>
              </a:rPr>
              <a:t> + ", " + </a:t>
            </a:r>
          </a:p>
          <a:p>
            <a:r>
              <a:rPr lang="de-AT" sz="1400" b="1" dirty="0" smtClean="0">
                <a:latin typeface="TheSansMonoConNormal" pitchFamily="34" charset="0"/>
              </a:rPr>
              <a:t>                                        </a:t>
            </a:r>
            <a:r>
              <a:rPr lang="de-AT" sz="1400" b="1" dirty="0" err="1" smtClean="0">
                <a:latin typeface="TheSansMonoConNormal" pitchFamily="34" charset="0"/>
              </a:rPr>
              <a:t>event.pointer</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resume</a:t>
            </a:r>
            <a:r>
              <a:rPr lang="de-AT" sz="1400" b="1" dirty="0" smtClean="0">
                <a:latin typeface="TheSansMonoConNormal" pitchFamily="34" charset="0"/>
              </a:rPr>
              <a:t>()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dispose</a:t>
            </a:r>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Audio </a:t>
            </a:r>
            <a:r>
              <a:rPr lang="de-AT" dirty="0" err="1" smtClean="0"/>
              <a:t>Methods</a:t>
            </a:r>
            <a:endParaRPr lang="de-AT" dirty="0"/>
          </a:p>
        </p:txBody>
      </p:sp>
      <p:sp>
        <p:nvSpPr>
          <p:cNvPr id="3" name="Inhaltsplatzhalter 2"/>
          <p:cNvSpPr>
            <a:spLocks noGrp="1"/>
          </p:cNvSpPr>
          <p:nvPr>
            <p:ph idx="1"/>
          </p:nvPr>
        </p:nvSpPr>
        <p:spPr/>
        <p:txBody>
          <a:bodyPr/>
          <a:lstStyle/>
          <a:p>
            <a:r>
              <a:rPr lang="de-AT" dirty="0" err="1" smtClean="0"/>
              <a:t>We</a:t>
            </a:r>
            <a:r>
              <a:rPr lang="de-AT" dirty="0" smtClean="0"/>
              <a:t> </a:t>
            </a:r>
            <a:r>
              <a:rPr lang="de-AT" dirty="0" err="1" smtClean="0"/>
              <a:t>have</a:t>
            </a:r>
            <a:r>
              <a:rPr lang="de-AT" dirty="0" smtClean="0"/>
              <a:t> </a:t>
            </a:r>
            <a:r>
              <a:rPr lang="de-AT" dirty="0" err="1" smtClean="0"/>
              <a:t>two</a:t>
            </a:r>
            <a:r>
              <a:rPr lang="de-AT" dirty="0" smtClean="0"/>
              <a:t> </a:t>
            </a:r>
            <a:r>
              <a:rPr lang="de-AT" dirty="0" err="1" smtClean="0"/>
              <a:t>methods</a:t>
            </a:r>
            <a:r>
              <a:rPr lang="de-AT" dirty="0" smtClean="0"/>
              <a:t> </a:t>
            </a:r>
            <a:r>
              <a:rPr lang="de-AT" dirty="0" err="1" smtClean="0"/>
              <a:t>to</a:t>
            </a:r>
            <a:r>
              <a:rPr lang="de-AT" dirty="0" smtClean="0"/>
              <a:t> </a:t>
            </a:r>
            <a:r>
              <a:rPr lang="de-AT" dirty="0" err="1" smtClean="0"/>
              <a:t>load</a:t>
            </a:r>
            <a:r>
              <a:rPr lang="de-AT" dirty="0" smtClean="0"/>
              <a:t> Sound </a:t>
            </a:r>
            <a:r>
              <a:rPr lang="de-AT" dirty="0" err="1" smtClean="0"/>
              <a:t>and</a:t>
            </a:r>
            <a:r>
              <a:rPr lang="de-AT" dirty="0" smtClean="0"/>
              <a:t> Music </a:t>
            </a:r>
            <a:r>
              <a:rPr lang="de-AT" dirty="0" err="1" smtClean="0"/>
              <a:t>instances</a:t>
            </a:r>
            <a:r>
              <a:rPr lang="de-AT" dirty="0" smtClean="0"/>
              <a:t> </a:t>
            </a:r>
            <a:r>
              <a:rPr lang="de-AT" dirty="0" err="1" smtClean="0"/>
              <a:t>from</a:t>
            </a:r>
            <a:r>
              <a:rPr lang="de-AT" dirty="0" smtClean="0"/>
              <a:t> </a:t>
            </a:r>
            <a:r>
              <a:rPr lang="de-AT" dirty="0" err="1" smtClean="0"/>
              <a:t>asset</a:t>
            </a:r>
            <a:r>
              <a:rPr lang="de-AT" dirty="0" smtClean="0"/>
              <a:t> </a:t>
            </a:r>
            <a:r>
              <a:rPr lang="de-AT" dirty="0" err="1" smtClean="0"/>
              <a:t>files</a:t>
            </a:r>
            <a:r>
              <a:rPr lang="de-AT" dirty="0" smtClean="0"/>
              <a:t>.</a:t>
            </a:r>
          </a:p>
          <a:p>
            <a:r>
              <a:rPr lang="de-AT" dirty="0" err="1" smtClean="0"/>
              <a:t>For</a:t>
            </a:r>
            <a:r>
              <a:rPr lang="de-AT" dirty="0" smtClean="0"/>
              <a:t> Sounds </a:t>
            </a:r>
            <a:r>
              <a:rPr lang="de-AT" dirty="0" err="1" smtClean="0"/>
              <a:t>we</a:t>
            </a:r>
            <a:r>
              <a:rPr lang="de-AT" dirty="0" smtClean="0"/>
              <a:t> </a:t>
            </a:r>
            <a:r>
              <a:rPr lang="de-AT" dirty="0" err="1" smtClean="0"/>
              <a:t>use</a:t>
            </a:r>
            <a:r>
              <a:rPr lang="de-AT" dirty="0" smtClean="0"/>
              <a:t> </a:t>
            </a:r>
            <a:r>
              <a:rPr lang="de-AT" dirty="0" err="1" smtClean="0"/>
              <a:t>the</a:t>
            </a:r>
            <a:r>
              <a:rPr lang="de-AT" dirty="0" smtClean="0"/>
              <a:t> SoundPool </a:t>
            </a:r>
            <a:r>
              <a:rPr lang="de-AT" dirty="0" err="1" smtClean="0"/>
              <a:t>class</a:t>
            </a:r>
            <a:r>
              <a:rPr lang="de-AT" dirty="0" smtClean="0"/>
              <a:t> </a:t>
            </a:r>
            <a:r>
              <a:rPr lang="de-AT" dirty="0" err="1" smtClean="0"/>
              <a:t>of</a:t>
            </a:r>
            <a:r>
              <a:rPr lang="de-AT" dirty="0" smtClean="0"/>
              <a:t> </a:t>
            </a:r>
            <a:r>
              <a:rPr lang="de-AT" dirty="0" err="1" smtClean="0"/>
              <a:t>Android</a:t>
            </a:r>
            <a:r>
              <a:rPr lang="de-AT" dirty="0" smtClean="0"/>
              <a:t>.</a:t>
            </a:r>
          </a:p>
          <a:p>
            <a:r>
              <a:rPr lang="de-AT" dirty="0" err="1" smtClean="0"/>
              <a:t>For</a:t>
            </a:r>
            <a:r>
              <a:rPr lang="de-AT" dirty="0" smtClean="0"/>
              <a:t> Music </a:t>
            </a:r>
            <a:r>
              <a:rPr lang="de-AT" dirty="0" err="1" smtClean="0"/>
              <a:t>we</a:t>
            </a:r>
            <a:r>
              <a:rPr lang="de-AT" dirty="0" smtClean="0"/>
              <a:t> </a:t>
            </a:r>
            <a:r>
              <a:rPr lang="de-AT" dirty="0" err="1" smtClean="0"/>
              <a:t>wrap</a:t>
            </a:r>
            <a:r>
              <a:rPr lang="de-AT" dirty="0" smtClean="0"/>
              <a:t> </a:t>
            </a:r>
            <a:r>
              <a:rPr lang="de-AT" dirty="0" err="1" smtClean="0"/>
              <a:t>the</a:t>
            </a:r>
            <a:r>
              <a:rPr lang="de-AT" dirty="0" smtClean="0"/>
              <a:t> </a:t>
            </a:r>
            <a:r>
              <a:rPr lang="de-AT" dirty="0" err="1" smtClean="0"/>
              <a:t>Android</a:t>
            </a:r>
            <a:r>
              <a:rPr lang="de-AT" dirty="0" smtClean="0"/>
              <a:t> MediaPlayer </a:t>
            </a:r>
            <a:r>
              <a:rPr lang="de-AT" dirty="0" err="1" smtClean="0"/>
              <a:t>class</a:t>
            </a:r>
            <a:r>
              <a:rPr lang="de-AT" dirty="0" smtClean="0"/>
              <a:t>.</a:t>
            </a:r>
          </a:p>
          <a:p>
            <a:r>
              <a:rPr lang="de-AT" dirty="0" smtClean="0"/>
              <a:t>Sound </a:t>
            </a:r>
            <a:r>
              <a:rPr lang="de-AT" dirty="0" err="1" smtClean="0"/>
              <a:t>and</a:t>
            </a:r>
            <a:r>
              <a:rPr lang="de-AT" dirty="0" smtClean="0"/>
              <a:t> Music </a:t>
            </a:r>
            <a:r>
              <a:rPr lang="de-AT" dirty="0" err="1" smtClean="0"/>
              <a:t>instances</a:t>
            </a:r>
            <a:r>
              <a:rPr lang="de-AT" dirty="0" smtClean="0"/>
              <a:t> </a:t>
            </a:r>
            <a:r>
              <a:rPr lang="de-AT" dirty="0" err="1" smtClean="0"/>
              <a:t>need</a:t>
            </a:r>
            <a:r>
              <a:rPr lang="de-AT" dirty="0" smtClean="0"/>
              <a:t> </a:t>
            </a:r>
            <a:r>
              <a:rPr lang="de-AT" dirty="0" err="1" smtClean="0"/>
              <a:t>to</a:t>
            </a:r>
            <a:r>
              <a:rPr lang="de-AT" dirty="0" smtClean="0"/>
              <a:t> </a:t>
            </a:r>
            <a:r>
              <a:rPr lang="de-AT" dirty="0" err="1" smtClean="0"/>
              <a:t>be</a:t>
            </a:r>
            <a:r>
              <a:rPr lang="de-AT" dirty="0" smtClean="0"/>
              <a:t> </a:t>
            </a:r>
            <a:r>
              <a:rPr lang="de-AT" dirty="0" err="1" smtClean="0"/>
              <a:t>disposed</a:t>
            </a:r>
            <a:r>
              <a:rPr lang="de-AT" dirty="0" smtClean="0"/>
              <a:t> </a:t>
            </a:r>
            <a:r>
              <a:rPr lang="de-AT" dirty="0" err="1" smtClean="0"/>
              <a:t>if</a:t>
            </a:r>
            <a:r>
              <a:rPr lang="de-AT" dirty="0" smtClean="0"/>
              <a:t> </a:t>
            </a:r>
            <a:r>
              <a:rPr lang="de-AT" dirty="0" err="1" smtClean="0"/>
              <a:t>they</a:t>
            </a:r>
            <a:r>
              <a:rPr lang="de-AT" dirty="0" smtClean="0"/>
              <a:t> </a:t>
            </a:r>
            <a:r>
              <a:rPr lang="de-AT" dirty="0" err="1" smtClean="0"/>
              <a:t>are</a:t>
            </a:r>
            <a:r>
              <a:rPr lang="de-AT" dirty="0" smtClean="0"/>
              <a:t> </a:t>
            </a:r>
            <a:r>
              <a:rPr lang="de-AT" dirty="0" err="1" smtClean="0"/>
              <a:t>no</a:t>
            </a:r>
            <a:r>
              <a:rPr lang="de-AT" dirty="0" smtClean="0"/>
              <a:t> </a:t>
            </a:r>
            <a:r>
              <a:rPr lang="de-AT" dirty="0" err="1" smtClean="0"/>
              <a:t>longer</a:t>
            </a:r>
            <a:r>
              <a:rPr lang="de-AT" dirty="0" smtClean="0"/>
              <a:t> </a:t>
            </a:r>
            <a:r>
              <a:rPr lang="de-AT" dirty="0" err="1" smtClean="0"/>
              <a:t>used</a:t>
            </a:r>
            <a:r>
              <a:rPr lang="de-AT" dirty="0" smtClean="0"/>
              <a:t> </a:t>
            </a:r>
            <a:r>
              <a:rPr lang="de-AT" dirty="0" err="1" smtClean="0"/>
              <a:t>to</a:t>
            </a:r>
            <a:r>
              <a:rPr lang="de-AT" dirty="0" smtClean="0"/>
              <a:t> </a:t>
            </a:r>
            <a:r>
              <a:rPr lang="de-AT" dirty="0" err="1" smtClean="0"/>
              <a:t>free</a:t>
            </a:r>
            <a:r>
              <a:rPr lang="de-AT" dirty="0" smtClean="0"/>
              <a:t> </a:t>
            </a:r>
            <a:r>
              <a:rPr lang="de-AT" dirty="0" err="1" smtClean="0"/>
              <a:t>up</a:t>
            </a:r>
            <a:r>
              <a:rPr lang="de-AT" dirty="0" smtClean="0"/>
              <a:t> </a:t>
            </a:r>
            <a:r>
              <a:rPr lang="de-AT" dirty="0" err="1" smtClean="0"/>
              <a:t>resources</a:t>
            </a:r>
            <a:r>
              <a:rPr lang="de-AT" dirty="0" smtClean="0"/>
              <a:t>.</a:t>
            </a:r>
          </a:p>
          <a:p>
            <a:r>
              <a:rPr lang="de-AT" dirty="0" smtClean="0"/>
              <a:t>(The same </a:t>
            </a:r>
            <a:r>
              <a:rPr lang="de-AT" dirty="0" err="1" smtClean="0"/>
              <a:t>is</a:t>
            </a:r>
            <a:r>
              <a:rPr lang="de-AT" dirty="0" smtClean="0"/>
              <a:t> </a:t>
            </a:r>
            <a:r>
              <a:rPr lang="de-AT" dirty="0" err="1" smtClean="0"/>
              <a:t>true</a:t>
            </a:r>
            <a:r>
              <a:rPr lang="de-AT" dirty="0" smtClean="0"/>
              <a:t> </a:t>
            </a:r>
            <a:r>
              <a:rPr lang="de-AT" dirty="0" err="1" smtClean="0"/>
              <a:t>for</a:t>
            </a:r>
            <a:r>
              <a:rPr lang="de-AT" dirty="0" smtClean="0"/>
              <a:t> Bitmaps </a:t>
            </a:r>
            <a:r>
              <a:rPr lang="de-AT" dirty="0" err="1" smtClean="0"/>
              <a:t>btw</a:t>
            </a:r>
            <a:r>
              <a:rPr lang="de-AT" dirty="0" smtClean="0"/>
              <a:t>.)</a:t>
            </a:r>
            <a:endParaRPr lang="de-AT"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Audio </a:t>
            </a:r>
            <a:r>
              <a:rPr lang="de-AT" dirty="0" err="1" smtClean="0"/>
              <a:t>Methods</a:t>
            </a:r>
            <a:endParaRPr lang="de-AT" dirty="0"/>
          </a:p>
        </p:txBody>
      </p:sp>
      <p:sp>
        <p:nvSpPr>
          <p:cNvPr id="4" name="Textfeld 3"/>
          <p:cNvSpPr txBox="1"/>
          <p:nvPr/>
        </p:nvSpPr>
        <p:spPr>
          <a:xfrm>
            <a:off x="503040" y="917912"/>
            <a:ext cx="8640960" cy="5262979"/>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r>
              <a:rPr lang="de-AT" sz="1400" b="1" dirty="0" err="1" smtClean="0">
                <a:latin typeface="TheSansMonoConNormal" pitchFamily="34" charset="0"/>
              </a:rPr>
              <a:t>implements</a:t>
            </a:r>
            <a:r>
              <a:rPr lang="de-AT" sz="1400" b="1" dirty="0" smtClean="0">
                <a:latin typeface="TheSansMonoConNormal" pitchFamily="34" charset="0"/>
              </a:rPr>
              <a:t> </a:t>
            </a:r>
            <a:r>
              <a:rPr lang="de-AT" sz="1400" b="1" dirty="0" err="1" smtClean="0">
                <a:latin typeface="TheSansMonoConNormal" pitchFamily="34" charset="0"/>
              </a:rPr>
              <a:t>Runnable</a:t>
            </a:r>
            <a:r>
              <a:rPr lang="de-AT" sz="1400" b="1" dirty="0" smtClean="0">
                <a:latin typeface="TheSansMonoConNormal" pitchFamily="34" charset="0"/>
              </a:rPr>
              <a:t>, </a:t>
            </a:r>
            <a:r>
              <a:rPr lang="de-AT" sz="1400" b="1" dirty="0" err="1" smtClean="0">
                <a:latin typeface="TheSansMonoConNormal" pitchFamily="34" charset="0"/>
              </a:rPr>
              <a:t>OnKeyListener</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private SoundPool </a:t>
            </a:r>
            <a:r>
              <a:rPr lang="de-AT" sz="1400" b="1" dirty="0" err="1" smtClean="0">
                <a:latin typeface="TheSansMonoConNormal" pitchFamily="34" charset="0"/>
              </a:rPr>
              <a:t>soundPool</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onCreate</a:t>
            </a:r>
            <a:r>
              <a:rPr lang="de-AT" sz="1400" b="1" dirty="0" smtClean="0">
                <a:latin typeface="TheSansMonoConNormal" pitchFamily="34" charset="0"/>
              </a:rPr>
              <a:t>(</a:t>
            </a:r>
            <a:r>
              <a:rPr lang="de-AT" sz="1400" b="1" dirty="0" err="1" smtClean="0">
                <a:latin typeface="TheSansMonoConNormal" pitchFamily="34" charset="0"/>
              </a:rPr>
              <a:t>Bundle</a:t>
            </a:r>
            <a:r>
              <a:rPr lang="de-AT" sz="1400" b="1" dirty="0" smtClean="0">
                <a:latin typeface="TheSansMonoConNormal" pitchFamily="34" charset="0"/>
              </a:rPr>
              <a:t> </a:t>
            </a:r>
            <a:r>
              <a:rPr lang="de-AT" sz="1400" b="1" dirty="0" err="1" smtClean="0">
                <a:latin typeface="TheSansMonoConNormal" pitchFamily="34" charset="0"/>
              </a:rPr>
              <a:t>instanceBundle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setVolumeControlStream</a:t>
            </a:r>
            <a:r>
              <a:rPr lang="de-AT" sz="1400" b="1" dirty="0" smtClean="0">
                <a:latin typeface="TheSansMonoConNormal" pitchFamily="34" charset="0"/>
              </a:rPr>
              <a:t>(</a:t>
            </a:r>
            <a:r>
              <a:rPr lang="de-AT" sz="1400" b="1" dirty="0" err="1" smtClean="0">
                <a:latin typeface="TheSansMonoConNormal" pitchFamily="34" charset="0"/>
              </a:rPr>
              <a:t>AudioManager.</a:t>
            </a:r>
            <a:r>
              <a:rPr lang="de-AT" sz="1400" b="1" i="1" dirty="0" err="1" smtClean="0">
                <a:latin typeface="TheSansMonoConNormal" pitchFamily="34" charset="0"/>
              </a:rPr>
              <a:t>STREAM_MUSIC</a:t>
            </a:r>
            <a:r>
              <a:rPr lang="de-AT" sz="1400" b="1" i="1" dirty="0" smtClean="0">
                <a:latin typeface="TheSansMonoConNormal" pitchFamily="34" charset="0"/>
              </a:rPr>
              <a:t>);        </a:t>
            </a:r>
          </a:p>
          <a:p>
            <a:r>
              <a:rPr lang="en-US" sz="1400" b="1" dirty="0" smtClean="0">
                <a:latin typeface="TheSansMonoConNormal" pitchFamily="34" charset="0"/>
              </a:rPr>
              <a:t>        </a:t>
            </a:r>
            <a:r>
              <a:rPr lang="en-US" sz="1400" b="1" dirty="0" err="1" smtClean="0">
                <a:latin typeface="TheSansMonoConNormal" pitchFamily="34" charset="0"/>
              </a:rPr>
              <a:t>this.soundPool</a:t>
            </a:r>
            <a:r>
              <a:rPr lang="en-US" sz="1400" b="1" dirty="0" smtClean="0">
                <a:latin typeface="TheSansMonoConNormal" pitchFamily="34" charset="0"/>
              </a:rPr>
              <a:t> = new </a:t>
            </a:r>
            <a:r>
              <a:rPr lang="en-US" sz="1400" b="1" dirty="0" err="1" smtClean="0">
                <a:latin typeface="TheSansMonoConNormal" pitchFamily="34" charset="0"/>
              </a:rPr>
              <a:t>SoundPool</a:t>
            </a:r>
            <a:r>
              <a:rPr lang="en-US" sz="1400" b="1" dirty="0" smtClean="0">
                <a:latin typeface="TheSansMonoConNormal" pitchFamily="34" charset="0"/>
              </a:rPr>
              <a:t>(20, </a:t>
            </a:r>
            <a:r>
              <a:rPr lang="en-US" sz="1400" b="1" dirty="0" err="1" smtClean="0">
                <a:latin typeface="TheSansMonoConNormal" pitchFamily="34" charset="0"/>
              </a:rPr>
              <a:t>AudioManager.</a:t>
            </a:r>
            <a:r>
              <a:rPr lang="en-US" sz="1400" b="1" i="1" dirty="0" err="1" smtClean="0">
                <a:latin typeface="TheSansMonoConNormal" pitchFamily="34" charset="0"/>
              </a:rPr>
              <a:t>STREAM_MUSIC</a:t>
            </a:r>
            <a:r>
              <a:rPr lang="en-US" sz="1400" b="1" i="1" dirty="0" smtClean="0">
                <a:latin typeface="TheSansMonoConNormal" pitchFamily="34" charset="0"/>
              </a:rPr>
              <a:t>, 0);</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Sound </a:t>
            </a:r>
            <a:r>
              <a:rPr lang="de-AT" sz="1400" b="1" dirty="0" err="1" smtClean="0">
                <a:latin typeface="TheSansMonoConNormal" pitchFamily="34" charset="0"/>
              </a:rPr>
              <a:t>loadSound</a:t>
            </a:r>
            <a:r>
              <a:rPr lang="de-AT" sz="1400" b="1" dirty="0" smtClean="0">
                <a:latin typeface="TheSansMonoConNormal" pitchFamily="34" charset="0"/>
              </a:rPr>
              <a:t>(String </a:t>
            </a:r>
            <a:r>
              <a:rPr lang="de-AT" sz="1400" b="1" dirty="0" err="1" smtClean="0">
                <a:latin typeface="TheSansMonoConNormal" pitchFamily="34" charset="0"/>
              </a:rPr>
              <a:t>fileName</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try</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AssetFileDescriptor</a:t>
            </a:r>
            <a:r>
              <a:rPr lang="de-AT" sz="1400" b="1" dirty="0" smtClean="0">
                <a:latin typeface="TheSansMonoConNormal" pitchFamily="34" charset="0"/>
              </a:rPr>
              <a:t> </a:t>
            </a:r>
            <a:r>
              <a:rPr lang="de-AT" sz="1400" b="1" dirty="0" err="1" smtClean="0">
                <a:latin typeface="TheSansMonoConNormal" pitchFamily="34" charset="0"/>
              </a:rPr>
              <a:t>assetDescriptor</a:t>
            </a:r>
            <a:r>
              <a:rPr lang="de-AT" sz="1400" b="1" dirty="0" smtClean="0">
                <a:latin typeface="TheSansMonoConNormal" pitchFamily="34" charset="0"/>
              </a:rPr>
              <a:t> = </a:t>
            </a:r>
            <a:r>
              <a:rPr lang="de-AT" sz="1400" b="1" dirty="0" err="1" smtClean="0">
                <a:latin typeface="TheSansMonoConNormal" pitchFamily="34" charset="0"/>
              </a:rPr>
              <a:t>getAssets</a:t>
            </a:r>
            <a:r>
              <a:rPr lang="de-AT" sz="1400" b="1" dirty="0" smtClean="0">
                <a:latin typeface="TheSansMonoConNormal" pitchFamily="34" charset="0"/>
              </a:rPr>
              <a:t>().</a:t>
            </a:r>
            <a:r>
              <a:rPr lang="de-AT" sz="1400" b="1" dirty="0" err="1" smtClean="0">
                <a:latin typeface="TheSansMonoConNormal" pitchFamily="34" charset="0"/>
              </a:rPr>
              <a:t>openFd</a:t>
            </a:r>
            <a:r>
              <a:rPr lang="de-AT" sz="1400" b="1" dirty="0" smtClean="0">
                <a:latin typeface="TheSansMonoConNormal" pitchFamily="34" charset="0"/>
              </a:rPr>
              <a:t>(</a:t>
            </a:r>
            <a:r>
              <a:rPr lang="de-AT" sz="1400" b="1" dirty="0" err="1" smtClean="0">
                <a:latin typeface="TheSansMonoConNormal" pitchFamily="34" charset="0"/>
              </a:rPr>
              <a:t>fileName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soundId</a:t>
            </a:r>
            <a:r>
              <a:rPr lang="de-AT" sz="1400" b="1" dirty="0" smtClean="0">
                <a:latin typeface="TheSansMonoConNormal" pitchFamily="34" charset="0"/>
              </a:rPr>
              <a:t> = </a:t>
            </a:r>
            <a:r>
              <a:rPr lang="de-AT" sz="1400" b="1" dirty="0" err="1" smtClean="0">
                <a:latin typeface="TheSansMonoConNormal" pitchFamily="34" charset="0"/>
              </a:rPr>
              <a:t>soundPool.load</a:t>
            </a:r>
            <a:r>
              <a:rPr lang="de-AT" sz="1400" b="1" dirty="0" smtClean="0">
                <a:latin typeface="TheSansMonoConNormal" pitchFamily="34" charset="0"/>
              </a:rPr>
              <a:t>(</a:t>
            </a:r>
            <a:r>
              <a:rPr lang="de-AT" sz="1400" b="1" dirty="0" err="1" smtClean="0">
                <a:latin typeface="TheSansMonoConNormal" pitchFamily="34" charset="0"/>
              </a:rPr>
              <a:t>assetDescriptor</a:t>
            </a:r>
            <a:r>
              <a:rPr lang="de-AT" sz="1400" b="1" dirty="0" smtClean="0">
                <a:latin typeface="TheSansMonoConNormal" pitchFamily="34" charset="0"/>
              </a:rPr>
              <a:t>, 0);</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new</a:t>
            </a:r>
            <a:r>
              <a:rPr lang="de-AT" sz="1400" b="1" dirty="0" smtClean="0">
                <a:latin typeface="TheSansMonoConNormal" pitchFamily="34" charset="0"/>
              </a:rPr>
              <a:t> Sound(</a:t>
            </a:r>
            <a:r>
              <a:rPr lang="de-AT" sz="1400" b="1" dirty="0" err="1" smtClean="0">
                <a:latin typeface="TheSansMonoConNormal" pitchFamily="34" charset="0"/>
              </a:rPr>
              <a:t>soundPool</a:t>
            </a:r>
            <a:r>
              <a:rPr lang="de-AT" sz="1400" b="1" dirty="0" smtClean="0">
                <a:latin typeface="TheSansMonoConNormal" pitchFamily="34" charset="0"/>
              </a:rPr>
              <a:t>, </a:t>
            </a:r>
            <a:r>
              <a:rPr lang="de-AT" sz="1400" b="1" dirty="0" err="1" smtClean="0">
                <a:latin typeface="TheSansMonoConNormal" pitchFamily="34" charset="0"/>
              </a:rPr>
              <a:t>soundId</a:t>
            </a:r>
            <a:r>
              <a:rPr lang="de-AT" sz="1400" b="1" dirty="0" smtClean="0">
                <a:latin typeface="TheSansMonoConNormal" pitchFamily="34" charset="0"/>
              </a:rPr>
              <a:t>);</a:t>
            </a:r>
          </a:p>
          <a:p>
            <a:r>
              <a:rPr lang="de-AT" sz="1400" b="1" dirty="0" smtClean="0">
                <a:latin typeface="TheSansMonoConNormal" pitchFamily="34" charset="0"/>
              </a:rPr>
              <a:t>        } catch (</a:t>
            </a:r>
            <a:r>
              <a:rPr lang="de-AT" sz="1400" b="1" dirty="0" err="1" smtClean="0">
                <a:latin typeface="TheSansMonoConNormal" pitchFamily="34" charset="0"/>
              </a:rPr>
              <a:t>IOException</a:t>
            </a:r>
            <a:r>
              <a:rPr lang="de-AT" sz="1400" b="1" dirty="0" smtClean="0">
                <a:latin typeface="TheSansMonoConNormal" pitchFamily="34" charset="0"/>
              </a:rPr>
              <a:t> e) {</a:t>
            </a:r>
          </a:p>
          <a:p>
            <a:r>
              <a:rPr lang="en-US" sz="1400" b="1" dirty="0" smtClean="0">
                <a:latin typeface="TheSansMonoConNormal" pitchFamily="34" charset="0"/>
              </a:rPr>
              <a:t>            throw new </a:t>
            </a:r>
            <a:r>
              <a:rPr lang="en-US" sz="1400" b="1" dirty="0" err="1" smtClean="0">
                <a:latin typeface="TheSansMonoConNormal" pitchFamily="34" charset="0"/>
              </a:rPr>
              <a:t>RuntimeException</a:t>
            </a:r>
            <a:r>
              <a:rPr lang="en-US" sz="1400" b="1" dirty="0" smtClean="0">
                <a:latin typeface="TheSansMonoConNormal" pitchFamily="34" charset="0"/>
              </a:rPr>
              <a:t>("Couldn't load sound '" + </a:t>
            </a:r>
            <a:r>
              <a:rPr lang="en-US" sz="1400" b="1" dirty="0" err="1" smtClean="0">
                <a:latin typeface="TheSansMonoConNormal" pitchFamily="34" charset="0"/>
              </a:rPr>
              <a:t>fileName</a:t>
            </a:r>
            <a:r>
              <a:rPr lang="en-US"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onPause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isFinishing</a:t>
            </a:r>
            <a:r>
              <a:rPr lang="de-AT" sz="1400" b="1" dirty="0" smtClean="0">
                <a:latin typeface="TheSansMonoConNormal" pitchFamily="34" charset="0"/>
              </a:rPr>
              <a:t>()) </a:t>
            </a:r>
            <a:r>
              <a:rPr lang="de-AT" sz="1400" b="1" dirty="0" err="1" smtClean="0">
                <a:latin typeface="TheSansMonoConNormal" pitchFamily="34" charset="0"/>
              </a:rPr>
              <a:t>soundPool.release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Audio </a:t>
            </a:r>
            <a:r>
              <a:rPr lang="de-AT" dirty="0" err="1" smtClean="0"/>
              <a:t>Methods</a:t>
            </a:r>
            <a:endParaRPr lang="de-AT" dirty="0"/>
          </a:p>
        </p:txBody>
      </p:sp>
      <p:sp>
        <p:nvSpPr>
          <p:cNvPr id="4" name="Textfeld 3"/>
          <p:cNvSpPr txBox="1"/>
          <p:nvPr/>
        </p:nvSpPr>
        <p:spPr>
          <a:xfrm>
            <a:off x="503040" y="917912"/>
            <a:ext cx="8640960" cy="5170646"/>
          </a:xfrm>
          <a:prstGeom prst="rect">
            <a:avLst/>
          </a:prstGeom>
          <a:noFill/>
        </p:spPr>
        <p:txBody>
          <a:bodyPr wrap="square" rtlCol="0">
            <a:spAutoFit/>
          </a:bodyPr>
          <a:lstStyle/>
          <a:p>
            <a:r>
              <a:rPr lang="en-US" sz="1400" b="1" dirty="0" smtClean="0">
                <a:latin typeface="TheSansMonoConNormal" pitchFamily="34" charset="0"/>
              </a:rPr>
              <a:t>public class </a:t>
            </a:r>
            <a:r>
              <a:rPr lang="en-US" sz="1400" b="1" dirty="0" err="1" smtClean="0">
                <a:latin typeface="TheSansMonoConNormal" pitchFamily="34" charset="0"/>
              </a:rPr>
              <a:t>SoundExample</a:t>
            </a:r>
            <a:r>
              <a:rPr lang="en-US" sz="1400" b="1" dirty="0" smtClean="0">
                <a:latin typeface="TheSansMonoConNormal" pitchFamily="34" charset="0"/>
              </a:rPr>
              <a:t> extends Game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Screen </a:t>
            </a:r>
            <a:r>
              <a:rPr lang="de-AT" sz="1400" b="1" dirty="0" err="1" smtClean="0">
                <a:latin typeface="TheSansMonoConNormal" pitchFamily="34" charset="0"/>
              </a:rPr>
              <a:t>createStartScreen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new</a:t>
            </a:r>
            <a:r>
              <a:rPr lang="de-AT" sz="1400" b="1" dirty="0" smtClean="0">
                <a:latin typeface="TheSansMonoConNormal" pitchFamily="34" charset="0"/>
              </a:rPr>
              <a:t> SoundScreen(</a:t>
            </a:r>
            <a:r>
              <a:rPr lang="de-AT" sz="1400" b="1" dirty="0" err="1" smtClean="0">
                <a:latin typeface="TheSansMonoConNormal" pitchFamily="34" charset="0"/>
              </a:rPr>
              <a:t>this</a:t>
            </a:r>
            <a:r>
              <a:rPr lang="de-AT" sz="1400" b="1" dirty="0" smtClean="0">
                <a:latin typeface="TheSansMonoConNormal" pitchFamily="34" charset="0"/>
              </a:rPr>
              <a:t>);</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SoundScreen </a:t>
            </a:r>
            <a:r>
              <a:rPr lang="de-AT" sz="1400" b="1" dirty="0" err="1" smtClean="0">
                <a:latin typeface="TheSansMonoConNormal" pitchFamily="34" charset="0"/>
              </a:rPr>
              <a:t>extends</a:t>
            </a:r>
            <a:r>
              <a:rPr lang="de-AT" sz="1400" b="1" dirty="0" smtClean="0">
                <a:latin typeface="TheSansMonoConNormal" pitchFamily="34" charset="0"/>
              </a:rPr>
              <a:t> Screen {</a:t>
            </a:r>
          </a:p>
          <a:p>
            <a:r>
              <a:rPr lang="de-AT" sz="1400" b="1" dirty="0" smtClean="0">
                <a:latin typeface="TheSansMonoConNormal" pitchFamily="34" charset="0"/>
              </a:rPr>
              <a:t>        Sound </a:t>
            </a:r>
            <a:r>
              <a:rPr lang="de-AT" sz="1400" b="1" dirty="0" err="1" smtClean="0">
                <a:latin typeface="TheSansMonoConNormal" pitchFamily="34" charset="0"/>
              </a:rPr>
              <a:t>sound</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SoundScreen(Game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super(</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sound</a:t>
            </a:r>
            <a:r>
              <a:rPr lang="de-AT" sz="1400" b="1" dirty="0" smtClean="0">
                <a:latin typeface="TheSansMonoConNormal" pitchFamily="34" charset="0"/>
              </a:rPr>
              <a:t> = </a:t>
            </a:r>
            <a:r>
              <a:rPr lang="de-AT" sz="1400" b="1" dirty="0" err="1" smtClean="0">
                <a:latin typeface="TheSansMonoConNormal" pitchFamily="34" charset="0"/>
              </a:rPr>
              <a:t>game.loadSound</a:t>
            </a:r>
            <a:r>
              <a:rPr lang="de-AT" sz="1400" b="1" dirty="0" smtClean="0">
                <a:latin typeface="TheSansMonoConNormal" pitchFamily="34" charset="0"/>
              </a:rPr>
              <a:t>("explosion.ogg");</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game.isTouchDown</a:t>
            </a:r>
            <a:r>
              <a:rPr lang="de-AT" sz="1400" b="1" dirty="0" smtClean="0">
                <a:latin typeface="TheSansMonoConNormal" pitchFamily="34" charset="0"/>
              </a:rPr>
              <a:t>(0)) </a:t>
            </a:r>
            <a:r>
              <a:rPr lang="de-AT" sz="1400" b="1" dirty="0" err="1" smtClean="0">
                <a:latin typeface="TheSansMonoConNormal" pitchFamily="34" charset="0"/>
              </a:rPr>
              <a:t>sound.play</a:t>
            </a:r>
            <a:r>
              <a:rPr lang="de-AT" sz="1400" b="1" dirty="0" smtClean="0">
                <a:latin typeface="TheSansMonoConNormal" pitchFamily="34" charset="0"/>
              </a:rPr>
              <a:t>(1);</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resume</a:t>
            </a:r>
            <a:r>
              <a:rPr lang="de-AT" sz="1400" b="1" dirty="0" smtClean="0">
                <a:latin typeface="TheSansMonoConNormal" pitchFamily="34" charset="0"/>
              </a:rPr>
              <a:t>()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dispose</a:t>
            </a:r>
            <a:r>
              <a:rPr lang="de-AT" sz="1400" b="1" dirty="0" smtClean="0">
                <a:latin typeface="TheSansMonoConNormal" pitchFamily="34" charset="0"/>
              </a:rPr>
              <a:t>() { </a:t>
            </a:r>
            <a:r>
              <a:rPr lang="de-AT" sz="1400" b="1" dirty="0" err="1" smtClean="0">
                <a:latin typeface="TheSansMonoConNormal" pitchFamily="34" charset="0"/>
              </a:rPr>
              <a:t>sound.dispose</a:t>
            </a:r>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Audio </a:t>
            </a:r>
            <a:r>
              <a:rPr lang="de-AT" dirty="0" err="1" smtClean="0"/>
              <a:t>Methods</a:t>
            </a:r>
            <a:endParaRPr lang="de-AT" dirty="0"/>
          </a:p>
        </p:txBody>
      </p:sp>
      <p:sp>
        <p:nvSpPr>
          <p:cNvPr id="3" name="Inhaltsplatzhalter 2"/>
          <p:cNvSpPr>
            <a:spLocks noGrp="1"/>
          </p:cNvSpPr>
          <p:nvPr>
            <p:ph idx="1"/>
          </p:nvPr>
        </p:nvSpPr>
        <p:spPr/>
        <p:txBody>
          <a:bodyPr/>
          <a:lstStyle/>
          <a:p>
            <a:r>
              <a:rPr lang="de-AT" dirty="0" err="1" smtClean="0"/>
              <a:t>For</a:t>
            </a:r>
            <a:r>
              <a:rPr lang="de-AT" dirty="0" smtClean="0"/>
              <a:t> </a:t>
            </a:r>
            <a:r>
              <a:rPr lang="de-AT" dirty="0" err="1" smtClean="0"/>
              <a:t>the</a:t>
            </a:r>
            <a:r>
              <a:rPr lang="de-AT" dirty="0" smtClean="0"/>
              <a:t> Music </a:t>
            </a:r>
            <a:r>
              <a:rPr lang="de-AT" dirty="0" err="1" smtClean="0"/>
              <a:t>class</a:t>
            </a:r>
            <a:r>
              <a:rPr lang="de-AT" dirty="0" smtClean="0"/>
              <a:t> </a:t>
            </a:r>
            <a:r>
              <a:rPr lang="de-AT" dirty="0" err="1" smtClean="0"/>
              <a:t>we</a:t>
            </a:r>
            <a:r>
              <a:rPr lang="de-AT" dirty="0" smtClean="0"/>
              <a:t> </a:t>
            </a:r>
            <a:r>
              <a:rPr lang="de-AT" dirty="0" err="1" smtClean="0"/>
              <a:t>use</a:t>
            </a:r>
            <a:r>
              <a:rPr lang="de-AT" dirty="0" smtClean="0"/>
              <a:t> </a:t>
            </a:r>
            <a:r>
              <a:rPr lang="de-AT" dirty="0" err="1" smtClean="0"/>
              <a:t>Android‘s</a:t>
            </a:r>
            <a:r>
              <a:rPr lang="de-AT" dirty="0" smtClean="0"/>
              <a:t> MediaPlayer.</a:t>
            </a:r>
          </a:p>
          <a:p>
            <a:r>
              <a:rPr lang="de-AT" dirty="0" err="1" smtClean="0"/>
              <a:t>Why</a:t>
            </a:r>
            <a:r>
              <a:rPr lang="de-AT" dirty="0" smtClean="0"/>
              <a:t> </a:t>
            </a:r>
            <a:r>
              <a:rPr lang="de-AT" dirty="0" err="1" smtClean="0"/>
              <a:t>wrap</a:t>
            </a:r>
            <a:r>
              <a:rPr lang="de-AT" dirty="0" smtClean="0"/>
              <a:t> </a:t>
            </a:r>
            <a:r>
              <a:rPr lang="de-AT" dirty="0" err="1" smtClean="0"/>
              <a:t>it</a:t>
            </a:r>
            <a:r>
              <a:rPr lang="de-AT" dirty="0" smtClean="0"/>
              <a:t>? </a:t>
            </a:r>
            <a:r>
              <a:rPr lang="de-AT" dirty="0" err="1" smtClean="0"/>
              <a:t>That‘s</a:t>
            </a:r>
            <a:r>
              <a:rPr lang="de-AT" dirty="0" smtClean="0"/>
              <a:t> </a:t>
            </a:r>
            <a:r>
              <a:rPr lang="de-AT" dirty="0" err="1" smtClean="0"/>
              <a:t>why</a:t>
            </a:r>
            <a:r>
              <a:rPr lang="de-AT" dirty="0" smtClean="0"/>
              <a:t>:</a:t>
            </a:r>
          </a:p>
        </p:txBody>
      </p:sp>
      <p:pic>
        <p:nvPicPr>
          <p:cNvPr id="3074" name="Picture 2" descr="MediaPlayer State diagram"/>
          <p:cNvPicPr>
            <a:picLocks noChangeAspect="1" noChangeArrowheads="1"/>
          </p:cNvPicPr>
          <p:nvPr/>
        </p:nvPicPr>
        <p:blipFill>
          <a:blip r:embed="rId2" cstate="print"/>
          <a:srcRect/>
          <a:stretch>
            <a:fillRect/>
          </a:stretch>
        </p:blipFill>
        <p:spPr bwMode="auto">
          <a:xfrm>
            <a:off x="3131840" y="2996952"/>
            <a:ext cx="2520280" cy="3081185"/>
          </a:xfrm>
          <a:prstGeom prst="rect">
            <a:avLst/>
          </a:prstGeom>
          <a:noFill/>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Audio </a:t>
            </a:r>
            <a:r>
              <a:rPr lang="de-AT" dirty="0" err="1" smtClean="0"/>
              <a:t>Methods</a:t>
            </a:r>
            <a:endParaRPr lang="de-AT" dirty="0"/>
          </a:p>
        </p:txBody>
      </p:sp>
      <p:sp>
        <p:nvSpPr>
          <p:cNvPr id="4" name="Textfeld 3"/>
          <p:cNvSpPr txBox="1"/>
          <p:nvPr/>
        </p:nvSpPr>
        <p:spPr>
          <a:xfrm>
            <a:off x="251520" y="1844824"/>
            <a:ext cx="8892480" cy="3046988"/>
          </a:xfrm>
          <a:prstGeom prst="rect">
            <a:avLst/>
          </a:prstGeom>
          <a:noFill/>
        </p:spPr>
        <p:txBody>
          <a:bodyPr wrap="square" rtlCol="0">
            <a:spAutoFit/>
          </a:bodyPr>
          <a:lstStyle/>
          <a:p>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abstract</a:t>
            </a:r>
            <a:r>
              <a:rPr lang="de-AT" sz="1600" b="1" dirty="0" smtClean="0">
                <a:latin typeface="TheSansMonoConNormal" pitchFamily="34" charset="0"/>
              </a:rPr>
              <a:t> </a:t>
            </a:r>
            <a:r>
              <a:rPr lang="de-AT" sz="1600" b="1" dirty="0" err="1" smtClean="0">
                <a:latin typeface="TheSansMonoConNormal" pitchFamily="34" charset="0"/>
              </a:rPr>
              <a:t>class</a:t>
            </a:r>
            <a:r>
              <a:rPr lang="de-AT" sz="1600" b="1" dirty="0" smtClean="0">
                <a:latin typeface="TheSansMonoConNormal" pitchFamily="34" charset="0"/>
              </a:rPr>
              <a:t> Game </a:t>
            </a:r>
            <a:r>
              <a:rPr lang="de-AT" sz="1600" b="1" dirty="0" err="1" smtClean="0">
                <a:latin typeface="TheSansMonoConNormal" pitchFamily="34" charset="0"/>
              </a:rPr>
              <a:t>extends</a:t>
            </a:r>
            <a:r>
              <a:rPr lang="de-AT" sz="1600" b="1" dirty="0" smtClean="0">
                <a:latin typeface="TheSansMonoConNormal" pitchFamily="34" charset="0"/>
              </a:rPr>
              <a:t> </a:t>
            </a:r>
            <a:r>
              <a:rPr lang="de-AT" sz="1600" b="1" dirty="0" err="1" smtClean="0">
                <a:latin typeface="TheSansMonoConNormal" pitchFamily="34" charset="0"/>
              </a:rPr>
              <a:t>Activity</a:t>
            </a:r>
            <a:r>
              <a:rPr lang="de-AT" sz="1600" b="1" dirty="0" smtClean="0">
                <a:latin typeface="TheSansMonoConNormal" pitchFamily="34" charset="0"/>
              </a:rPr>
              <a:t> </a:t>
            </a:r>
            <a:r>
              <a:rPr lang="de-AT" sz="1600" b="1" dirty="0" err="1" smtClean="0">
                <a:latin typeface="TheSansMonoConNormal" pitchFamily="34" charset="0"/>
              </a:rPr>
              <a:t>implements</a:t>
            </a:r>
            <a:r>
              <a:rPr lang="de-AT" sz="1600" b="1" dirty="0" smtClean="0">
                <a:latin typeface="TheSansMonoConNormal" pitchFamily="34" charset="0"/>
              </a:rPr>
              <a:t> </a:t>
            </a:r>
            <a:r>
              <a:rPr lang="de-AT" sz="1600" b="1" dirty="0" err="1" smtClean="0">
                <a:latin typeface="TheSansMonoConNormal" pitchFamily="34" charset="0"/>
              </a:rPr>
              <a:t>Runnable</a:t>
            </a:r>
            <a:r>
              <a:rPr lang="de-AT" sz="1600" b="1" dirty="0" smtClean="0">
                <a:latin typeface="TheSansMonoConNormal" pitchFamily="34" charset="0"/>
              </a:rPr>
              <a:t>, </a:t>
            </a:r>
            <a:r>
              <a:rPr lang="de-AT" sz="1600" b="1" dirty="0" err="1" smtClean="0">
                <a:latin typeface="TheSansMonoConNormal" pitchFamily="34" charset="0"/>
              </a:rPr>
              <a:t>OnKeyListener</a:t>
            </a:r>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Music </a:t>
            </a:r>
            <a:r>
              <a:rPr lang="de-AT" sz="1600" b="1" dirty="0" err="1" smtClean="0">
                <a:latin typeface="TheSansMonoConNormal" pitchFamily="34" charset="0"/>
              </a:rPr>
              <a:t>loadMusic</a:t>
            </a:r>
            <a:r>
              <a:rPr lang="de-AT" sz="1600" b="1" dirty="0" smtClean="0">
                <a:latin typeface="TheSansMonoConNormal" pitchFamily="34" charset="0"/>
              </a:rPr>
              <a:t>(String </a:t>
            </a:r>
            <a:r>
              <a:rPr lang="de-AT" sz="1600" b="1" dirty="0" err="1" smtClean="0">
                <a:latin typeface="TheSansMonoConNormal" pitchFamily="34" charset="0"/>
              </a:rPr>
              <a:t>fileName</a:t>
            </a:r>
            <a:r>
              <a:rPr lang="de-AT" sz="1600" b="1" dirty="0" smtClean="0">
                <a:latin typeface="TheSansMonoConNormal" pitchFamily="34" charset="0"/>
              </a:rPr>
              <a:t>) {         </a:t>
            </a:r>
          </a:p>
          <a:p>
            <a:r>
              <a:rPr lang="de-AT" sz="1600" b="1" dirty="0" smtClean="0">
                <a:latin typeface="TheSansMonoConNormal" pitchFamily="34" charset="0"/>
              </a:rPr>
              <a:t>        </a:t>
            </a:r>
            <a:r>
              <a:rPr lang="de-AT" sz="1600" b="1" dirty="0" err="1" smtClean="0">
                <a:latin typeface="TheSansMonoConNormal" pitchFamily="34" charset="0"/>
              </a:rPr>
              <a:t>try</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AssetFileDescriptor</a:t>
            </a:r>
            <a:r>
              <a:rPr lang="de-AT" sz="1600" b="1" dirty="0" smtClean="0">
                <a:latin typeface="TheSansMonoConNormal" pitchFamily="34" charset="0"/>
              </a:rPr>
              <a:t> </a:t>
            </a:r>
            <a:r>
              <a:rPr lang="de-AT" sz="1600" b="1" dirty="0" err="1" smtClean="0">
                <a:latin typeface="TheSansMonoConNormal" pitchFamily="34" charset="0"/>
              </a:rPr>
              <a:t>assetDescriptor</a:t>
            </a:r>
            <a:r>
              <a:rPr lang="de-AT" sz="1600" b="1" dirty="0" smtClean="0">
                <a:latin typeface="TheSansMonoConNormal" pitchFamily="34" charset="0"/>
              </a:rPr>
              <a:t> = </a:t>
            </a:r>
            <a:r>
              <a:rPr lang="de-AT" sz="1600" b="1" dirty="0" err="1" smtClean="0">
                <a:latin typeface="TheSansMonoConNormal" pitchFamily="34" charset="0"/>
              </a:rPr>
              <a:t>getAssets</a:t>
            </a:r>
            <a:r>
              <a:rPr lang="de-AT" sz="1600" b="1" dirty="0" smtClean="0">
                <a:latin typeface="TheSansMonoConNormal" pitchFamily="34" charset="0"/>
              </a:rPr>
              <a:t>().</a:t>
            </a:r>
            <a:r>
              <a:rPr lang="de-AT" sz="1600" b="1" dirty="0" err="1" smtClean="0">
                <a:latin typeface="TheSansMonoConNormal" pitchFamily="34" charset="0"/>
              </a:rPr>
              <a:t>openFd</a:t>
            </a:r>
            <a:r>
              <a:rPr lang="de-AT" sz="1600" b="1" dirty="0" smtClean="0">
                <a:latin typeface="TheSansMonoConNormal" pitchFamily="34" charset="0"/>
              </a:rPr>
              <a:t>(</a:t>
            </a:r>
            <a:r>
              <a:rPr lang="de-AT" sz="1600" b="1" dirty="0" err="1" smtClean="0">
                <a:latin typeface="TheSansMonoConNormal" pitchFamily="34" charset="0"/>
              </a:rPr>
              <a:t>fileName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return</a:t>
            </a:r>
            <a:r>
              <a:rPr lang="de-AT" sz="1600" b="1" dirty="0" smtClean="0">
                <a:latin typeface="TheSansMonoConNormal" pitchFamily="34" charset="0"/>
              </a:rPr>
              <a:t> </a:t>
            </a:r>
            <a:r>
              <a:rPr lang="de-AT" sz="1600" b="1" dirty="0" err="1" smtClean="0">
                <a:latin typeface="TheSansMonoConNormal" pitchFamily="34" charset="0"/>
              </a:rPr>
              <a:t>new</a:t>
            </a:r>
            <a:r>
              <a:rPr lang="de-AT" sz="1600" b="1" dirty="0" smtClean="0">
                <a:latin typeface="TheSansMonoConNormal" pitchFamily="34" charset="0"/>
              </a:rPr>
              <a:t> Music(</a:t>
            </a:r>
            <a:r>
              <a:rPr lang="de-AT" sz="1600" b="1" dirty="0" err="1" smtClean="0">
                <a:latin typeface="TheSansMonoConNormal" pitchFamily="34" charset="0"/>
              </a:rPr>
              <a:t>assetDescriptor</a:t>
            </a:r>
            <a:r>
              <a:rPr lang="de-AT" sz="1600" b="1" dirty="0" smtClean="0">
                <a:latin typeface="TheSansMonoConNormal" pitchFamily="34" charset="0"/>
              </a:rPr>
              <a:t>);</a:t>
            </a:r>
          </a:p>
          <a:p>
            <a:r>
              <a:rPr lang="de-AT" sz="1600" b="1" dirty="0" smtClean="0">
                <a:latin typeface="TheSansMonoConNormal" pitchFamily="34" charset="0"/>
              </a:rPr>
              <a:t>        } catch (</a:t>
            </a:r>
            <a:r>
              <a:rPr lang="de-AT" sz="1600" b="1" dirty="0" err="1" smtClean="0">
                <a:latin typeface="TheSansMonoConNormal" pitchFamily="34" charset="0"/>
              </a:rPr>
              <a:t>IOException</a:t>
            </a:r>
            <a:r>
              <a:rPr lang="de-AT" sz="1600" b="1" dirty="0" smtClean="0">
                <a:latin typeface="TheSansMonoConNormal" pitchFamily="34" charset="0"/>
              </a:rPr>
              <a:t> e) {</a:t>
            </a:r>
          </a:p>
          <a:p>
            <a:r>
              <a:rPr lang="en-US" sz="1600" b="1" dirty="0" smtClean="0">
                <a:latin typeface="TheSansMonoConNormal" pitchFamily="34" charset="0"/>
              </a:rPr>
              <a:t>            throw new </a:t>
            </a:r>
            <a:r>
              <a:rPr lang="en-US" sz="1600" b="1" dirty="0" err="1" smtClean="0">
                <a:latin typeface="TheSansMonoConNormal" pitchFamily="34" charset="0"/>
              </a:rPr>
              <a:t>RuntimeException</a:t>
            </a:r>
            <a:r>
              <a:rPr lang="en-US" sz="1600" b="1" dirty="0" smtClean="0">
                <a:latin typeface="TheSansMonoConNormal" pitchFamily="34" charset="0"/>
              </a:rPr>
              <a:t>("Couldn't load music '" + </a:t>
            </a:r>
            <a:r>
              <a:rPr lang="en-US" sz="1600" b="1" dirty="0" err="1" smtClean="0">
                <a:latin typeface="TheSansMonoConNormal" pitchFamily="34" charset="0"/>
              </a:rPr>
              <a:t>fileName</a:t>
            </a:r>
            <a:r>
              <a:rPr lang="en-US" sz="1600" b="1" dirty="0" smtClean="0">
                <a:latin typeface="TheSansMonoConNormal" pitchFamily="34" charset="0"/>
              </a:rPr>
              <a:t> + "'");</a:t>
            </a:r>
          </a:p>
          <a:p>
            <a:r>
              <a:rPr lang="de-AT" sz="1600" b="1" dirty="0" smtClean="0">
                <a:latin typeface="TheSansMonoConNormal" pitchFamily="34" charset="0"/>
              </a:rPr>
              <a:t>        }        </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 Hardware</a:t>
            </a:r>
            <a:endParaRPr lang="de-AT" dirty="0"/>
          </a:p>
        </p:txBody>
      </p:sp>
      <p:sp>
        <p:nvSpPr>
          <p:cNvPr id="3" name="Inhaltsplatzhalter 2"/>
          <p:cNvSpPr>
            <a:spLocks noGrp="1"/>
          </p:cNvSpPr>
          <p:nvPr>
            <p:ph idx="1"/>
          </p:nvPr>
        </p:nvSpPr>
        <p:spPr/>
        <p:txBody>
          <a:bodyPr/>
          <a:lstStyle/>
          <a:p>
            <a:r>
              <a:rPr lang="de-AT" dirty="0" smtClean="0"/>
              <a:t>ARM CPU (500Mhz </a:t>
            </a:r>
            <a:r>
              <a:rPr lang="de-AT" dirty="0" err="1" smtClean="0"/>
              <a:t>to</a:t>
            </a:r>
            <a:r>
              <a:rPr lang="de-AT" dirty="0" smtClean="0"/>
              <a:t> 1Ghz dual </a:t>
            </a:r>
            <a:r>
              <a:rPr lang="de-AT" dirty="0" err="1" smtClean="0"/>
              <a:t>cores</a:t>
            </a:r>
            <a:r>
              <a:rPr lang="de-AT" dirty="0" smtClean="0"/>
              <a:t>).</a:t>
            </a:r>
          </a:p>
          <a:p>
            <a:r>
              <a:rPr lang="de-AT" dirty="0" err="1" smtClean="0"/>
              <a:t>Plenty</a:t>
            </a:r>
            <a:r>
              <a:rPr lang="de-AT" dirty="0" smtClean="0"/>
              <a:t> </a:t>
            </a:r>
            <a:r>
              <a:rPr lang="de-AT" dirty="0" err="1" smtClean="0"/>
              <a:t>of</a:t>
            </a:r>
            <a:r>
              <a:rPr lang="de-AT" dirty="0" smtClean="0"/>
              <a:t> RAM (128MB </a:t>
            </a:r>
            <a:r>
              <a:rPr lang="de-AT" dirty="0" err="1" smtClean="0"/>
              <a:t>to</a:t>
            </a:r>
            <a:r>
              <a:rPr lang="de-AT" dirty="0" smtClean="0"/>
              <a:t> 1GB).</a:t>
            </a:r>
          </a:p>
          <a:p>
            <a:pPr lvl="1"/>
            <a:r>
              <a:rPr lang="de-AT" dirty="0" err="1" smtClean="0"/>
              <a:t>Only</a:t>
            </a:r>
            <a:r>
              <a:rPr lang="de-AT" dirty="0" smtClean="0"/>
              <a:t> 20-25MB per </a:t>
            </a:r>
            <a:r>
              <a:rPr lang="de-AT" dirty="0" err="1" smtClean="0"/>
              <a:t>application</a:t>
            </a:r>
            <a:r>
              <a:rPr lang="de-AT" dirty="0" smtClean="0"/>
              <a:t> </a:t>
            </a:r>
            <a:r>
              <a:rPr lang="de-AT" dirty="0" err="1" smtClean="0"/>
              <a:t>though</a:t>
            </a:r>
            <a:r>
              <a:rPr lang="de-AT" dirty="0" smtClean="0"/>
              <a:t>.</a:t>
            </a:r>
          </a:p>
          <a:p>
            <a:r>
              <a:rPr lang="de-AT" dirty="0" smtClean="0"/>
              <a:t>Internal </a:t>
            </a:r>
            <a:r>
              <a:rPr lang="de-AT" dirty="0" err="1" smtClean="0"/>
              <a:t>storage</a:t>
            </a:r>
            <a:r>
              <a:rPr lang="de-AT" dirty="0" smtClean="0"/>
              <a:t> (256MB </a:t>
            </a:r>
            <a:r>
              <a:rPr lang="de-AT" dirty="0" err="1" smtClean="0"/>
              <a:t>to</a:t>
            </a:r>
            <a:r>
              <a:rPr lang="de-AT" dirty="0" smtClean="0"/>
              <a:t> 8GB).</a:t>
            </a:r>
          </a:p>
          <a:p>
            <a:r>
              <a:rPr lang="de-AT" dirty="0" err="1" smtClean="0"/>
              <a:t>External</a:t>
            </a:r>
            <a:r>
              <a:rPr lang="de-AT" dirty="0" smtClean="0"/>
              <a:t> </a:t>
            </a:r>
            <a:r>
              <a:rPr lang="de-AT" dirty="0" err="1" smtClean="0"/>
              <a:t>storage</a:t>
            </a:r>
            <a:r>
              <a:rPr lang="de-AT" dirty="0" smtClean="0"/>
              <a:t> (</a:t>
            </a:r>
            <a:r>
              <a:rPr lang="de-AT" dirty="0" err="1" smtClean="0"/>
              <a:t>Usually</a:t>
            </a:r>
            <a:r>
              <a:rPr lang="de-AT" dirty="0" smtClean="0"/>
              <a:t> a </a:t>
            </a:r>
            <a:r>
              <a:rPr lang="de-AT" dirty="0" err="1" smtClean="0"/>
              <a:t>couple</a:t>
            </a:r>
            <a:r>
              <a:rPr lang="de-AT" dirty="0" smtClean="0"/>
              <a:t> GB).</a:t>
            </a:r>
          </a:p>
          <a:p>
            <a:r>
              <a:rPr lang="de-AT" dirty="0" err="1" smtClean="0"/>
              <a:t>Capacitive</a:t>
            </a:r>
            <a:r>
              <a:rPr lang="de-AT" dirty="0" smtClean="0"/>
              <a:t> </a:t>
            </a:r>
            <a:r>
              <a:rPr lang="de-AT" dirty="0" err="1" smtClean="0"/>
              <a:t>Touch</a:t>
            </a:r>
            <a:r>
              <a:rPr lang="de-AT" dirty="0" smtClean="0"/>
              <a:t> Screen.</a:t>
            </a:r>
          </a:p>
          <a:p>
            <a:r>
              <a:rPr lang="de-AT" dirty="0" smtClean="0"/>
              <a:t>System </a:t>
            </a:r>
            <a:r>
              <a:rPr lang="de-AT" dirty="0" err="1" smtClean="0"/>
              <a:t>Keys</a:t>
            </a:r>
            <a:r>
              <a:rPr lang="de-AT" dirty="0" smtClean="0"/>
              <a:t> (Home, Back, Menu, </a:t>
            </a:r>
            <a:r>
              <a:rPr lang="de-AT" dirty="0" err="1" smtClean="0"/>
              <a:t>Search</a:t>
            </a:r>
            <a:r>
              <a:rPr lang="de-AT" dirty="0" smtClean="0"/>
              <a:t>)</a:t>
            </a:r>
          </a:p>
          <a:p>
            <a:pPr lvl="1"/>
            <a:r>
              <a:rPr lang="de-AT" dirty="0" smtClean="0"/>
              <a:t>Not all </a:t>
            </a:r>
            <a:r>
              <a:rPr lang="de-AT" dirty="0" err="1" smtClean="0"/>
              <a:t>devices</a:t>
            </a:r>
            <a:r>
              <a:rPr lang="de-AT" dirty="0" smtClean="0"/>
              <a:t> </a:t>
            </a:r>
            <a:r>
              <a:rPr lang="de-AT" dirty="0" err="1" smtClean="0"/>
              <a:t>have</a:t>
            </a:r>
            <a:r>
              <a:rPr lang="de-AT" dirty="0" smtClean="0"/>
              <a:t> all </a:t>
            </a:r>
            <a:r>
              <a:rPr lang="de-AT" dirty="0" err="1" smtClean="0"/>
              <a:t>four</a:t>
            </a:r>
            <a:r>
              <a:rPr lang="de-AT" dirty="0" smtClean="0"/>
              <a:t> </a:t>
            </a:r>
            <a:r>
              <a:rPr lang="de-AT" dirty="0" err="1" smtClean="0"/>
              <a:t>keys</a:t>
            </a:r>
            <a:r>
              <a:rPr lang="de-AT" dirty="0" smtClean="0"/>
              <a:t>! WTF?</a:t>
            </a:r>
          </a:p>
          <a:p>
            <a:r>
              <a:rPr lang="de-AT" dirty="0" err="1" smtClean="0"/>
              <a:t>Accelerometer</a:t>
            </a:r>
            <a:r>
              <a:rPr lang="de-AT" dirty="0" smtClean="0"/>
              <a:t>.</a:t>
            </a:r>
          </a:p>
          <a:p>
            <a:pPr lvl="1"/>
            <a:endParaRPr lang="de-AT"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Audio </a:t>
            </a:r>
            <a:r>
              <a:rPr lang="de-AT" dirty="0" err="1" smtClean="0"/>
              <a:t>Methods</a:t>
            </a:r>
            <a:endParaRPr lang="de-AT" dirty="0"/>
          </a:p>
        </p:txBody>
      </p:sp>
      <p:sp>
        <p:nvSpPr>
          <p:cNvPr id="4" name="Textfeld 3"/>
          <p:cNvSpPr txBox="1"/>
          <p:nvPr/>
        </p:nvSpPr>
        <p:spPr>
          <a:xfrm>
            <a:off x="539552" y="856357"/>
            <a:ext cx="8892480" cy="6001643"/>
          </a:xfrm>
          <a:prstGeom prst="rect">
            <a:avLst/>
          </a:prstGeom>
          <a:noFill/>
        </p:spPr>
        <p:txBody>
          <a:bodyPr wrap="square" rtlCol="0">
            <a:spAutoFit/>
          </a:bodyPr>
          <a:lstStyle/>
          <a:p>
            <a:r>
              <a:rPr lang="en-US" sz="1200" b="1" dirty="0" smtClean="0">
                <a:latin typeface="TheSansMonoConNormal" pitchFamily="34" charset="0"/>
              </a:rPr>
              <a:t>public class </a:t>
            </a:r>
            <a:r>
              <a:rPr lang="en-US" sz="1200" b="1" dirty="0" err="1" smtClean="0">
                <a:latin typeface="TheSansMonoConNormal" pitchFamily="34" charset="0"/>
              </a:rPr>
              <a:t>MusicExample</a:t>
            </a:r>
            <a:r>
              <a:rPr lang="en-US" sz="1200" b="1" dirty="0" smtClean="0">
                <a:latin typeface="TheSansMonoConNormal" pitchFamily="34" charset="0"/>
              </a:rPr>
              <a:t> extends Game {</a:t>
            </a:r>
          </a:p>
          <a:p>
            <a:r>
              <a:rPr lang="de-AT" sz="1200" b="1" dirty="0" smtClean="0">
                <a:latin typeface="TheSansMonoConNormal" pitchFamily="34" charset="0"/>
              </a:rPr>
              <a:t>    </a:t>
            </a:r>
            <a:r>
              <a:rPr lang="de-AT" sz="1200" b="1" dirty="0" err="1" smtClean="0">
                <a:latin typeface="TheSansMonoConNormal" pitchFamily="34" charset="0"/>
              </a:rPr>
              <a:t>public</a:t>
            </a:r>
            <a:r>
              <a:rPr lang="de-AT" sz="1200" b="1" dirty="0" smtClean="0">
                <a:latin typeface="TheSansMonoConNormal" pitchFamily="34" charset="0"/>
              </a:rPr>
              <a:t> Screen </a:t>
            </a:r>
            <a:r>
              <a:rPr lang="de-AT" sz="1200" b="1" dirty="0" err="1" smtClean="0">
                <a:latin typeface="TheSansMonoConNormal" pitchFamily="34" charset="0"/>
              </a:rPr>
              <a:t>createStartScreen</a:t>
            </a:r>
            <a:r>
              <a:rPr lang="de-AT" sz="1200" b="1" dirty="0" smtClean="0">
                <a:latin typeface="TheSansMonoConNormal" pitchFamily="34" charset="0"/>
              </a:rPr>
              <a:t>() {</a:t>
            </a:r>
          </a:p>
          <a:p>
            <a:r>
              <a:rPr lang="de-AT" sz="1200" b="1" dirty="0" smtClean="0">
                <a:latin typeface="TheSansMonoConNormal" pitchFamily="34" charset="0"/>
              </a:rPr>
              <a:t>        </a:t>
            </a:r>
            <a:r>
              <a:rPr lang="de-AT" sz="1200" b="1" dirty="0" err="1" smtClean="0">
                <a:latin typeface="TheSansMonoConNormal" pitchFamily="34" charset="0"/>
              </a:rPr>
              <a:t>return</a:t>
            </a:r>
            <a:r>
              <a:rPr lang="de-AT" sz="1200" b="1" dirty="0" smtClean="0">
                <a:latin typeface="TheSansMonoConNormal" pitchFamily="34" charset="0"/>
              </a:rPr>
              <a:t> </a:t>
            </a:r>
            <a:r>
              <a:rPr lang="de-AT" sz="1200" b="1" dirty="0" err="1" smtClean="0">
                <a:latin typeface="TheSansMonoConNormal" pitchFamily="34" charset="0"/>
              </a:rPr>
              <a:t>new</a:t>
            </a:r>
            <a:r>
              <a:rPr lang="de-AT" sz="1200" b="1" dirty="0" smtClean="0">
                <a:latin typeface="TheSansMonoConNormal" pitchFamily="34" charset="0"/>
              </a:rPr>
              <a:t> </a:t>
            </a:r>
            <a:r>
              <a:rPr lang="de-AT" sz="1200" b="1" dirty="0" err="1" smtClean="0">
                <a:latin typeface="TheSansMonoConNormal" pitchFamily="34" charset="0"/>
              </a:rPr>
              <a:t>MusicScreen</a:t>
            </a:r>
            <a:r>
              <a:rPr lang="de-AT" sz="1200" b="1" dirty="0" smtClean="0">
                <a:latin typeface="TheSansMonoConNormal" pitchFamily="34" charset="0"/>
              </a:rPr>
              <a:t>(</a:t>
            </a:r>
            <a:r>
              <a:rPr lang="de-AT" sz="1200" b="1" dirty="0" err="1" smtClean="0">
                <a:latin typeface="TheSansMonoConNormal" pitchFamily="34" charset="0"/>
              </a:rPr>
              <a:t>this</a:t>
            </a:r>
            <a:r>
              <a:rPr lang="de-AT" sz="1200" b="1" dirty="0" smtClean="0">
                <a:latin typeface="TheSansMonoConNormal" pitchFamily="34" charset="0"/>
              </a:rPr>
              <a:t>);</a:t>
            </a:r>
          </a:p>
          <a:p>
            <a:r>
              <a:rPr lang="de-AT" sz="1200" b="1" dirty="0" smtClean="0">
                <a:latin typeface="TheSansMonoConNormal" pitchFamily="34" charset="0"/>
              </a:rPr>
              <a:t>    }    </a:t>
            </a:r>
          </a:p>
          <a:p>
            <a:r>
              <a:rPr lang="de-AT" sz="1200" b="1" dirty="0" smtClean="0">
                <a:latin typeface="TheSansMonoConNormal" pitchFamily="34" charset="0"/>
              </a:rPr>
              <a:t>    </a:t>
            </a:r>
          </a:p>
          <a:p>
            <a:r>
              <a:rPr lang="de-AT" sz="1200" b="1" dirty="0" smtClean="0">
                <a:latin typeface="TheSansMonoConNormal" pitchFamily="34" charset="0"/>
              </a:rPr>
              <a:t>    </a:t>
            </a:r>
            <a:r>
              <a:rPr lang="de-AT" sz="1200" b="1" dirty="0" err="1" smtClean="0">
                <a:latin typeface="TheSansMonoConNormal" pitchFamily="34" charset="0"/>
              </a:rPr>
              <a:t>class</a:t>
            </a:r>
            <a:r>
              <a:rPr lang="de-AT" sz="1200" b="1" dirty="0" smtClean="0">
                <a:latin typeface="TheSansMonoConNormal" pitchFamily="34" charset="0"/>
              </a:rPr>
              <a:t> </a:t>
            </a:r>
            <a:r>
              <a:rPr lang="de-AT" sz="1200" b="1" dirty="0" err="1" smtClean="0">
                <a:latin typeface="TheSansMonoConNormal" pitchFamily="34" charset="0"/>
              </a:rPr>
              <a:t>MusicScreen</a:t>
            </a:r>
            <a:r>
              <a:rPr lang="de-AT" sz="1200" b="1" dirty="0" smtClean="0">
                <a:latin typeface="TheSansMonoConNormal" pitchFamily="34" charset="0"/>
              </a:rPr>
              <a:t> </a:t>
            </a:r>
            <a:r>
              <a:rPr lang="de-AT" sz="1200" b="1" dirty="0" err="1" smtClean="0">
                <a:latin typeface="TheSansMonoConNormal" pitchFamily="34" charset="0"/>
              </a:rPr>
              <a:t>extends</a:t>
            </a:r>
            <a:r>
              <a:rPr lang="de-AT" sz="1200" b="1" dirty="0" smtClean="0">
                <a:latin typeface="TheSansMonoConNormal" pitchFamily="34" charset="0"/>
              </a:rPr>
              <a:t> Screen {</a:t>
            </a:r>
          </a:p>
          <a:p>
            <a:r>
              <a:rPr lang="de-AT" sz="1200" b="1" dirty="0" smtClean="0">
                <a:latin typeface="TheSansMonoConNormal" pitchFamily="34" charset="0"/>
              </a:rPr>
              <a:t>        Music </a:t>
            </a:r>
            <a:r>
              <a:rPr lang="de-AT" sz="1200" b="1" dirty="0" err="1" smtClean="0">
                <a:latin typeface="TheSansMonoConNormal" pitchFamily="34" charset="0"/>
              </a:rPr>
              <a:t>music</a:t>
            </a:r>
            <a:r>
              <a:rPr lang="de-AT" sz="1200" b="1" dirty="0" smtClean="0">
                <a:latin typeface="TheSansMonoConNormal" pitchFamily="34" charset="0"/>
              </a:rPr>
              <a:t>;</a:t>
            </a:r>
          </a:p>
          <a:p>
            <a:r>
              <a:rPr lang="de-AT" sz="1200" b="1" dirty="0" smtClean="0">
                <a:latin typeface="TheSansMonoConNormal" pitchFamily="34" charset="0"/>
              </a:rPr>
              <a:t>        </a:t>
            </a:r>
            <a:r>
              <a:rPr lang="de-AT" sz="1200" b="1" dirty="0" err="1" smtClean="0">
                <a:latin typeface="TheSansMonoConNormal" pitchFamily="34" charset="0"/>
              </a:rPr>
              <a:t>boolean</a:t>
            </a:r>
            <a:r>
              <a:rPr lang="de-AT" sz="1200" b="1" dirty="0" smtClean="0">
                <a:latin typeface="TheSansMonoConNormal" pitchFamily="34" charset="0"/>
              </a:rPr>
              <a:t> </a:t>
            </a:r>
            <a:r>
              <a:rPr lang="de-AT" sz="1200" b="1" dirty="0" err="1" smtClean="0">
                <a:latin typeface="TheSansMonoConNormal" pitchFamily="34" charset="0"/>
              </a:rPr>
              <a:t>isPlaying</a:t>
            </a:r>
            <a:r>
              <a:rPr lang="de-AT" sz="1200" b="1" dirty="0" smtClean="0">
                <a:latin typeface="TheSansMonoConNormal" pitchFamily="34" charset="0"/>
              </a:rPr>
              <a:t> = </a:t>
            </a:r>
            <a:r>
              <a:rPr lang="de-AT" sz="1200" b="1" dirty="0" err="1" smtClean="0">
                <a:latin typeface="TheSansMonoConNormal" pitchFamily="34" charset="0"/>
              </a:rPr>
              <a:t>false</a:t>
            </a:r>
            <a:r>
              <a:rPr lang="de-AT" sz="1200" b="1" dirty="0" smtClean="0">
                <a:latin typeface="TheSansMonoConNormal" pitchFamily="34" charset="0"/>
              </a:rPr>
              <a:t>;</a:t>
            </a:r>
          </a:p>
          <a:p>
            <a:r>
              <a:rPr lang="de-AT" sz="1200" b="1" dirty="0" smtClean="0">
                <a:latin typeface="TheSansMonoConNormal" pitchFamily="34" charset="0"/>
              </a:rPr>
              <a:t>        </a:t>
            </a:r>
          </a:p>
          <a:p>
            <a:r>
              <a:rPr lang="de-AT" sz="1200" b="1" dirty="0" smtClean="0">
                <a:latin typeface="TheSansMonoConNormal" pitchFamily="34" charset="0"/>
              </a:rPr>
              <a:t>        </a:t>
            </a:r>
            <a:r>
              <a:rPr lang="de-AT" sz="1200" b="1" dirty="0" err="1" smtClean="0">
                <a:latin typeface="TheSansMonoConNormal" pitchFamily="34" charset="0"/>
              </a:rPr>
              <a:t>public</a:t>
            </a:r>
            <a:r>
              <a:rPr lang="de-AT" sz="1200" b="1" dirty="0" smtClean="0">
                <a:latin typeface="TheSansMonoConNormal" pitchFamily="34" charset="0"/>
              </a:rPr>
              <a:t> </a:t>
            </a:r>
            <a:r>
              <a:rPr lang="de-AT" sz="1200" b="1" dirty="0" err="1" smtClean="0">
                <a:latin typeface="TheSansMonoConNormal" pitchFamily="34" charset="0"/>
              </a:rPr>
              <a:t>MusicScreen</a:t>
            </a:r>
            <a:r>
              <a:rPr lang="de-AT" sz="1200" b="1" dirty="0" smtClean="0">
                <a:latin typeface="TheSansMonoConNormal" pitchFamily="34" charset="0"/>
              </a:rPr>
              <a:t>(Game </a:t>
            </a:r>
            <a:r>
              <a:rPr lang="de-AT" sz="1200" b="1" dirty="0" err="1" smtClean="0">
                <a:latin typeface="TheSansMonoConNormal" pitchFamily="34" charset="0"/>
              </a:rPr>
              <a:t>game</a:t>
            </a:r>
            <a:r>
              <a:rPr lang="de-AT" sz="1200" b="1" dirty="0" smtClean="0">
                <a:latin typeface="TheSansMonoConNormal" pitchFamily="34" charset="0"/>
              </a:rPr>
              <a:t>) {</a:t>
            </a:r>
          </a:p>
          <a:p>
            <a:r>
              <a:rPr lang="de-AT" sz="1200" b="1" dirty="0" smtClean="0">
                <a:latin typeface="TheSansMonoConNormal" pitchFamily="34" charset="0"/>
              </a:rPr>
              <a:t>            super(</a:t>
            </a:r>
            <a:r>
              <a:rPr lang="de-AT" sz="1200" b="1" dirty="0" err="1" smtClean="0">
                <a:latin typeface="TheSansMonoConNormal" pitchFamily="34" charset="0"/>
              </a:rPr>
              <a:t>game</a:t>
            </a:r>
            <a:r>
              <a:rPr lang="de-AT" sz="1200" b="1" dirty="0" smtClean="0">
                <a:latin typeface="TheSansMonoConNormal" pitchFamily="34" charset="0"/>
              </a:rPr>
              <a:t>);</a:t>
            </a:r>
          </a:p>
          <a:p>
            <a:r>
              <a:rPr lang="de-AT" sz="1200" b="1" dirty="0" smtClean="0">
                <a:latin typeface="TheSansMonoConNormal" pitchFamily="34" charset="0"/>
              </a:rPr>
              <a:t>            </a:t>
            </a:r>
            <a:r>
              <a:rPr lang="de-AT" sz="1200" b="1" dirty="0" err="1" smtClean="0">
                <a:latin typeface="TheSansMonoConNormal" pitchFamily="34" charset="0"/>
              </a:rPr>
              <a:t>music</a:t>
            </a:r>
            <a:r>
              <a:rPr lang="de-AT" sz="1200" b="1" dirty="0" smtClean="0">
                <a:latin typeface="TheSansMonoConNormal" pitchFamily="34" charset="0"/>
              </a:rPr>
              <a:t> = </a:t>
            </a:r>
            <a:r>
              <a:rPr lang="de-AT" sz="1200" b="1" dirty="0" err="1" smtClean="0">
                <a:latin typeface="TheSansMonoConNormal" pitchFamily="34" charset="0"/>
              </a:rPr>
              <a:t>game.loadMusic</a:t>
            </a:r>
            <a:r>
              <a:rPr lang="de-AT" sz="1200" b="1" dirty="0" smtClean="0">
                <a:latin typeface="TheSansMonoConNormal" pitchFamily="34" charset="0"/>
              </a:rPr>
              <a:t>("music.ogg");</a:t>
            </a:r>
          </a:p>
          <a:p>
            <a:r>
              <a:rPr lang="de-AT" sz="1200" b="1" dirty="0" smtClean="0">
                <a:latin typeface="TheSansMonoConNormal" pitchFamily="34" charset="0"/>
              </a:rPr>
              <a:t>            </a:t>
            </a:r>
            <a:r>
              <a:rPr lang="de-AT" sz="1200" b="1" dirty="0" err="1" smtClean="0">
                <a:latin typeface="TheSansMonoConNormal" pitchFamily="34" charset="0"/>
              </a:rPr>
              <a:t>music.setLooping</a:t>
            </a:r>
            <a:r>
              <a:rPr lang="de-AT" sz="1200" b="1" dirty="0" smtClean="0">
                <a:latin typeface="TheSansMonoConNormal" pitchFamily="34" charset="0"/>
              </a:rPr>
              <a:t>(</a:t>
            </a:r>
            <a:r>
              <a:rPr lang="de-AT" sz="1200" b="1" dirty="0" err="1" smtClean="0">
                <a:latin typeface="TheSansMonoConNormal" pitchFamily="34" charset="0"/>
              </a:rPr>
              <a:t>true</a:t>
            </a:r>
            <a:r>
              <a:rPr lang="de-AT" sz="1200" b="1" dirty="0" smtClean="0">
                <a:latin typeface="TheSansMonoConNormal" pitchFamily="34" charset="0"/>
              </a:rPr>
              <a:t>); </a:t>
            </a:r>
            <a:r>
              <a:rPr lang="de-AT" sz="1200" b="1" dirty="0" err="1" smtClean="0">
                <a:latin typeface="TheSansMonoConNormal" pitchFamily="34" charset="0"/>
              </a:rPr>
              <a:t>music.play</a:t>
            </a:r>
            <a:r>
              <a:rPr lang="de-AT" sz="1200" b="1" dirty="0" smtClean="0">
                <a:latin typeface="TheSansMonoConNormal" pitchFamily="34" charset="0"/>
              </a:rPr>
              <a:t>();</a:t>
            </a:r>
          </a:p>
          <a:p>
            <a:r>
              <a:rPr lang="de-AT" sz="1200" b="1" dirty="0" smtClean="0">
                <a:latin typeface="TheSansMonoConNormal" pitchFamily="34" charset="0"/>
              </a:rPr>
              <a:t>            </a:t>
            </a:r>
            <a:r>
              <a:rPr lang="de-AT" sz="1200" b="1" dirty="0" err="1" smtClean="0">
                <a:latin typeface="TheSansMonoConNormal" pitchFamily="34" charset="0"/>
              </a:rPr>
              <a:t>isPlaying</a:t>
            </a:r>
            <a:r>
              <a:rPr lang="de-AT" sz="1200" b="1" dirty="0" smtClean="0">
                <a:latin typeface="TheSansMonoConNormal" pitchFamily="34" charset="0"/>
              </a:rPr>
              <a:t> = </a:t>
            </a:r>
            <a:r>
              <a:rPr lang="de-AT" sz="1200" b="1" dirty="0" err="1" smtClean="0">
                <a:latin typeface="TheSansMonoConNormal" pitchFamily="34" charset="0"/>
              </a:rPr>
              <a:t>true</a:t>
            </a:r>
            <a:r>
              <a:rPr lang="de-AT" sz="1200" b="1" dirty="0" smtClean="0">
                <a:latin typeface="TheSansMonoConNormal" pitchFamily="34" charset="0"/>
              </a:rPr>
              <a:t>;</a:t>
            </a:r>
          </a:p>
          <a:p>
            <a:r>
              <a:rPr lang="de-AT" sz="1200" b="1" dirty="0" smtClean="0">
                <a:latin typeface="TheSansMonoConNormal" pitchFamily="34" charset="0"/>
              </a:rPr>
              <a:t>        }</a:t>
            </a:r>
          </a:p>
          <a:p>
            <a:endParaRPr lang="de-AT" sz="1200" b="1" dirty="0" smtClean="0">
              <a:latin typeface="TheSansMonoConNormal" pitchFamily="34" charset="0"/>
            </a:endParaRPr>
          </a:p>
          <a:p>
            <a:r>
              <a:rPr lang="de-AT" sz="1200" b="1" dirty="0" smtClean="0">
                <a:latin typeface="TheSansMonoConNormal" pitchFamily="34" charset="0"/>
              </a:rPr>
              <a:t>        </a:t>
            </a:r>
            <a:r>
              <a:rPr lang="de-AT" sz="1200" b="1" dirty="0" err="1" smtClean="0">
                <a:latin typeface="TheSansMonoConNormal" pitchFamily="34" charset="0"/>
              </a:rPr>
              <a:t>public</a:t>
            </a:r>
            <a:r>
              <a:rPr lang="de-AT" sz="1200" b="1" dirty="0" smtClean="0">
                <a:latin typeface="TheSansMonoConNormal" pitchFamily="34" charset="0"/>
              </a:rPr>
              <a:t> </a:t>
            </a:r>
            <a:r>
              <a:rPr lang="de-AT" sz="1200" b="1" dirty="0" err="1" smtClean="0">
                <a:latin typeface="TheSansMonoConNormal" pitchFamily="34" charset="0"/>
              </a:rPr>
              <a:t>void</a:t>
            </a:r>
            <a:r>
              <a:rPr lang="de-AT" sz="1200" b="1" dirty="0" smtClean="0">
                <a:latin typeface="TheSansMonoConNormal" pitchFamily="34" charset="0"/>
              </a:rPr>
              <a:t> update(</a:t>
            </a:r>
            <a:r>
              <a:rPr lang="de-AT" sz="1200" b="1" dirty="0" err="1" smtClean="0">
                <a:latin typeface="TheSansMonoConNormal" pitchFamily="34" charset="0"/>
              </a:rPr>
              <a:t>float</a:t>
            </a:r>
            <a:r>
              <a:rPr lang="de-AT" sz="1200" b="1" dirty="0" smtClean="0">
                <a:latin typeface="TheSansMonoConNormal" pitchFamily="34" charset="0"/>
              </a:rPr>
              <a:t> deltaTime) {</a:t>
            </a:r>
          </a:p>
          <a:p>
            <a:r>
              <a:rPr lang="de-AT" sz="1200" b="1" dirty="0" smtClean="0">
                <a:latin typeface="TheSansMonoConNormal" pitchFamily="34" charset="0"/>
              </a:rPr>
              <a:t>            </a:t>
            </a:r>
            <a:r>
              <a:rPr lang="de-AT" sz="1200" b="1" dirty="0" err="1" smtClean="0">
                <a:latin typeface="TheSansMonoConNormal" pitchFamily="34" charset="0"/>
              </a:rPr>
              <a:t>if</a:t>
            </a:r>
            <a:r>
              <a:rPr lang="de-AT" sz="1200" b="1" dirty="0" smtClean="0">
                <a:latin typeface="TheSansMonoConNormal" pitchFamily="34" charset="0"/>
              </a:rPr>
              <a:t>(</a:t>
            </a:r>
            <a:r>
              <a:rPr lang="de-AT" sz="1200" b="1" dirty="0" err="1" smtClean="0">
                <a:latin typeface="TheSansMonoConNormal" pitchFamily="34" charset="0"/>
              </a:rPr>
              <a:t>game.isTouchDown</a:t>
            </a:r>
            <a:r>
              <a:rPr lang="de-AT" sz="1200" b="1" dirty="0" smtClean="0">
                <a:latin typeface="TheSansMonoConNormal" pitchFamily="34" charset="0"/>
              </a:rPr>
              <a:t>(0)) {</a:t>
            </a:r>
          </a:p>
          <a:p>
            <a:r>
              <a:rPr lang="de-AT" sz="1200" b="1" dirty="0" smtClean="0">
                <a:latin typeface="TheSansMonoConNormal" pitchFamily="34" charset="0"/>
              </a:rPr>
              <a:t>                </a:t>
            </a:r>
            <a:r>
              <a:rPr lang="de-AT" sz="1200" b="1" dirty="0" err="1" smtClean="0">
                <a:latin typeface="TheSansMonoConNormal" pitchFamily="34" charset="0"/>
              </a:rPr>
              <a:t>if</a:t>
            </a:r>
            <a:r>
              <a:rPr lang="de-AT" sz="1200" b="1" dirty="0" smtClean="0">
                <a:latin typeface="TheSansMonoConNormal" pitchFamily="34" charset="0"/>
              </a:rPr>
              <a:t>(</a:t>
            </a:r>
            <a:r>
              <a:rPr lang="de-AT" sz="1200" b="1" dirty="0" err="1" smtClean="0">
                <a:latin typeface="TheSansMonoConNormal" pitchFamily="34" charset="0"/>
              </a:rPr>
              <a:t>music.isPlaying</a:t>
            </a:r>
            <a:r>
              <a:rPr lang="de-AT" sz="1200" b="1" dirty="0" smtClean="0">
                <a:latin typeface="TheSansMonoConNormal" pitchFamily="34" charset="0"/>
              </a:rPr>
              <a:t>()) {</a:t>
            </a:r>
          </a:p>
          <a:p>
            <a:r>
              <a:rPr lang="de-AT" sz="1200" b="1" dirty="0" smtClean="0">
                <a:latin typeface="TheSansMonoConNormal" pitchFamily="34" charset="0"/>
              </a:rPr>
              <a:t>                    </a:t>
            </a:r>
            <a:r>
              <a:rPr lang="de-AT" sz="1200" b="1" dirty="0" err="1" smtClean="0">
                <a:latin typeface="TheSansMonoConNormal" pitchFamily="34" charset="0"/>
              </a:rPr>
              <a:t>music.pause</a:t>
            </a:r>
            <a:r>
              <a:rPr lang="de-AT" sz="1200" b="1" dirty="0" smtClean="0">
                <a:latin typeface="TheSansMonoConNormal" pitchFamily="34" charset="0"/>
              </a:rPr>
              <a:t>(); </a:t>
            </a:r>
            <a:r>
              <a:rPr lang="de-AT" sz="1200" b="1" dirty="0" err="1" smtClean="0">
                <a:latin typeface="TheSansMonoConNormal" pitchFamily="34" charset="0"/>
              </a:rPr>
              <a:t>isPlaying</a:t>
            </a:r>
            <a:r>
              <a:rPr lang="de-AT" sz="1200" b="1" dirty="0" smtClean="0">
                <a:latin typeface="TheSansMonoConNormal" pitchFamily="34" charset="0"/>
              </a:rPr>
              <a:t> = </a:t>
            </a:r>
            <a:r>
              <a:rPr lang="de-AT" sz="1200" b="1" dirty="0" err="1" smtClean="0">
                <a:latin typeface="TheSansMonoConNormal" pitchFamily="34" charset="0"/>
              </a:rPr>
              <a:t>false</a:t>
            </a:r>
            <a:r>
              <a:rPr lang="de-AT" sz="1200" b="1" dirty="0" smtClean="0">
                <a:latin typeface="TheSansMonoConNormal" pitchFamily="34" charset="0"/>
              </a:rPr>
              <a:t>;</a:t>
            </a:r>
          </a:p>
          <a:p>
            <a:r>
              <a:rPr lang="de-AT" sz="1200" b="1" dirty="0" smtClean="0">
                <a:latin typeface="TheSansMonoConNormal" pitchFamily="34" charset="0"/>
              </a:rPr>
              <a:t>                }</a:t>
            </a:r>
          </a:p>
          <a:p>
            <a:r>
              <a:rPr lang="de-AT" sz="1200" b="1" dirty="0" smtClean="0">
                <a:latin typeface="TheSansMonoConNormal" pitchFamily="34" charset="0"/>
              </a:rPr>
              <a:t>                </a:t>
            </a:r>
            <a:r>
              <a:rPr lang="de-AT" sz="1200" b="1" dirty="0" err="1" smtClean="0">
                <a:latin typeface="TheSansMonoConNormal" pitchFamily="34" charset="0"/>
              </a:rPr>
              <a:t>else</a:t>
            </a:r>
            <a:r>
              <a:rPr lang="de-AT" sz="1200" b="1" dirty="0" smtClean="0">
                <a:latin typeface="TheSansMonoConNormal" pitchFamily="34" charset="0"/>
              </a:rPr>
              <a:t> {</a:t>
            </a:r>
          </a:p>
          <a:p>
            <a:r>
              <a:rPr lang="de-AT" sz="1200" b="1" dirty="0" smtClean="0">
                <a:latin typeface="TheSansMonoConNormal" pitchFamily="34" charset="0"/>
              </a:rPr>
              <a:t>                    </a:t>
            </a:r>
            <a:r>
              <a:rPr lang="de-AT" sz="1200" b="1" dirty="0" err="1" smtClean="0">
                <a:latin typeface="TheSansMonoConNormal" pitchFamily="34" charset="0"/>
              </a:rPr>
              <a:t>music.play</a:t>
            </a:r>
            <a:r>
              <a:rPr lang="de-AT" sz="1200" b="1" dirty="0" smtClean="0">
                <a:latin typeface="TheSansMonoConNormal" pitchFamily="34" charset="0"/>
              </a:rPr>
              <a:t>(); </a:t>
            </a:r>
            <a:r>
              <a:rPr lang="de-AT" sz="1200" b="1" dirty="0" err="1" smtClean="0">
                <a:latin typeface="TheSansMonoConNormal" pitchFamily="34" charset="0"/>
              </a:rPr>
              <a:t>isPlaying</a:t>
            </a:r>
            <a:r>
              <a:rPr lang="de-AT" sz="1200" b="1" dirty="0" smtClean="0">
                <a:latin typeface="TheSansMonoConNormal" pitchFamily="34" charset="0"/>
              </a:rPr>
              <a:t> = </a:t>
            </a:r>
            <a:r>
              <a:rPr lang="de-AT" sz="1200" b="1" dirty="0" err="1" smtClean="0">
                <a:latin typeface="TheSansMonoConNormal" pitchFamily="34" charset="0"/>
              </a:rPr>
              <a:t>true</a:t>
            </a:r>
            <a:r>
              <a:rPr lang="de-AT" sz="1200" b="1" dirty="0" smtClean="0">
                <a:latin typeface="TheSansMonoConNormal" pitchFamily="34" charset="0"/>
              </a:rPr>
              <a:t>;</a:t>
            </a:r>
          </a:p>
          <a:p>
            <a:r>
              <a:rPr lang="de-AT" sz="1200" b="1" dirty="0" smtClean="0">
                <a:latin typeface="TheSansMonoConNormal" pitchFamily="34" charset="0"/>
              </a:rPr>
              <a:t>                }</a:t>
            </a:r>
          </a:p>
          <a:p>
            <a:r>
              <a:rPr lang="de-AT" sz="1200" b="1" dirty="0" smtClean="0">
                <a:latin typeface="TheSansMonoConNormal" pitchFamily="34" charset="0"/>
              </a:rPr>
              <a:t>            }</a:t>
            </a:r>
          </a:p>
          <a:p>
            <a:r>
              <a:rPr lang="de-AT" sz="1200" b="1" dirty="0" smtClean="0">
                <a:latin typeface="TheSansMonoConNormal" pitchFamily="34" charset="0"/>
              </a:rPr>
              <a:t>        }</a:t>
            </a:r>
          </a:p>
          <a:p>
            <a:endParaRPr lang="de-AT" sz="1200" b="1" dirty="0" smtClean="0">
              <a:latin typeface="TheSansMonoConNormal" pitchFamily="34" charset="0"/>
            </a:endParaRPr>
          </a:p>
          <a:p>
            <a:r>
              <a:rPr lang="de-AT" sz="1200" b="1" dirty="0" smtClean="0">
                <a:latin typeface="TheSansMonoConNormal" pitchFamily="34" charset="0"/>
              </a:rPr>
              <a:t>        </a:t>
            </a:r>
            <a:r>
              <a:rPr lang="de-AT" sz="1200" b="1" dirty="0" err="1" smtClean="0">
                <a:latin typeface="TheSansMonoConNormal" pitchFamily="34" charset="0"/>
              </a:rPr>
              <a:t>public</a:t>
            </a:r>
            <a:r>
              <a:rPr lang="de-AT" sz="1200" b="1" dirty="0" smtClean="0">
                <a:latin typeface="TheSansMonoConNormal" pitchFamily="34" charset="0"/>
              </a:rPr>
              <a:t> </a:t>
            </a:r>
            <a:r>
              <a:rPr lang="de-AT" sz="1200" b="1" dirty="0" err="1" smtClean="0">
                <a:latin typeface="TheSansMonoConNormal" pitchFamily="34" charset="0"/>
              </a:rPr>
              <a:t>void</a:t>
            </a:r>
            <a:r>
              <a:rPr lang="de-AT" sz="1200" b="1" dirty="0" smtClean="0">
                <a:latin typeface="TheSansMonoConNormal" pitchFamily="34" charset="0"/>
              </a:rPr>
              <a:t> pause() { </a:t>
            </a:r>
            <a:r>
              <a:rPr lang="de-AT" sz="1200" b="1" dirty="0" err="1" smtClean="0">
                <a:latin typeface="TheSansMonoConNormal" pitchFamily="34" charset="0"/>
              </a:rPr>
              <a:t>music.pause</a:t>
            </a:r>
            <a:r>
              <a:rPr lang="de-AT" sz="1200" b="1" dirty="0" smtClean="0">
                <a:latin typeface="TheSansMonoConNormal" pitchFamily="34" charset="0"/>
              </a:rPr>
              <a:t>(); }               </a:t>
            </a:r>
          </a:p>
          <a:p>
            <a:r>
              <a:rPr lang="en-US" sz="1200" b="1" dirty="0" smtClean="0">
                <a:latin typeface="TheSansMonoConNormal" pitchFamily="34" charset="0"/>
              </a:rPr>
              <a:t>        public void resume() { if(</a:t>
            </a:r>
            <a:r>
              <a:rPr lang="en-US" sz="1200" b="1" dirty="0" err="1" smtClean="0">
                <a:latin typeface="TheSansMonoConNormal" pitchFamily="34" charset="0"/>
              </a:rPr>
              <a:t>isPlaying</a:t>
            </a:r>
            <a:r>
              <a:rPr lang="en-US" sz="1200" b="1" dirty="0" smtClean="0">
                <a:latin typeface="TheSansMonoConNormal" pitchFamily="34" charset="0"/>
              </a:rPr>
              <a:t>) </a:t>
            </a:r>
            <a:r>
              <a:rPr lang="en-US" sz="1200" b="1" dirty="0" err="1" smtClean="0">
                <a:latin typeface="TheSansMonoConNormal" pitchFamily="34" charset="0"/>
              </a:rPr>
              <a:t>music.play</a:t>
            </a:r>
            <a:r>
              <a:rPr lang="en-US" sz="1200" b="1" dirty="0" smtClean="0">
                <a:latin typeface="TheSansMonoConNormal" pitchFamily="34" charset="0"/>
              </a:rPr>
              <a:t>(); }               </a:t>
            </a:r>
          </a:p>
          <a:p>
            <a:r>
              <a:rPr lang="de-AT" sz="1200" b="1" dirty="0" smtClean="0">
                <a:latin typeface="TheSansMonoConNormal" pitchFamily="34" charset="0"/>
              </a:rPr>
              <a:t>        </a:t>
            </a:r>
            <a:r>
              <a:rPr lang="de-AT" sz="1200" b="1" dirty="0" err="1" smtClean="0">
                <a:latin typeface="TheSansMonoConNormal" pitchFamily="34" charset="0"/>
              </a:rPr>
              <a:t>public</a:t>
            </a:r>
            <a:r>
              <a:rPr lang="de-AT" sz="1200" b="1" dirty="0" smtClean="0">
                <a:latin typeface="TheSansMonoConNormal" pitchFamily="34" charset="0"/>
              </a:rPr>
              <a:t> </a:t>
            </a:r>
            <a:r>
              <a:rPr lang="de-AT" sz="1200" b="1" dirty="0" err="1" smtClean="0">
                <a:latin typeface="TheSansMonoConNormal" pitchFamily="34" charset="0"/>
              </a:rPr>
              <a:t>void</a:t>
            </a:r>
            <a:r>
              <a:rPr lang="de-AT" sz="1200" b="1" dirty="0" smtClean="0">
                <a:latin typeface="TheSansMonoConNormal" pitchFamily="34" charset="0"/>
              </a:rPr>
              <a:t> </a:t>
            </a:r>
            <a:r>
              <a:rPr lang="de-AT" sz="1200" b="1" dirty="0" err="1" smtClean="0">
                <a:latin typeface="TheSansMonoConNormal" pitchFamily="34" charset="0"/>
              </a:rPr>
              <a:t>dispose</a:t>
            </a:r>
            <a:r>
              <a:rPr lang="de-AT" sz="1200" b="1" dirty="0" smtClean="0">
                <a:latin typeface="TheSansMonoConNormal" pitchFamily="34" charset="0"/>
              </a:rPr>
              <a:t>() { </a:t>
            </a:r>
            <a:r>
              <a:rPr lang="de-AT" sz="1200" b="1" dirty="0" err="1" smtClean="0">
                <a:latin typeface="TheSansMonoConNormal" pitchFamily="34" charset="0"/>
              </a:rPr>
              <a:t>music.dispose</a:t>
            </a:r>
            <a:r>
              <a:rPr lang="de-AT" sz="1200" b="1" dirty="0" smtClean="0">
                <a:latin typeface="TheSansMonoConNormal" pitchFamily="34" charset="0"/>
              </a:rPr>
              <a:t>(); }        </a:t>
            </a:r>
          </a:p>
          <a:p>
            <a:r>
              <a:rPr lang="de-AT" sz="1200" b="1" dirty="0" smtClean="0">
                <a:latin typeface="TheSansMonoConNormal" pitchFamily="34" charset="0"/>
              </a:rPr>
              <a:t>    }</a:t>
            </a:r>
          </a:p>
          <a:p>
            <a:r>
              <a:rPr lang="de-AT" sz="1200" b="1" dirty="0" smtClean="0">
                <a:latin typeface="TheSansMonoConNormal" pitchFamily="34" charset="0"/>
              </a:rPr>
              <a:t>}</a:t>
            </a:r>
            <a:endParaRPr lang="de-AT" sz="1200" b="1" dirty="0">
              <a:latin typeface="TheSansMonoConNormal" pitchFamily="34" charset="0"/>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Audio </a:t>
            </a:r>
            <a:r>
              <a:rPr lang="de-AT" dirty="0" err="1" smtClean="0"/>
              <a:t>Methods</a:t>
            </a:r>
            <a:endParaRPr lang="de-AT" dirty="0"/>
          </a:p>
        </p:txBody>
      </p:sp>
      <p:sp>
        <p:nvSpPr>
          <p:cNvPr id="3" name="Inhaltsplatzhalter 2"/>
          <p:cNvSpPr>
            <a:spLocks noGrp="1"/>
          </p:cNvSpPr>
          <p:nvPr>
            <p:ph idx="1"/>
          </p:nvPr>
        </p:nvSpPr>
        <p:spPr/>
        <p:txBody>
          <a:bodyPr/>
          <a:lstStyle/>
          <a:p>
            <a:r>
              <a:rPr lang="de-AT" dirty="0" err="1" smtClean="0"/>
              <a:t>We</a:t>
            </a:r>
            <a:r>
              <a:rPr lang="de-AT" dirty="0" smtClean="0"/>
              <a:t> </a:t>
            </a:r>
            <a:r>
              <a:rPr lang="de-AT" dirty="0" err="1" smtClean="0"/>
              <a:t>need</a:t>
            </a:r>
            <a:r>
              <a:rPr lang="de-AT" dirty="0" smtClean="0"/>
              <a:t> </a:t>
            </a:r>
            <a:r>
              <a:rPr lang="de-AT" dirty="0" err="1" smtClean="0"/>
              <a:t>to</a:t>
            </a:r>
            <a:r>
              <a:rPr lang="de-AT" dirty="0" smtClean="0"/>
              <a:t> </a:t>
            </a:r>
            <a:r>
              <a:rPr lang="de-AT" dirty="0" err="1" smtClean="0"/>
              <a:t>make</a:t>
            </a:r>
            <a:r>
              <a:rPr lang="de-AT" dirty="0" smtClean="0"/>
              <a:t> </a:t>
            </a:r>
            <a:r>
              <a:rPr lang="de-AT" dirty="0" err="1" smtClean="0"/>
              <a:t>sure</a:t>
            </a:r>
            <a:r>
              <a:rPr lang="de-AT" dirty="0" smtClean="0"/>
              <a:t> </a:t>
            </a:r>
            <a:r>
              <a:rPr lang="de-AT" dirty="0" err="1" smtClean="0"/>
              <a:t>to</a:t>
            </a:r>
            <a:r>
              <a:rPr lang="de-AT" dirty="0" smtClean="0"/>
              <a:t> pause/</a:t>
            </a:r>
            <a:r>
              <a:rPr lang="de-AT" dirty="0" err="1" smtClean="0"/>
              <a:t>dispose</a:t>
            </a:r>
            <a:r>
              <a:rPr lang="de-AT" dirty="0" smtClean="0"/>
              <a:t> </a:t>
            </a:r>
            <a:r>
              <a:rPr lang="de-AT" dirty="0" err="1" smtClean="0"/>
              <a:t>the</a:t>
            </a:r>
            <a:r>
              <a:rPr lang="de-AT" dirty="0" smtClean="0"/>
              <a:t> </a:t>
            </a:r>
            <a:r>
              <a:rPr lang="de-AT" dirty="0" err="1" smtClean="0"/>
              <a:t>music</a:t>
            </a:r>
            <a:r>
              <a:rPr lang="de-AT" dirty="0" smtClean="0"/>
              <a:t> </a:t>
            </a:r>
            <a:r>
              <a:rPr lang="de-AT" dirty="0" err="1" smtClean="0"/>
              <a:t>when</a:t>
            </a:r>
            <a:r>
              <a:rPr lang="de-AT" dirty="0" smtClean="0"/>
              <a:t> </a:t>
            </a:r>
            <a:r>
              <a:rPr lang="de-AT" dirty="0" err="1" smtClean="0"/>
              <a:t>the</a:t>
            </a:r>
            <a:r>
              <a:rPr lang="de-AT" dirty="0" smtClean="0"/>
              <a:t> </a:t>
            </a:r>
            <a:r>
              <a:rPr lang="de-AT" dirty="0" err="1" smtClean="0"/>
              <a:t>application</a:t>
            </a:r>
            <a:r>
              <a:rPr lang="de-AT" dirty="0" smtClean="0"/>
              <a:t> </a:t>
            </a:r>
            <a:r>
              <a:rPr lang="de-AT" dirty="0" err="1" smtClean="0"/>
              <a:t>is</a:t>
            </a:r>
            <a:r>
              <a:rPr lang="de-AT" dirty="0" smtClean="0"/>
              <a:t> </a:t>
            </a:r>
            <a:r>
              <a:rPr lang="de-AT" dirty="0" err="1" smtClean="0"/>
              <a:t>paused</a:t>
            </a:r>
            <a:r>
              <a:rPr lang="de-AT" dirty="0" smtClean="0"/>
              <a:t>/</a:t>
            </a:r>
            <a:r>
              <a:rPr lang="de-AT" dirty="0" err="1" smtClean="0"/>
              <a:t>disposed</a:t>
            </a:r>
            <a:r>
              <a:rPr lang="de-AT" dirty="0" smtClean="0"/>
              <a:t>.</a:t>
            </a:r>
          </a:p>
          <a:p>
            <a:r>
              <a:rPr lang="de-AT" dirty="0" err="1" smtClean="0"/>
              <a:t>Otherwise</a:t>
            </a:r>
            <a:r>
              <a:rPr lang="de-AT" dirty="0" smtClean="0"/>
              <a:t> </a:t>
            </a:r>
            <a:r>
              <a:rPr lang="de-AT" dirty="0" err="1" smtClean="0"/>
              <a:t>the</a:t>
            </a:r>
            <a:r>
              <a:rPr lang="de-AT" dirty="0" smtClean="0"/>
              <a:t> MediaPlayer will </a:t>
            </a:r>
            <a:r>
              <a:rPr lang="de-AT" dirty="0" err="1" smtClean="0"/>
              <a:t>happily</a:t>
            </a:r>
            <a:r>
              <a:rPr lang="de-AT" dirty="0" smtClean="0"/>
              <a:t> </a:t>
            </a:r>
            <a:r>
              <a:rPr lang="de-AT" dirty="0" err="1" smtClean="0"/>
              <a:t>continue</a:t>
            </a:r>
            <a:r>
              <a:rPr lang="de-AT" dirty="0" smtClean="0"/>
              <a:t> </a:t>
            </a:r>
            <a:r>
              <a:rPr lang="de-AT" dirty="0" err="1" smtClean="0"/>
              <a:t>to</a:t>
            </a:r>
            <a:r>
              <a:rPr lang="de-AT" dirty="0" smtClean="0"/>
              <a:t> </a:t>
            </a:r>
            <a:r>
              <a:rPr lang="de-AT" dirty="0" err="1" smtClean="0"/>
              <a:t>play</a:t>
            </a:r>
            <a:r>
              <a:rPr lang="de-AT" dirty="0" smtClean="0"/>
              <a:t>.</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File I/O</a:t>
            </a:r>
            <a:endParaRPr lang="de-AT" dirty="0"/>
          </a:p>
        </p:txBody>
      </p:sp>
      <p:sp>
        <p:nvSpPr>
          <p:cNvPr id="3" name="Inhaltsplatzhalter 2"/>
          <p:cNvSpPr>
            <a:spLocks noGrp="1"/>
          </p:cNvSpPr>
          <p:nvPr>
            <p:ph idx="1"/>
          </p:nvPr>
        </p:nvSpPr>
        <p:spPr>
          <a:xfrm>
            <a:off x="457200" y="1124744"/>
            <a:ext cx="8229600" cy="5040560"/>
          </a:xfrm>
        </p:spPr>
        <p:txBody>
          <a:bodyPr>
            <a:normAutofit/>
          </a:bodyPr>
          <a:lstStyle/>
          <a:p>
            <a:r>
              <a:rPr lang="de-AT" dirty="0" err="1" smtClean="0"/>
              <a:t>We</a:t>
            </a:r>
            <a:r>
              <a:rPr lang="de-AT" dirty="0" smtClean="0"/>
              <a:t> </a:t>
            </a:r>
            <a:r>
              <a:rPr lang="de-AT" dirty="0" err="1" smtClean="0"/>
              <a:t>can</a:t>
            </a:r>
            <a:r>
              <a:rPr lang="de-AT" dirty="0" smtClean="0"/>
              <a:t> </a:t>
            </a:r>
            <a:r>
              <a:rPr lang="de-AT" dirty="0" err="1" smtClean="0"/>
              <a:t>access</a:t>
            </a:r>
            <a:r>
              <a:rPr lang="de-AT" dirty="0" smtClean="0"/>
              <a:t> </a:t>
            </a:r>
            <a:r>
              <a:rPr lang="de-AT" dirty="0" err="1" smtClean="0"/>
              <a:t>assets</a:t>
            </a:r>
            <a:r>
              <a:rPr lang="de-AT" dirty="0" smtClean="0"/>
              <a:t> </a:t>
            </a:r>
            <a:r>
              <a:rPr lang="de-AT" dirty="0" err="1" smtClean="0"/>
              <a:t>like</a:t>
            </a:r>
            <a:r>
              <a:rPr lang="de-AT" dirty="0" smtClean="0"/>
              <a:t> </a:t>
            </a:r>
            <a:r>
              <a:rPr lang="de-AT" dirty="0" err="1" smtClean="0"/>
              <a:t>this</a:t>
            </a:r>
            <a:r>
              <a:rPr lang="de-AT" dirty="0" smtClean="0"/>
              <a:t>:</a:t>
            </a:r>
          </a:p>
          <a:p>
            <a:pPr lvl="1"/>
            <a:r>
              <a:rPr lang="de-AT" dirty="0" smtClean="0"/>
              <a:t>InputStream in = </a:t>
            </a:r>
            <a:r>
              <a:rPr lang="de-AT" dirty="0" err="1" smtClean="0"/>
              <a:t>Game.getAssets</a:t>
            </a:r>
            <a:r>
              <a:rPr lang="de-AT" dirty="0" smtClean="0"/>
              <a:t>().open("</a:t>
            </a:r>
            <a:r>
              <a:rPr lang="de-AT" dirty="0" err="1" smtClean="0"/>
              <a:t>filename</a:t>
            </a:r>
            <a:r>
              <a:rPr lang="de-AT" dirty="0" smtClean="0"/>
              <a:t>");</a:t>
            </a:r>
          </a:p>
          <a:p>
            <a:r>
              <a:rPr lang="de-AT" dirty="0" err="1" smtClean="0"/>
              <a:t>Assets</a:t>
            </a:r>
            <a:r>
              <a:rPr lang="de-AT" dirty="0" smtClean="0"/>
              <a:t> </a:t>
            </a:r>
            <a:r>
              <a:rPr lang="de-AT" dirty="0" err="1" smtClean="0"/>
              <a:t>are</a:t>
            </a:r>
            <a:r>
              <a:rPr lang="de-AT" dirty="0" smtClean="0"/>
              <a:t> </a:t>
            </a:r>
            <a:r>
              <a:rPr lang="de-AT" dirty="0" err="1" smtClean="0"/>
              <a:t>read</a:t>
            </a:r>
            <a:r>
              <a:rPr lang="de-AT" dirty="0" smtClean="0"/>
              <a:t> </a:t>
            </a:r>
            <a:r>
              <a:rPr lang="de-AT" dirty="0" err="1" smtClean="0"/>
              <a:t>only</a:t>
            </a:r>
            <a:r>
              <a:rPr lang="de-AT" dirty="0" smtClean="0"/>
              <a:t>!</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File I/O</a:t>
            </a:r>
            <a:endParaRPr lang="de-AT" dirty="0"/>
          </a:p>
        </p:txBody>
      </p:sp>
      <p:sp>
        <p:nvSpPr>
          <p:cNvPr id="3" name="Inhaltsplatzhalter 2"/>
          <p:cNvSpPr>
            <a:spLocks noGrp="1"/>
          </p:cNvSpPr>
          <p:nvPr>
            <p:ph idx="1"/>
          </p:nvPr>
        </p:nvSpPr>
        <p:spPr/>
        <p:txBody>
          <a:bodyPr/>
          <a:lstStyle/>
          <a:p>
            <a:r>
              <a:rPr lang="de-AT" dirty="0" err="1" smtClean="0"/>
              <a:t>We</a:t>
            </a:r>
            <a:r>
              <a:rPr lang="de-AT" dirty="0" smtClean="0"/>
              <a:t> </a:t>
            </a:r>
            <a:r>
              <a:rPr lang="de-AT" dirty="0" err="1" smtClean="0"/>
              <a:t>can</a:t>
            </a:r>
            <a:r>
              <a:rPr lang="de-AT" dirty="0" smtClean="0"/>
              <a:t> </a:t>
            </a:r>
            <a:r>
              <a:rPr lang="de-AT" dirty="0" err="1" smtClean="0"/>
              <a:t>read</a:t>
            </a:r>
            <a:r>
              <a:rPr lang="de-AT" dirty="0" smtClean="0"/>
              <a:t> &amp; </a:t>
            </a:r>
            <a:r>
              <a:rPr lang="de-AT" dirty="0" err="1" smtClean="0"/>
              <a:t>write</a:t>
            </a:r>
            <a:r>
              <a:rPr lang="de-AT" dirty="0" smtClean="0"/>
              <a:t> </a:t>
            </a:r>
            <a:r>
              <a:rPr lang="de-AT" dirty="0" err="1" smtClean="0"/>
              <a:t>files</a:t>
            </a:r>
            <a:r>
              <a:rPr lang="de-AT" dirty="0" smtClean="0"/>
              <a:t> on </a:t>
            </a:r>
            <a:r>
              <a:rPr lang="de-AT" dirty="0" err="1" smtClean="0"/>
              <a:t>the</a:t>
            </a:r>
            <a:r>
              <a:rPr lang="de-AT" dirty="0" smtClean="0"/>
              <a:t> </a:t>
            </a:r>
            <a:r>
              <a:rPr lang="de-AT" dirty="0" err="1" smtClean="0"/>
              <a:t>external</a:t>
            </a:r>
            <a:r>
              <a:rPr lang="de-AT" dirty="0" smtClean="0"/>
              <a:t> </a:t>
            </a:r>
            <a:r>
              <a:rPr lang="de-AT" dirty="0" err="1" smtClean="0"/>
              <a:t>storage</a:t>
            </a:r>
            <a:r>
              <a:rPr lang="de-AT" dirty="0" smtClean="0"/>
              <a:t>.</a:t>
            </a:r>
          </a:p>
          <a:p>
            <a:r>
              <a:rPr lang="de-AT" dirty="0" smtClean="0"/>
              <a:t>The </a:t>
            </a:r>
            <a:r>
              <a:rPr lang="de-AT" dirty="0" err="1" smtClean="0"/>
              <a:t>storage</a:t>
            </a:r>
            <a:r>
              <a:rPr lang="de-AT" dirty="0" smtClean="0"/>
              <a:t> must </a:t>
            </a:r>
            <a:r>
              <a:rPr lang="de-AT" dirty="0" err="1" smtClean="0"/>
              <a:t>be</a:t>
            </a:r>
            <a:r>
              <a:rPr lang="de-AT" dirty="0" smtClean="0"/>
              <a:t> </a:t>
            </a:r>
            <a:r>
              <a:rPr lang="de-AT" dirty="0" err="1" smtClean="0"/>
              <a:t>mounted</a:t>
            </a:r>
            <a:r>
              <a:rPr lang="de-AT" dirty="0" smtClean="0"/>
              <a:t>:</a:t>
            </a:r>
          </a:p>
          <a:p>
            <a:pPr lvl="1"/>
            <a:r>
              <a:rPr lang="de-AT" dirty="0" err="1" smtClean="0"/>
              <a:t>Environment.getExternalStorageState</a:t>
            </a:r>
            <a:r>
              <a:rPr lang="de-AT" dirty="0" smtClean="0"/>
              <a:t>().</a:t>
            </a:r>
            <a:r>
              <a:rPr lang="de-AT" dirty="0" err="1" smtClean="0"/>
              <a:t>equals</a:t>
            </a:r>
            <a:r>
              <a:rPr lang="de-AT" dirty="0" smtClean="0"/>
              <a:t>(</a:t>
            </a:r>
            <a:r>
              <a:rPr lang="de-AT" dirty="0" err="1" smtClean="0"/>
              <a:t>Environment.MEDIA_MOUNTED</a:t>
            </a:r>
            <a:r>
              <a:rPr lang="de-AT" dirty="0" smtClean="0"/>
              <a:t>);</a:t>
            </a:r>
          </a:p>
          <a:p>
            <a:r>
              <a:rPr lang="de-AT" dirty="0" smtClean="0"/>
              <a:t>Path </a:t>
            </a:r>
            <a:r>
              <a:rPr lang="de-AT" dirty="0" err="1" smtClean="0"/>
              <a:t>to</a:t>
            </a:r>
            <a:r>
              <a:rPr lang="de-AT" dirty="0" smtClean="0"/>
              <a:t> </a:t>
            </a:r>
            <a:r>
              <a:rPr lang="de-AT" dirty="0" err="1" smtClean="0"/>
              <a:t>the</a:t>
            </a:r>
            <a:r>
              <a:rPr lang="de-AT" dirty="0" smtClean="0"/>
              <a:t> </a:t>
            </a:r>
            <a:r>
              <a:rPr lang="de-AT" dirty="0" err="1" smtClean="0"/>
              <a:t>external</a:t>
            </a:r>
            <a:r>
              <a:rPr lang="de-AT" dirty="0" smtClean="0"/>
              <a:t> </a:t>
            </a:r>
            <a:r>
              <a:rPr lang="de-AT" dirty="0" err="1" smtClean="0"/>
              <a:t>storage</a:t>
            </a:r>
            <a:r>
              <a:rPr lang="de-AT" dirty="0" smtClean="0"/>
              <a:t>:</a:t>
            </a:r>
          </a:p>
          <a:p>
            <a:pPr lvl="1"/>
            <a:r>
              <a:rPr lang="de-AT" dirty="0" smtClean="0"/>
              <a:t>File dir = </a:t>
            </a:r>
            <a:r>
              <a:rPr lang="de-AT" dirty="0" err="1" smtClean="0"/>
              <a:t>Environment.getExternalStorageDirectory</a:t>
            </a:r>
            <a:r>
              <a:rPr lang="de-AT" dirty="0" smtClean="0"/>
              <a:t>();</a:t>
            </a:r>
          </a:p>
          <a:p>
            <a:r>
              <a:rPr lang="de-AT" dirty="0" err="1" smtClean="0"/>
              <a:t>From</a:t>
            </a:r>
            <a:r>
              <a:rPr lang="de-AT" dirty="0" smtClean="0"/>
              <a:t> </a:t>
            </a:r>
            <a:r>
              <a:rPr lang="de-AT" dirty="0" err="1" smtClean="0"/>
              <a:t>here</a:t>
            </a:r>
            <a:r>
              <a:rPr lang="de-AT" dirty="0" smtClean="0"/>
              <a:t> on </a:t>
            </a:r>
            <a:r>
              <a:rPr lang="de-AT" dirty="0" err="1" smtClean="0"/>
              <a:t>we</a:t>
            </a:r>
            <a:r>
              <a:rPr lang="de-AT" dirty="0" smtClean="0"/>
              <a:t> </a:t>
            </a:r>
            <a:r>
              <a:rPr lang="de-AT" dirty="0" err="1" smtClean="0"/>
              <a:t>can</a:t>
            </a:r>
            <a:r>
              <a:rPr lang="de-AT" dirty="0" smtClean="0"/>
              <a:t> </a:t>
            </a:r>
            <a:r>
              <a:rPr lang="de-AT" dirty="0" err="1" smtClean="0"/>
              <a:t>use</a:t>
            </a:r>
            <a:r>
              <a:rPr lang="de-AT" dirty="0" smtClean="0"/>
              <a:t> </a:t>
            </a:r>
            <a:r>
              <a:rPr lang="de-AT" dirty="0" err="1" smtClean="0"/>
              <a:t>standard</a:t>
            </a:r>
            <a:r>
              <a:rPr lang="de-AT" dirty="0" smtClean="0"/>
              <a:t> Java I/O.</a:t>
            </a:r>
            <a:endParaRPr lang="de-AT"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File I/O</a:t>
            </a:r>
            <a:endParaRPr lang="de-AT" dirty="0"/>
          </a:p>
        </p:txBody>
      </p:sp>
      <p:sp>
        <p:nvSpPr>
          <p:cNvPr id="3" name="Inhaltsplatzhalter 2"/>
          <p:cNvSpPr>
            <a:spLocks noGrp="1"/>
          </p:cNvSpPr>
          <p:nvPr>
            <p:ph idx="1"/>
          </p:nvPr>
        </p:nvSpPr>
        <p:spPr/>
        <p:txBody>
          <a:bodyPr/>
          <a:lstStyle/>
          <a:p>
            <a:r>
              <a:rPr lang="de-AT" dirty="0" err="1" smtClean="0"/>
              <a:t>For</a:t>
            </a:r>
            <a:r>
              <a:rPr lang="de-AT" dirty="0" smtClean="0"/>
              <a:t> </a:t>
            </a:r>
            <a:r>
              <a:rPr lang="de-AT" dirty="0" err="1" smtClean="0"/>
              <a:t>small</a:t>
            </a:r>
            <a:r>
              <a:rPr lang="de-AT" dirty="0" smtClean="0"/>
              <a:t> </a:t>
            </a:r>
            <a:r>
              <a:rPr lang="de-AT" dirty="0" err="1" smtClean="0"/>
              <a:t>data</a:t>
            </a:r>
            <a:r>
              <a:rPr lang="de-AT" dirty="0" smtClean="0"/>
              <a:t> </a:t>
            </a:r>
            <a:r>
              <a:rPr lang="de-AT" dirty="0" err="1" smtClean="0"/>
              <a:t>items</a:t>
            </a:r>
            <a:r>
              <a:rPr lang="de-AT" dirty="0" smtClean="0"/>
              <a:t> </a:t>
            </a:r>
            <a:r>
              <a:rPr lang="de-AT" dirty="0" err="1" smtClean="0"/>
              <a:t>like</a:t>
            </a:r>
            <a:r>
              <a:rPr lang="de-AT" dirty="0" smtClean="0"/>
              <a:t> </a:t>
            </a:r>
            <a:r>
              <a:rPr lang="de-AT" dirty="0" err="1" smtClean="0"/>
              <a:t>highscores</a:t>
            </a:r>
            <a:r>
              <a:rPr lang="de-AT" dirty="0" smtClean="0"/>
              <a:t> </a:t>
            </a:r>
            <a:r>
              <a:rPr lang="de-AT" dirty="0" err="1" smtClean="0"/>
              <a:t>we</a:t>
            </a:r>
            <a:r>
              <a:rPr lang="de-AT" dirty="0" smtClean="0"/>
              <a:t> </a:t>
            </a:r>
            <a:r>
              <a:rPr lang="de-AT" dirty="0" err="1" smtClean="0"/>
              <a:t>can</a:t>
            </a:r>
            <a:r>
              <a:rPr lang="de-AT" dirty="0" smtClean="0"/>
              <a:t> </a:t>
            </a:r>
            <a:r>
              <a:rPr lang="de-AT" dirty="0" err="1" smtClean="0"/>
              <a:t>use</a:t>
            </a:r>
            <a:r>
              <a:rPr lang="de-AT" dirty="0" smtClean="0"/>
              <a:t> </a:t>
            </a:r>
            <a:r>
              <a:rPr lang="de-AT" dirty="0" err="1" smtClean="0"/>
              <a:t>Android‘s</a:t>
            </a:r>
            <a:r>
              <a:rPr lang="de-AT" dirty="0" smtClean="0"/>
              <a:t> </a:t>
            </a:r>
            <a:r>
              <a:rPr lang="de-AT" dirty="0" err="1" smtClean="0"/>
              <a:t>SharedPreferences</a:t>
            </a:r>
            <a:r>
              <a:rPr lang="de-AT" dirty="0" smtClean="0"/>
              <a:t>.</a:t>
            </a:r>
          </a:p>
          <a:p>
            <a:r>
              <a:rPr lang="de-AT" dirty="0" err="1" smtClean="0"/>
              <a:t>It‘s</a:t>
            </a:r>
            <a:r>
              <a:rPr lang="de-AT" dirty="0" smtClean="0"/>
              <a:t> </a:t>
            </a:r>
            <a:r>
              <a:rPr lang="de-AT" dirty="0" err="1" smtClean="0"/>
              <a:t>basically</a:t>
            </a:r>
            <a:r>
              <a:rPr lang="de-AT" dirty="0" smtClean="0"/>
              <a:t> a </a:t>
            </a:r>
            <a:r>
              <a:rPr lang="de-AT" dirty="0" err="1" smtClean="0"/>
              <a:t>named</a:t>
            </a:r>
            <a:r>
              <a:rPr lang="de-AT" dirty="0" smtClean="0"/>
              <a:t> </a:t>
            </a:r>
            <a:r>
              <a:rPr lang="de-AT" dirty="0" err="1" smtClean="0"/>
              <a:t>HashMap</a:t>
            </a:r>
            <a:r>
              <a:rPr lang="de-AT" dirty="0" smtClean="0"/>
              <a:t> </a:t>
            </a:r>
            <a:r>
              <a:rPr lang="de-AT" dirty="0" err="1" smtClean="0"/>
              <a:t>you</a:t>
            </a:r>
            <a:r>
              <a:rPr lang="de-AT" dirty="0" smtClean="0"/>
              <a:t> </a:t>
            </a:r>
            <a:r>
              <a:rPr lang="de-AT" dirty="0" err="1" smtClean="0"/>
              <a:t>can</a:t>
            </a:r>
            <a:r>
              <a:rPr lang="de-AT" dirty="0" smtClean="0"/>
              <a:t> </a:t>
            </a:r>
            <a:r>
              <a:rPr lang="de-AT" dirty="0" err="1" smtClean="0"/>
              <a:t>put</a:t>
            </a:r>
            <a:r>
              <a:rPr lang="de-AT" dirty="0" smtClean="0"/>
              <a:t> different primitive </a:t>
            </a:r>
            <a:r>
              <a:rPr lang="de-AT" dirty="0" err="1" smtClean="0"/>
              <a:t>types</a:t>
            </a:r>
            <a:r>
              <a:rPr lang="de-AT" dirty="0" smtClean="0"/>
              <a:t> in.</a:t>
            </a:r>
          </a:p>
          <a:p>
            <a:r>
              <a:rPr lang="de-AT" dirty="0" err="1" smtClean="0"/>
              <a:t>Creation</a:t>
            </a:r>
            <a:r>
              <a:rPr lang="de-AT" dirty="0" smtClean="0"/>
              <a:t>:</a:t>
            </a:r>
          </a:p>
          <a:p>
            <a:pPr lvl="1"/>
            <a:r>
              <a:rPr lang="de-AT" dirty="0" err="1" smtClean="0"/>
              <a:t>Game.getSharedPreferences</a:t>
            </a:r>
            <a:r>
              <a:rPr lang="de-AT" dirty="0" smtClean="0"/>
              <a:t>(„</a:t>
            </a:r>
            <a:r>
              <a:rPr lang="de-AT" dirty="0" err="1" smtClean="0"/>
              <a:t>name</a:t>
            </a:r>
            <a:r>
              <a:rPr lang="de-AT" dirty="0" smtClean="0"/>
              <a:t>“, 0);</a:t>
            </a:r>
          </a:p>
          <a:p>
            <a:r>
              <a:rPr lang="de-AT" dirty="0" err="1" smtClean="0"/>
              <a:t>Fetching</a:t>
            </a:r>
            <a:r>
              <a:rPr lang="de-AT" dirty="0" smtClean="0"/>
              <a:t> </a:t>
            </a:r>
            <a:r>
              <a:rPr lang="de-AT" dirty="0" err="1" smtClean="0"/>
              <a:t>values</a:t>
            </a:r>
            <a:r>
              <a:rPr lang="de-AT" dirty="0" smtClean="0"/>
              <a:t>:</a:t>
            </a:r>
          </a:p>
          <a:p>
            <a:pPr lvl="1"/>
            <a:r>
              <a:rPr lang="de-AT" dirty="0" err="1" smtClean="0"/>
              <a:t>SharedPreferences.getXXX</a:t>
            </a:r>
            <a:r>
              <a:rPr lang="de-AT" dirty="0" smtClean="0"/>
              <a:t>(String </a:t>
            </a:r>
            <a:r>
              <a:rPr lang="de-AT" dirty="0" err="1" smtClean="0"/>
              <a:t>key</a:t>
            </a:r>
            <a:r>
              <a:rPr lang="de-AT" dirty="0" smtClean="0"/>
              <a:t>, XXX </a:t>
            </a:r>
            <a:r>
              <a:rPr lang="de-AT" dirty="0" err="1" smtClean="0"/>
              <a:t>default</a:t>
            </a:r>
            <a:r>
              <a:rPr lang="de-AT" dirty="0" smtClean="0"/>
              <a:t>);</a:t>
            </a:r>
          </a:p>
          <a:p>
            <a:r>
              <a:rPr lang="de-AT" dirty="0" smtClean="0"/>
              <a:t>Writing </a:t>
            </a:r>
            <a:r>
              <a:rPr lang="de-AT" dirty="0" err="1" smtClean="0"/>
              <a:t>values</a:t>
            </a:r>
            <a:r>
              <a:rPr lang="de-AT" dirty="0" smtClean="0"/>
              <a:t> </a:t>
            </a:r>
            <a:r>
              <a:rPr lang="de-AT" dirty="0" err="1" smtClean="0"/>
              <a:t>is</a:t>
            </a:r>
            <a:r>
              <a:rPr lang="de-AT" dirty="0" smtClean="0"/>
              <a:t> a </a:t>
            </a:r>
            <a:r>
              <a:rPr lang="de-AT" dirty="0" err="1" smtClean="0"/>
              <a:t>little</a:t>
            </a:r>
            <a:r>
              <a:rPr lang="de-AT" dirty="0" smtClean="0"/>
              <a:t> </a:t>
            </a:r>
            <a:r>
              <a:rPr lang="de-AT" dirty="0" err="1" smtClean="0"/>
              <a:t>more</a:t>
            </a:r>
            <a:r>
              <a:rPr lang="de-AT" dirty="0" smtClean="0"/>
              <a:t> </a:t>
            </a:r>
            <a:r>
              <a:rPr lang="de-AT" dirty="0" err="1" smtClean="0"/>
              <a:t>involved</a:t>
            </a:r>
            <a:r>
              <a:rPr lang="de-AT" dirty="0" smtClean="0"/>
              <a:t>.</a:t>
            </a:r>
            <a:endParaRPr lang="de-AT"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File I/O</a:t>
            </a:r>
            <a:endParaRPr lang="de-AT" dirty="0"/>
          </a:p>
        </p:txBody>
      </p:sp>
      <p:sp>
        <p:nvSpPr>
          <p:cNvPr id="3" name="Inhaltsplatzhalter 2"/>
          <p:cNvSpPr>
            <a:spLocks noGrp="1"/>
          </p:cNvSpPr>
          <p:nvPr>
            <p:ph idx="1"/>
          </p:nvPr>
        </p:nvSpPr>
        <p:spPr/>
        <p:txBody>
          <a:bodyPr/>
          <a:lstStyle/>
          <a:p>
            <a:r>
              <a:rPr lang="de-AT" dirty="0" smtClean="0"/>
              <a:t>Need </a:t>
            </a:r>
            <a:r>
              <a:rPr lang="de-AT" dirty="0" err="1" smtClean="0"/>
              <a:t>to</a:t>
            </a:r>
            <a:r>
              <a:rPr lang="de-AT" dirty="0" smtClean="0"/>
              <a:t> </a:t>
            </a:r>
            <a:r>
              <a:rPr lang="de-AT" dirty="0" err="1" smtClean="0"/>
              <a:t>get</a:t>
            </a:r>
            <a:r>
              <a:rPr lang="de-AT" dirty="0" smtClean="0"/>
              <a:t> an Editor </a:t>
            </a:r>
            <a:r>
              <a:rPr lang="de-AT" dirty="0" err="1" smtClean="0"/>
              <a:t>instance</a:t>
            </a:r>
            <a:r>
              <a:rPr lang="de-AT" dirty="0" smtClean="0"/>
              <a:t> </a:t>
            </a:r>
            <a:r>
              <a:rPr lang="de-AT" dirty="0" err="1" smtClean="0"/>
              <a:t>from</a:t>
            </a:r>
            <a:r>
              <a:rPr lang="de-AT" dirty="0" smtClean="0"/>
              <a:t> </a:t>
            </a:r>
            <a:r>
              <a:rPr lang="de-AT" dirty="0" err="1" smtClean="0"/>
              <a:t>the</a:t>
            </a:r>
            <a:r>
              <a:rPr lang="de-AT" dirty="0" smtClean="0"/>
              <a:t> </a:t>
            </a:r>
            <a:r>
              <a:rPr lang="de-AT" dirty="0" err="1" smtClean="0"/>
              <a:t>SharedPreferences</a:t>
            </a:r>
            <a:r>
              <a:rPr lang="de-AT" dirty="0" smtClean="0"/>
              <a:t>:</a:t>
            </a:r>
          </a:p>
          <a:p>
            <a:pPr lvl="1"/>
            <a:r>
              <a:rPr lang="de-AT" dirty="0" smtClean="0"/>
              <a:t>Editor </a:t>
            </a:r>
            <a:r>
              <a:rPr lang="de-AT" dirty="0" err="1" smtClean="0"/>
              <a:t>editor</a:t>
            </a:r>
            <a:r>
              <a:rPr lang="de-AT" dirty="0" smtClean="0"/>
              <a:t> = </a:t>
            </a:r>
            <a:r>
              <a:rPr lang="de-AT" dirty="0" err="1" smtClean="0"/>
              <a:t>preferences.edit</a:t>
            </a:r>
            <a:r>
              <a:rPr lang="de-AT" dirty="0" smtClean="0"/>
              <a:t>();</a:t>
            </a:r>
          </a:p>
          <a:p>
            <a:r>
              <a:rPr lang="de-AT" dirty="0" err="1" smtClean="0"/>
              <a:t>Put</a:t>
            </a:r>
            <a:r>
              <a:rPr lang="de-AT" dirty="0" smtClean="0"/>
              <a:t> </a:t>
            </a:r>
            <a:r>
              <a:rPr lang="de-AT" dirty="0" err="1" smtClean="0"/>
              <a:t>values</a:t>
            </a:r>
            <a:r>
              <a:rPr lang="de-AT" dirty="0" smtClean="0"/>
              <a:t> in </a:t>
            </a:r>
            <a:r>
              <a:rPr lang="de-AT" dirty="0" err="1" smtClean="0"/>
              <a:t>the</a:t>
            </a:r>
            <a:r>
              <a:rPr lang="de-AT" dirty="0" smtClean="0"/>
              <a:t> Editor:</a:t>
            </a:r>
          </a:p>
          <a:p>
            <a:pPr lvl="1"/>
            <a:r>
              <a:rPr lang="de-AT" dirty="0" err="1" smtClean="0"/>
              <a:t>editor.putString</a:t>
            </a:r>
            <a:r>
              <a:rPr lang="de-AT" dirty="0" smtClean="0"/>
              <a:t>(„</a:t>
            </a:r>
            <a:r>
              <a:rPr lang="de-AT" dirty="0" err="1" smtClean="0"/>
              <a:t>key</a:t>
            </a:r>
            <a:r>
              <a:rPr lang="de-AT" dirty="0" smtClean="0"/>
              <a:t>“, „</a:t>
            </a:r>
            <a:r>
              <a:rPr lang="de-AT" dirty="0" err="1" smtClean="0"/>
              <a:t>value</a:t>
            </a:r>
            <a:r>
              <a:rPr lang="de-AT" dirty="0" smtClean="0"/>
              <a:t>“);</a:t>
            </a:r>
          </a:p>
          <a:p>
            <a:r>
              <a:rPr lang="de-AT" dirty="0" smtClean="0"/>
              <a:t>Commit </a:t>
            </a:r>
            <a:r>
              <a:rPr lang="de-AT" dirty="0" err="1" smtClean="0"/>
              <a:t>the</a:t>
            </a:r>
            <a:r>
              <a:rPr lang="de-AT" dirty="0" smtClean="0"/>
              <a:t> </a:t>
            </a:r>
            <a:r>
              <a:rPr lang="de-AT" dirty="0" err="1" smtClean="0"/>
              <a:t>changes</a:t>
            </a:r>
            <a:r>
              <a:rPr lang="de-AT" dirty="0" smtClean="0"/>
              <a:t> </a:t>
            </a:r>
            <a:r>
              <a:rPr lang="de-AT" dirty="0" err="1" smtClean="0"/>
              <a:t>for</a:t>
            </a:r>
            <a:r>
              <a:rPr lang="de-AT" dirty="0" smtClean="0"/>
              <a:t> </a:t>
            </a:r>
            <a:r>
              <a:rPr lang="de-AT" dirty="0" err="1" smtClean="0"/>
              <a:t>future</a:t>
            </a:r>
            <a:r>
              <a:rPr lang="de-AT" dirty="0" smtClean="0"/>
              <a:t> </a:t>
            </a:r>
            <a:r>
              <a:rPr lang="de-AT" dirty="0" err="1" smtClean="0"/>
              <a:t>use</a:t>
            </a:r>
            <a:r>
              <a:rPr lang="de-AT" dirty="0" smtClean="0"/>
              <a:t>:</a:t>
            </a:r>
          </a:p>
          <a:p>
            <a:pPr lvl="1"/>
            <a:r>
              <a:rPr lang="de-AT" dirty="0" err="1" smtClean="0"/>
              <a:t>editor.commit</a:t>
            </a:r>
            <a:r>
              <a:rPr lang="de-AT" dirty="0" smtClean="0"/>
              <a:t>();</a:t>
            </a:r>
          </a:p>
          <a:p>
            <a:r>
              <a:rPr lang="de-AT" dirty="0" err="1" smtClean="0"/>
              <a:t>We</a:t>
            </a:r>
            <a:r>
              <a:rPr lang="de-AT" dirty="0" smtClean="0"/>
              <a:t> </a:t>
            </a:r>
            <a:r>
              <a:rPr lang="de-AT" dirty="0" err="1" smtClean="0"/>
              <a:t>can</a:t>
            </a:r>
            <a:r>
              <a:rPr lang="de-AT" dirty="0" smtClean="0"/>
              <a:t> also </a:t>
            </a:r>
            <a:r>
              <a:rPr lang="de-AT" dirty="0" err="1" smtClean="0"/>
              <a:t>clear</a:t>
            </a:r>
            <a:r>
              <a:rPr lang="de-AT" dirty="0" smtClean="0"/>
              <a:t> </a:t>
            </a:r>
            <a:r>
              <a:rPr lang="de-AT" dirty="0" err="1" smtClean="0"/>
              <a:t>everything</a:t>
            </a:r>
            <a:r>
              <a:rPr lang="de-AT" dirty="0" smtClean="0"/>
              <a:t> </a:t>
            </a:r>
            <a:r>
              <a:rPr lang="de-AT" dirty="0" err="1" smtClean="0"/>
              <a:t>or</a:t>
            </a:r>
            <a:r>
              <a:rPr lang="de-AT" dirty="0" smtClean="0"/>
              <a:t> a </a:t>
            </a:r>
            <a:r>
              <a:rPr lang="de-AT" dirty="0" err="1" smtClean="0"/>
              <a:t>single</a:t>
            </a:r>
            <a:r>
              <a:rPr lang="de-AT" dirty="0" smtClean="0"/>
              <a:t> item:</a:t>
            </a:r>
          </a:p>
          <a:p>
            <a:pPr lvl="1"/>
            <a:r>
              <a:rPr lang="de-AT" dirty="0" err="1" smtClean="0"/>
              <a:t>editor.clear</a:t>
            </a:r>
            <a:r>
              <a:rPr lang="de-AT" dirty="0" smtClean="0"/>
              <a:t>();</a:t>
            </a:r>
          </a:p>
          <a:p>
            <a:pPr lvl="1"/>
            <a:r>
              <a:rPr lang="de-AT" dirty="0" err="1" smtClean="0"/>
              <a:t>Editor.remove</a:t>
            </a:r>
            <a:r>
              <a:rPr lang="de-AT" dirty="0" smtClean="0"/>
              <a:t>(„</a:t>
            </a:r>
            <a:r>
              <a:rPr lang="de-AT" dirty="0" err="1" smtClean="0"/>
              <a:t>key</a:t>
            </a:r>
            <a:r>
              <a:rPr lang="de-AT" dirty="0" smtClean="0"/>
              <a:t>“);</a:t>
            </a:r>
            <a:endParaRPr lang="de-AT"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Framerate &amp; Delta Time</a:t>
            </a:r>
            <a:endParaRPr lang="de-AT" dirty="0"/>
          </a:p>
        </p:txBody>
      </p:sp>
      <p:sp>
        <p:nvSpPr>
          <p:cNvPr id="3" name="Inhaltsplatzhalter 2"/>
          <p:cNvSpPr>
            <a:spLocks noGrp="1"/>
          </p:cNvSpPr>
          <p:nvPr>
            <p:ph idx="1"/>
          </p:nvPr>
        </p:nvSpPr>
        <p:spPr/>
        <p:txBody>
          <a:bodyPr/>
          <a:lstStyle/>
          <a:p>
            <a:r>
              <a:rPr lang="de-AT" dirty="0" smtClean="0"/>
              <a:t>The framerate </a:t>
            </a:r>
            <a:r>
              <a:rPr lang="de-AT" dirty="0" err="1" smtClean="0"/>
              <a:t>is</a:t>
            </a:r>
            <a:r>
              <a:rPr lang="de-AT" dirty="0" smtClean="0"/>
              <a:t> </a:t>
            </a:r>
            <a:r>
              <a:rPr lang="de-AT" dirty="0" err="1" smtClean="0"/>
              <a:t>the</a:t>
            </a:r>
            <a:r>
              <a:rPr lang="de-AT" dirty="0" smtClean="0"/>
              <a:t> </a:t>
            </a:r>
            <a:r>
              <a:rPr lang="de-AT" dirty="0" err="1" smtClean="0"/>
              <a:t>number</a:t>
            </a:r>
            <a:r>
              <a:rPr lang="de-AT" dirty="0" smtClean="0"/>
              <a:t> </a:t>
            </a:r>
            <a:r>
              <a:rPr lang="de-AT" dirty="0" err="1" smtClean="0"/>
              <a:t>of</a:t>
            </a:r>
            <a:r>
              <a:rPr lang="de-AT" dirty="0" smtClean="0"/>
              <a:t> </a:t>
            </a:r>
            <a:r>
              <a:rPr lang="de-AT" dirty="0" err="1" smtClean="0"/>
              <a:t>frames</a:t>
            </a:r>
            <a:r>
              <a:rPr lang="de-AT" dirty="0" smtClean="0"/>
              <a:t> </a:t>
            </a:r>
            <a:r>
              <a:rPr lang="de-AT" dirty="0" err="1" smtClean="0"/>
              <a:t>we</a:t>
            </a:r>
            <a:r>
              <a:rPr lang="de-AT" dirty="0" smtClean="0"/>
              <a:t> render/update per </a:t>
            </a:r>
            <a:r>
              <a:rPr lang="de-AT" dirty="0" err="1" smtClean="0"/>
              <a:t>second</a:t>
            </a:r>
            <a:r>
              <a:rPr lang="de-AT" dirty="0" smtClean="0"/>
              <a:t>.</a:t>
            </a:r>
          </a:p>
          <a:p>
            <a:r>
              <a:rPr lang="de-AT" dirty="0" err="1" smtClean="0"/>
              <a:t>Let‘s</a:t>
            </a:r>
            <a:r>
              <a:rPr lang="de-AT" dirty="0" smtClean="0"/>
              <a:t> </a:t>
            </a:r>
            <a:r>
              <a:rPr lang="de-AT" dirty="0" err="1" smtClean="0"/>
              <a:t>add</a:t>
            </a:r>
            <a:r>
              <a:rPr lang="de-AT" dirty="0" smtClean="0"/>
              <a:t> a </a:t>
            </a:r>
            <a:r>
              <a:rPr lang="de-AT" dirty="0" err="1" smtClean="0"/>
              <a:t>new</a:t>
            </a:r>
            <a:r>
              <a:rPr lang="de-AT" dirty="0" smtClean="0"/>
              <a:t> </a:t>
            </a:r>
            <a:r>
              <a:rPr lang="de-AT" dirty="0" err="1" smtClean="0"/>
              <a:t>method</a:t>
            </a:r>
            <a:r>
              <a:rPr lang="de-AT" dirty="0" smtClean="0"/>
              <a:t> </a:t>
            </a:r>
            <a:r>
              <a:rPr lang="de-AT" dirty="0" err="1" smtClean="0"/>
              <a:t>to</a:t>
            </a:r>
            <a:r>
              <a:rPr lang="de-AT" dirty="0" smtClean="0"/>
              <a:t> Game </a:t>
            </a:r>
            <a:r>
              <a:rPr lang="de-AT" dirty="0" err="1" smtClean="0"/>
              <a:t>called</a:t>
            </a:r>
            <a:r>
              <a:rPr lang="de-AT" dirty="0" smtClean="0"/>
              <a:t> </a:t>
            </a:r>
            <a:r>
              <a:rPr lang="de-AT" dirty="0" err="1" smtClean="0"/>
              <a:t>Game.getFrameRate</a:t>
            </a:r>
            <a:r>
              <a:rPr lang="de-AT" dirty="0" smtClean="0"/>
              <a:t>()</a:t>
            </a:r>
          </a:p>
          <a:p>
            <a:r>
              <a:rPr lang="de-AT" dirty="0" err="1" smtClean="0"/>
              <a:t>It</a:t>
            </a:r>
            <a:r>
              <a:rPr lang="de-AT" dirty="0" smtClean="0"/>
              <a:t> will </a:t>
            </a:r>
            <a:r>
              <a:rPr lang="de-AT" dirty="0" err="1" smtClean="0"/>
              <a:t>return</a:t>
            </a:r>
            <a:r>
              <a:rPr lang="de-AT" dirty="0" smtClean="0"/>
              <a:t> </a:t>
            </a:r>
            <a:r>
              <a:rPr lang="de-AT" dirty="0" err="1" smtClean="0"/>
              <a:t>the</a:t>
            </a:r>
            <a:r>
              <a:rPr lang="de-AT" dirty="0" smtClean="0"/>
              <a:t> (</a:t>
            </a:r>
            <a:r>
              <a:rPr lang="de-AT" dirty="0" err="1" smtClean="0"/>
              <a:t>average</a:t>
            </a:r>
            <a:r>
              <a:rPr lang="de-AT" dirty="0" smtClean="0"/>
              <a:t>) </a:t>
            </a:r>
            <a:r>
              <a:rPr lang="de-AT" dirty="0" err="1" smtClean="0"/>
              <a:t>number</a:t>
            </a:r>
            <a:r>
              <a:rPr lang="de-AT" dirty="0" smtClean="0"/>
              <a:t> </a:t>
            </a:r>
            <a:r>
              <a:rPr lang="de-AT" dirty="0" err="1" smtClean="0"/>
              <a:t>of</a:t>
            </a:r>
            <a:r>
              <a:rPr lang="de-AT" dirty="0" smtClean="0"/>
              <a:t> </a:t>
            </a:r>
            <a:r>
              <a:rPr lang="de-AT" dirty="0" err="1" smtClean="0"/>
              <a:t>frames</a:t>
            </a:r>
            <a:r>
              <a:rPr lang="de-AT" dirty="0" smtClean="0"/>
              <a:t>.</a:t>
            </a:r>
          </a:p>
          <a:p>
            <a:r>
              <a:rPr lang="de-AT" dirty="0" err="1" smtClean="0"/>
              <a:t>We</a:t>
            </a:r>
            <a:r>
              <a:rPr lang="de-AT" dirty="0" smtClean="0"/>
              <a:t> </a:t>
            </a:r>
            <a:r>
              <a:rPr lang="de-AT" dirty="0" err="1" smtClean="0"/>
              <a:t>simply</a:t>
            </a:r>
            <a:r>
              <a:rPr lang="de-AT" dirty="0" smtClean="0"/>
              <a:t> </a:t>
            </a:r>
            <a:r>
              <a:rPr lang="de-AT" dirty="0" err="1" smtClean="0"/>
              <a:t>count</a:t>
            </a:r>
            <a:r>
              <a:rPr lang="de-AT" dirty="0" smtClean="0"/>
              <a:t> </a:t>
            </a:r>
            <a:r>
              <a:rPr lang="de-AT" dirty="0" err="1" smtClean="0"/>
              <a:t>how</a:t>
            </a:r>
            <a:r>
              <a:rPr lang="de-AT" dirty="0" smtClean="0"/>
              <a:t> </a:t>
            </a:r>
            <a:r>
              <a:rPr lang="de-AT" dirty="0" err="1" smtClean="0"/>
              <a:t>often</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iterates</a:t>
            </a:r>
            <a:r>
              <a:rPr lang="de-AT" dirty="0" smtClean="0"/>
              <a:t> in a </a:t>
            </a:r>
            <a:r>
              <a:rPr lang="de-AT" dirty="0" err="1" smtClean="0"/>
              <a:t>second</a:t>
            </a:r>
            <a:r>
              <a:rPr lang="de-AT" dirty="0" smtClean="0"/>
              <a:t>.</a:t>
            </a:r>
          </a:p>
          <a:p>
            <a:r>
              <a:rPr lang="de-AT" dirty="0" err="1" smtClean="0"/>
              <a:t>We</a:t>
            </a:r>
            <a:r>
              <a:rPr lang="de-AT" dirty="0" smtClean="0"/>
              <a:t> </a:t>
            </a:r>
            <a:r>
              <a:rPr lang="de-AT" dirty="0" err="1" smtClean="0"/>
              <a:t>can</a:t>
            </a:r>
            <a:r>
              <a:rPr lang="de-AT" dirty="0" smtClean="0"/>
              <a:t> </a:t>
            </a:r>
            <a:r>
              <a:rPr lang="de-AT" dirty="0" err="1" smtClean="0"/>
              <a:t>use</a:t>
            </a:r>
            <a:r>
              <a:rPr lang="de-AT" dirty="0" smtClean="0"/>
              <a:t> </a:t>
            </a:r>
            <a:r>
              <a:rPr lang="de-AT" dirty="0" err="1" smtClean="0"/>
              <a:t>this</a:t>
            </a:r>
            <a:r>
              <a:rPr lang="de-AT" dirty="0" smtClean="0"/>
              <a:t> </a:t>
            </a:r>
            <a:r>
              <a:rPr lang="de-AT" dirty="0" err="1" smtClean="0"/>
              <a:t>method</a:t>
            </a:r>
            <a:r>
              <a:rPr lang="de-AT" dirty="0" smtClean="0"/>
              <a:t> </a:t>
            </a:r>
            <a:r>
              <a:rPr lang="de-AT" dirty="0" err="1" smtClean="0"/>
              <a:t>to</a:t>
            </a:r>
            <a:r>
              <a:rPr lang="de-AT" dirty="0" smtClean="0"/>
              <a:t> </a:t>
            </a:r>
            <a:r>
              <a:rPr lang="de-AT" dirty="0" err="1" smtClean="0"/>
              <a:t>see</a:t>
            </a:r>
            <a:r>
              <a:rPr lang="de-AT" dirty="0" smtClean="0"/>
              <a:t> </a:t>
            </a:r>
            <a:r>
              <a:rPr lang="de-AT" dirty="0" err="1" smtClean="0"/>
              <a:t>how</a:t>
            </a:r>
            <a:r>
              <a:rPr lang="de-AT" dirty="0" smtClean="0"/>
              <a:t> well </a:t>
            </a:r>
            <a:r>
              <a:rPr lang="de-AT" dirty="0" err="1" smtClean="0"/>
              <a:t>our</a:t>
            </a:r>
            <a:r>
              <a:rPr lang="de-AT" dirty="0" smtClean="0"/>
              <a:t> </a:t>
            </a:r>
            <a:r>
              <a:rPr lang="de-AT" dirty="0" err="1" smtClean="0"/>
              <a:t>game</a:t>
            </a:r>
            <a:r>
              <a:rPr lang="de-AT" dirty="0" smtClean="0"/>
              <a:t> </a:t>
            </a:r>
            <a:r>
              <a:rPr lang="de-AT" dirty="0" err="1" smtClean="0"/>
              <a:t>performs</a:t>
            </a:r>
            <a:r>
              <a:rPr lang="de-AT" dirty="0" smtClean="0"/>
              <a:t>.</a:t>
            </a:r>
            <a:endParaRPr lang="de-AT"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Framerate &amp; Delta Time</a:t>
            </a:r>
            <a:endParaRPr lang="de-AT" dirty="0"/>
          </a:p>
        </p:txBody>
      </p:sp>
      <p:sp>
        <p:nvSpPr>
          <p:cNvPr id="4" name="Textfeld 3"/>
          <p:cNvSpPr txBox="1"/>
          <p:nvPr/>
        </p:nvSpPr>
        <p:spPr>
          <a:xfrm>
            <a:off x="503040" y="917912"/>
            <a:ext cx="8640960" cy="4832092"/>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r>
              <a:rPr lang="de-AT" sz="1400" b="1" dirty="0" err="1" smtClean="0">
                <a:latin typeface="TheSansMonoConNormal" pitchFamily="34" charset="0"/>
              </a:rPr>
              <a:t>implements</a:t>
            </a:r>
            <a:r>
              <a:rPr lang="de-AT" sz="1400" b="1" dirty="0" smtClean="0">
                <a:latin typeface="TheSansMonoConNormal" pitchFamily="34" charset="0"/>
              </a:rPr>
              <a:t> </a:t>
            </a:r>
            <a:r>
              <a:rPr lang="de-AT" sz="1400" b="1" dirty="0" err="1" smtClean="0">
                <a:latin typeface="TheSansMonoConNormal" pitchFamily="34" charset="0"/>
              </a:rPr>
              <a:t>Runnable</a:t>
            </a:r>
            <a:r>
              <a:rPr lang="de-AT" sz="1400" b="1" dirty="0" smtClean="0">
                <a:latin typeface="TheSansMonoConNormal" pitchFamily="34" charset="0"/>
              </a:rPr>
              <a:t>, </a:t>
            </a:r>
            <a:r>
              <a:rPr lang="de-AT" sz="1400" b="1" dirty="0" err="1" smtClean="0">
                <a:latin typeface="TheSansMonoConNormal" pitchFamily="34" charset="0"/>
              </a:rPr>
              <a:t>OnKeyListener</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private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framesPerSecond</a:t>
            </a:r>
            <a:r>
              <a:rPr lang="de-AT" sz="1400" b="1" dirty="0" smtClean="0">
                <a:latin typeface="TheSansMonoConNormal" pitchFamily="34" charset="0"/>
              </a:rPr>
              <a:t> = 0;</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run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frames</a:t>
            </a:r>
            <a:r>
              <a:rPr lang="de-AT" sz="1400" b="1" dirty="0" smtClean="0">
                <a:latin typeface="TheSansMonoConNormal" pitchFamily="34" charset="0"/>
              </a:rPr>
              <a:t> = 0;</a:t>
            </a:r>
          </a:p>
          <a:p>
            <a:r>
              <a:rPr lang="de-AT" sz="1400" b="1" dirty="0" smtClean="0">
                <a:latin typeface="TheSansMonoConNormal" pitchFamily="34" charset="0"/>
              </a:rPr>
              <a:t>        </a:t>
            </a:r>
            <a:r>
              <a:rPr lang="de-AT" sz="1400" b="1" dirty="0" err="1" smtClean="0">
                <a:latin typeface="TheSansMonoConNormal" pitchFamily="34" charset="0"/>
              </a:rPr>
              <a:t>long</a:t>
            </a:r>
            <a:r>
              <a:rPr lang="de-AT" sz="1400" b="1" dirty="0" smtClean="0">
                <a:latin typeface="TheSansMonoConNormal" pitchFamily="34" charset="0"/>
              </a:rPr>
              <a:t> startTime = </a:t>
            </a:r>
            <a:r>
              <a:rPr lang="de-AT" sz="1400" b="1" dirty="0" err="1" smtClean="0">
                <a:latin typeface="TheSansMonoConNormal" pitchFamily="34" charset="0"/>
              </a:rPr>
              <a:t>System.nanoTime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while</a:t>
            </a:r>
            <a:r>
              <a:rPr lang="de-AT" sz="1400" b="1" dirty="0" smtClean="0">
                <a:latin typeface="TheSansMonoConNormal" pitchFamily="34" charset="0"/>
              </a:rPr>
              <a:t>(</a:t>
            </a:r>
            <a:r>
              <a:rPr lang="de-AT" sz="1400" b="1" dirty="0" err="1" smtClean="0">
                <a:latin typeface="TheSansMonoConNormal" pitchFamily="34" charset="0"/>
              </a:rPr>
              <a:t>true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frames</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System.nanoTime</a:t>
            </a:r>
            <a:r>
              <a:rPr lang="de-AT" sz="1400" b="1" dirty="0" smtClean="0">
                <a:latin typeface="TheSansMonoConNormal" pitchFamily="34" charset="0"/>
              </a:rPr>
              <a:t>() – startTime &gt; 1000000000) {</a:t>
            </a:r>
          </a:p>
          <a:p>
            <a:r>
              <a:rPr lang="de-AT" sz="1400" b="1" dirty="0" smtClean="0">
                <a:latin typeface="TheSansMonoConNormal" pitchFamily="34" charset="0"/>
              </a:rPr>
              <a:t>                </a:t>
            </a:r>
            <a:r>
              <a:rPr lang="de-AT" sz="1400" b="1" dirty="0" err="1" smtClean="0">
                <a:latin typeface="TheSansMonoConNormal" pitchFamily="34" charset="0"/>
              </a:rPr>
              <a:t>framesPerSecond</a:t>
            </a:r>
            <a:r>
              <a:rPr lang="de-AT" sz="1400" b="1" dirty="0" smtClean="0">
                <a:latin typeface="TheSansMonoConNormal" pitchFamily="34" charset="0"/>
              </a:rPr>
              <a:t> = </a:t>
            </a:r>
            <a:r>
              <a:rPr lang="de-AT" sz="1400" b="1" dirty="0" err="1" smtClean="0">
                <a:latin typeface="TheSansMonoConNormal" pitchFamily="34" charset="0"/>
              </a:rPr>
              <a:t>frames</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frames</a:t>
            </a:r>
            <a:r>
              <a:rPr lang="de-AT" sz="1400" b="1" dirty="0" smtClean="0">
                <a:latin typeface="TheSansMonoConNormal" pitchFamily="34" charset="0"/>
              </a:rPr>
              <a:t> = 0;</a:t>
            </a:r>
          </a:p>
          <a:p>
            <a:r>
              <a:rPr lang="de-AT" sz="1400" b="1" dirty="0" smtClean="0">
                <a:latin typeface="TheSansMonoConNormal" pitchFamily="34" charset="0"/>
              </a:rPr>
              <a:t>                startTime = </a:t>
            </a:r>
            <a:r>
              <a:rPr lang="de-AT" sz="1400" b="1" dirty="0" err="1" smtClean="0">
                <a:latin typeface="TheSansMonoConNormal" pitchFamily="34" charset="0"/>
              </a:rPr>
              <a:t>System.nanoTime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getFramerate</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framesPerSecond</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Framerate &amp; Delta Time</a:t>
            </a:r>
            <a:endParaRPr lang="de-AT" dirty="0"/>
          </a:p>
        </p:txBody>
      </p:sp>
      <p:sp>
        <p:nvSpPr>
          <p:cNvPr id="4" name="Textfeld 3"/>
          <p:cNvSpPr txBox="1"/>
          <p:nvPr/>
        </p:nvSpPr>
        <p:spPr>
          <a:xfrm>
            <a:off x="503040" y="917912"/>
            <a:ext cx="8640960" cy="4770537"/>
          </a:xfrm>
          <a:prstGeom prst="rect">
            <a:avLst/>
          </a:prstGeom>
          <a:noFill/>
        </p:spPr>
        <p:txBody>
          <a:bodyPr wrap="square" rtlCol="0">
            <a:spAutoFit/>
          </a:bodyPr>
          <a:lstStyle/>
          <a:p>
            <a:r>
              <a:rPr lang="en-US" sz="1600" b="1" dirty="0" smtClean="0">
                <a:latin typeface="TheSansMonoConNormal" pitchFamily="34" charset="0"/>
              </a:rPr>
              <a:t>public class </a:t>
            </a:r>
            <a:r>
              <a:rPr lang="en-US" sz="1600" b="1" dirty="0" err="1" smtClean="0">
                <a:latin typeface="TheSansMonoConNormal" pitchFamily="34" charset="0"/>
              </a:rPr>
              <a:t>FramerateExample</a:t>
            </a:r>
            <a:r>
              <a:rPr lang="en-US" sz="1600" b="1" dirty="0" smtClean="0">
                <a:latin typeface="TheSansMonoConNormal" pitchFamily="34" charset="0"/>
              </a:rPr>
              <a:t> extends Game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Screen </a:t>
            </a:r>
            <a:r>
              <a:rPr lang="de-AT" sz="1600" b="1" dirty="0" err="1" smtClean="0">
                <a:latin typeface="TheSansMonoConNormal" pitchFamily="34" charset="0"/>
              </a:rPr>
              <a:t>createStartScreen</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return</a:t>
            </a:r>
            <a:r>
              <a:rPr lang="de-AT" sz="1600" b="1" dirty="0" smtClean="0">
                <a:latin typeface="TheSansMonoConNormal" pitchFamily="34" charset="0"/>
              </a:rPr>
              <a:t> </a:t>
            </a:r>
            <a:r>
              <a:rPr lang="de-AT" sz="1600" b="1" dirty="0" err="1" smtClean="0">
                <a:latin typeface="TheSansMonoConNormal" pitchFamily="34" charset="0"/>
              </a:rPr>
              <a:t>new</a:t>
            </a:r>
            <a:r>
              <a:rPr lang="de-AT" sz="1600" b="1" dirty="0" smtClean="0">
                <a:latin typeface="TheSansMonoConNormal" pitchFamily="34" charset="0"/>
              </a:rPr>
              <a:t> FramerateScreen(</a:t>
            </a:r>
            <a:r>
              <a:rPr lang="de-AT" sz="1600" b="1" dirty="0" err="1" smtClean="0">
                <a:latin typeface="TheSansMonoConNormal" pitchFamily="34" charset="0"/>
              </a:rPr>
              <a:t>this</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class</a:t>
            </a:r>
            <a:r>
              <a:rPr lang="de-AT" sz="1600" b="1" dirty="0" smtClean="0">
                <a:latin typeface="TheSansMonoConNormal" pitchFamily="34" charset="0"/>
              </a:rPr>
              <a:t> FramerateScreen </a:t>
            </a:r>
            <a:r>
              <a:rPr lang="de-AT" sz="1600" b="1" dirty="0" err="1" smtClean="0">
                <a:latin typeface="TheSansMonoConNormal" pitchFamily="34" charset="0"/>
              </a:rPr>
              <a:t>extends</a:t>
            </a:r>
            <a:r>
              <a:rPr lang="de-AT" sz="1600" b="1" dirty="0" smtClean="0">
                <a:latin typeface="TheSansMonoConNormal" pitchFamily="34" charset="0"/>
              </a:rPr>
              <a:t> Screen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FramerateScreen(Game </a:t>
            </a:r>
            <a:r>
              <a:rPr lang="de-AT" sz="1600" b="1" dirty="0" err="1" smtClean="0">
                <a:latin typeface="TheSansMonoConNormal" pitchFamily="34" charset="0"/>
              </a:rPr>
              <a:t>game</a:t>
            </a:r>
            <a:r>
              <a:rPr lang="de-AT" sz="1600" b="1" dirty="0" smtClean="0">
                <a:latin typeface="TheSansMonoConNormal" pitchFamily="34" charset="0"/>
              </a:rPr>
              <a:t>) {</a:t>
            </a:r>
          </a:p>
          <a:p>
            <a:r>
              <a:rPr lang="de-AT" sz="1600" b="1" dirty="0" smtClean="0">
                <a:latin typeface="TheSansMonoConNormal" pitchFamily="34" charset="0"/>
              </a:rPr>
              <a:t>            super(</a:t>
            </a:r>
            <a:r>
              <a:rPr lang="de-AT" sz="1600" b="1" dirty="0" err="1" smtClean="0">
                <a:latin typeface="TheSansMonoConNormal" pitchFamily="34" charset="0"/>
              </a:rPr>
              <a:t>game</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update(</a:t>
            </a:r>
            <a:r>
              <a:rPr lang="de-AT" sz="1600" b="1" dirty="0" err="1" smtClean="0">
                <a:latin typeface="TheSansMonoConNormal" pitchFamily="34" charset="0"/>
              </a:rPr>
              <a:t>float</a:t>
            </a:r>
            <a:r>
              <a:rPr lang="de-AT" sz="1600" b="1" dirty="0" smtClean="0">
                <a:latin typeface="TheSansMonoConNormal" pitchFamily="34" charset="0"/>
              </a:rPr>
              <a:t> deltaTime) {</a:t>
            </a:r>
          </a:p>
          <a:p>
            <a:r>
              <a:rPr lang="de-AT" sz="1600" b="1" dirty="0" smtClean="0">
                <a:latin typeface="TheSansMonoConNormal" pitchFamily="34" charset="0"/>
              </a:rPr>
              <a:t>            </a:t>
            </a:r>
            <a:r>
              <a:rPr lang="de-AT" sz="1600" b="1" dirty="0" err="1" smtClean="0">
                <a:latin typeface="TheSansMonoConNormal" pitchFamily="34" charset="0"/>
              </a:rPr>
              <a:t>Log.</a:t>
            </a:r>
            <a:r>
              <a:rPr lang="de-AT" sz="1600" b="1" i="1" dirty="0" err="1" smtClean="0">
                <a:latin typeface="TheSansMonoConNormal" pitchFamily="34" charset="0"/>
              </a:rPr>
              <a:t>d</a:t>
            </a:r>
            <a:r>
              <a:rPr lang="de-AT" sz="1600" b="1" i="1" dirty="0" smtClean="0">
                <a:latin typeface="TheSansMonoConNormal" pitchFamily="34" charset="0"/>
              </a:rPr>
              <a:t>("FramerateScreen", "</a:t>
            </a:r>
            <a:r>
              <a:rPr lang="de-AT" sz="1600" b="1" i="1" dirty="0" err="1" smtClean="0">
                <a:latin typeface="TheSansMonoConNormal" pitchFamily="34" charset="0"/>
              </a:rPr>
              <a:t>fps</a:t>
            </a:r>
            <a:r>
              <a:rPr lang="de-AT" sz="1600" b="1" i="1" dirty="0" smtClean="0">
                <a:latin typeface="TheSansMonoConNormal" pitchFamily="34" charset="0"/>
              </a:rPr>
              <a:t>: " + </a:t>
            </a:r>
            <a:r>
              <a:rPr lang="de-AT" sz="1600" b="1" i="1" dirty="0" err="1" smtClean="0">
                <a:latin typeface="TheSansMonoConNormal" pitchFamily="34" charset="0"/>
              </a:rPr>
              <a:t>game.getFramerate</a:t>
            </a:r>
            <a:r>
              <a:rPr lang="de-AT" sz="1600" b="1" i="1" dirty="0" smtClean="0">
                <a:latin typeface="TheSansMonoConNormal" pitchFamily="34" charset="0"/>
              </a:rPr>
              <a:t>());</a:t>
            </a:r>
          </a:p>
          <a:p>
            <a:r>
              <a:rPr lang="de-AT" sz="1600" b="1" dirty="0" smtClean="0">
                <a:latin typeface="TheSansMonoConNormal" pitchFamily="34" charset="0"/>
              </a:rPr>
              <a:t>        }</a:t>
            </a:r>
          </a:p>
          <a:p>
            <a:endParaRPr lang="de-AT" sz="1600" b="1" dirty="0" smtClean="0">
              <a:latin typeface="TheSansMonoConNormal" pitchFamily="34" charset="0"/>
            </a:endParaRP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pause() { }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resume</a:t>
            </a:r>
            <a:r>
              <a:rPr lang="de-AT" sz="1600" b="1" dirty="0" smtClean="0">
                <a:latin typeface="TheSansMonoConNormal" pitchFamily="34" charset="0"/>
              </a:rPr>
              <a:t>() { }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dispose</a:t>
            </a:r>
            <a:r>
              <a:rPr lang="de-AT" sz="1600" b="1" dirty="0" smtClean="0">
                <a:latin typeface="TheSansMonoConNormal" pitchFamily="34" charset="0"/>
              </a:rPr>
              <a:t>() { }</a:t>
            </a:r>
          </a:p>
          <a:p>
            <a:r>
              <a:rPr lang="de-AT" sz="1600" b="1" dirty="0" smtClean="0">
                <a:latin typeface="TheSansMonoConNormal" pitchFamily="34" charset="0"/>
              </a:rPr>
              <a:t>    }</a:t>
            </a: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Framerate &amp; Delta Time</a:t>
            </a:r>
            <a:endParaRPr lang="de-AT" dirty="0"/>
          </a:p>
        </p:txBody>
      </p:sp>
      <p:sp>
        <p:nvSpPr>
          <p:cNvPr id="3" name="Inhaltsplatzhalter 2"/>
          <p:cNvSpPr>
            <a:spLocks noGrp="1"/>
          </p:cNvSpPr>
          <p:nvPr>
            <p:ph idx="1"/>
          </p:nvPr>
        </p:nvSpPr>
        <p:spPr>
          <a:xfrm>
            <a:off x="457200" y="1124744"/>
            <a:ext cx="8229600" cy="1512168"/>
          </a:xfrm>
        </p:spPr>
        <p:txBody>
          <a:bodyPr>
            <a:normAutofit fontScale="85000" lnSpcReduction="10000"/>
          </a:bodyPr>
          <a:lstStyle/>
          <a:p>
            <a:r>
              <a:rPr lang="de-AT" dirty="0" smtClean="0"/>
              <a:t>Look </a:t>
            </a:r>
            <a:r>
              <a:rPr lang="de-AT" dirty="0" err="1" smtClean="0"/>
              <a:t>at</a:t>
            </a:r>
            <a:r>
              <a:rPr lang="de-AT" dirty="0" smtClean="0"/>
              <a:t> </a:t>
            </a:r>
            <a:r>
              <a:rPr lang="de-AT" dirty="0" err="1" smtClean="0"/>
              <a:t>the</a:t>
            </a:r>
            <a:r>
              <a:rPr lang="de-AT" dirty="0" smtClean="0"/>
              <a:t> </a:t>
            </a:r>
            <a:r>
              <a:rPr lang="de-AT" dirty="0" err="1" smtClean="0"/>
              <a:t>code</a:t>
            </a:r>
            <a:r>
              <a:rPr lang="de-AT" dirty="0" smtClean="0"/>
              <a:t> </a:t>
            </a:r>
            <a:r>
              <a:rPr lang="de-AT" dirty="0" err="1" smtClean="0"/>
              <a:t>below</a:t>
            </a:r>
            <a:r>
              <a:rPr lang="de-AT" dirty="0" smtClean="0"/>
              <a:t>.</a:t>
            </a:r>
          </a:p>
          <a:p>
            <a:r>
              <a:rPr lang="de-AT" dirty="0" err="1" smtClean="0"/>
              <a:t>What</a:t>
            </a:r>
            <a:r>
              <a:rPr lang="de-AT" dirty="0" smtClean="0"/>
              <a:t> </a:t>
            </a:r>
            <a:r>
              <a:rPr lang="de-AT" dirty="0" err="1" smtClean="0"/>
              <a:t>would</a:t>
            </a:r>
            <a:r>
              <a:rPr lang="de-AT" dirty="0" smtClean="0"/>
              <a:t> happen on a </a:t>
            </a:r>
            <a:r>
              <a:rPr lang="de-AT" dirty="0" err="1" smtClean="0"/>
              <a:t>device</a:t>
            </a:r>
            <a:r>
              <a:rPr lang="de-AT" dirty="0" smtClean="0"/>
              <a:t> </a:t>
            </a:r>
            <a:r>
              <a:rPr lang="de-AT" dirty="0" err="1" smtClean="0"/>
              <a:t>that</a:t>
            </a:r>
            <a:r>
              <a:rPr lang="de-AT" dirty="0" smtClean="0"/>
              <a:t> </a:t>
            </a:r>
            <a:r>
              <a:rPr lang="de-AT" dirty="0" err="1" smtClean="0"/>
              <a:t>can</a:t>
            </a:r>
            <a:r>
              <a:rPr lang="de-AT" dirty="0" smtClean="0"/>
              <a:t> do 30 FPS?</a:t>
            </a:r>
          </a:p>
          <a:p>
            <a:r>
              <a:rPr lang="de-AT" dirty="0" err="1" smtClean="0"/>
              <a:t>What</a:t>
            </a:r>
            <a:r>
              <a:rPr lang="de-AT" dirty="0" smtClean="0"/>
              <a:t> </a:t>
            </a:r>
            <a:r>
              <a:rPr lang="de-AT" dirty="0" err="1" smtClean="0"/>
              <a:t>would</a:t>
            </a:r>
            <a:r>
              <a:rPr lang="de-AT" dirty="0" smtClean="0"/>
              <a:t> happen on a </a:t>
            </a:r>
            <a:r>
              <a:rPr lang="de-AT" dirty="0" err="1" smtClean="0"/>
              <a:t>device</a:t>
            </a:r>
            <a:r>
              <a:rPr lang="de-AT" dirty="0" smtClean="0"/>
              <a:t> </a:t>
            </a:r>
            <a:r>
              <a:rPr lang="de-AT" dirty="0" err="1" smtClean="0"/>
              <a:t>that</a:t>
            </a:r>
            <a:r>
              <a:rPr lang="de-AT" dirty="0" smtClean="0"/>
              <a:t> </a:t>
            </a:r>
            <a:r>
              <a:rPr lang="de-AT" dirty="0" err="1" smtClean="0"/>
              <a:t>can</a:t>
            </a:r>
            <a:r>
              <a:rPr lang="de-AT" dirty="0" smtClean="0"/>
              <a:t> do 60 FPS?</a:t>
            </a:r>
            <a:endParaRPr lang="de-AT" dirty="0"/>
          </a:p>
        </p:txBody>
      </p:sp>
      <p:sp>
        <p:nvSpPr>
          <p:cNvPr id="4" name="Textfeld 3"/>
          <p:cNvSpPr txBox="1"/>
          <p:nvPr/>
        </p:nvSpPr>
        <p:spPr>
          <a:xfrm>
            <a:off x="827584" y="2708920"/>
            <a:ext cx="8640960" cy="3416320"/>
          </a:xfrm>
          <a:prstGeom prst="rect">
            <a:avLst/>
          </a:prstGeom>
          <a:noFill/>
        </p:spPr>
        <p:txBody>
          <a:bodyPr wrap="square" rtlCol="0">
            <a:spAutoFit/>
          </a:bodyPr>
          <a:lstStyle/>
          <a:p>
            <a:r>
              <a:rPr lang="en-US" sz="2400" b="1" dirty="0" smtClean="0">
                <a:latin typeface="TheSansMonoConNormal" pitchFamily="34" charset="0"/>
              </a:rPr>
              <a:t>public class </a:t>
            </a:r>
            <a:r>
              <a:rPr lang="en-US" sz="2400" b="1" dirty="0" err="1" smtClean="0">
                <a:latin typeface="TheSansMonoConNormal" pitchFamily="34" charset="0"/>
              </a:rPr>
              <a:t>MoverScreen</a:t>
            </a:r>
            <a:r>
              <a:rPr lang="en-US" sz="2400" b="1" dirty="0" smtClean="0">
                <a:latin typeface="TheSansMonoConNormal" pitchFamily="34" charset="0"/>
              </a:rPr>
              <a:t> extends Screen {</a:t>
            </a:r>
          </a:p>
          <a:p>
            <a:r>
              <a:rPr lang="en-US" sz="2400" b="1" dirty="0" smtClean="0">
                <a:latin typeface="TheSansMonoConNormal" pitchFamily="34" charset="0"/>
              </a:rPr>
              <a:t>    Bitmap </a:t>
            </a:r>
            <a:r>
              <a:rPr lang="en-US" sz="2400" b="1" dirty="0" err="1" smtClean="0">
                <a:latin typeface="TheSansMonoConNormal" pitchFamily="34" charset="0"/>
              </a:rPr>
              <a:t>bitmap</a:t>
            </a:r>
            <a:r>
              <a:rPr lang="en-US" sz="2400" b="1" dirty="0" smtClean="0">
                <a:latin typeface="TheSansMonoConNormal" pitchFamily="34" charset="0"/>
              </a:rPr>
              <a:t>;</a:t>
            </a:r>
          </a:p>
          <a:p>
            <a:r>
              <a:rPr lang="en-US" sz="2400" b="1" dirty="0" smtClean="0">
                <a:latin typeface="TheSansMonoConNormal" pitchFamily="34" charset="0"/>
              </a:rPr>
              <a:t>    float x = 0;</a:t>
            </a:r>
          </a:p>
          <a:p>
            <a:endParaRPr lang="en-US" sz="2400" b="1" dirty="0" smtClean="0">
              <a:latin typeface="TheSansMonoConNormal" pitchFamily="34" charset="0"/>
            </a:endParaRPr>
          </a:p>
          <a:p>
            <a:r>
              <a:rPr lang="en-US" sz="2400" b="1" dirty="0" smtClean="0">
                <a:latin typeface="TheSansMonoConNormal" pitchFamily="34" charset="0"/>
              </a:rPr>
              <a:t>    public void update(float </a:t>
            </a:r>
            <a:r>
              <a:rPr lang="en-US" sz="2400" b="1" dirty="0" err="1" smtClean="0">
                <a:latin typeface="TheSansMonoConNormal" pitchFamily="34" charset="0"/>
              </a:rPr>
              <a:t>deltaTime</a:t>
            </a:r>
            <a:r>
              <a:rPr lang="en-US" sz="2400" b="1" dirty="0" smtClean="0">
                <a:latin typeface="TheSansMonoConNormal" pitchFamily="34" charset="0"/>
              </a:rPr>
              <a:t>) {</a:t>
            </a:r>
          </a:p>
          <a:p>
            <a:r>
              <a:rPr lang="en-US" sz="2400" b="1" dirty="0" smtClean="0">
                <a:latin typeface="TheSansMonoConNormal" pitchFamily="34" charset="0"/>
              </a:rPr>
              <a:t>        x += 1;</a:t>
            </a:r>
          </a:p>
          <a:p>
            <a:r>
              <a:rPr lang="en-US" sz="2400" b="1" dirty="0" smtClean="0">
                <a:latin typeface="TheSansMonoConNormal" pitchFamily="34" charset="0"/>
              </a:rPr>
              <a:t>        </a:t>
            </a:r>
            <a:r>
              <a:rPr lang="en-US" sz="2400" b="1" dirty="0" err="1" smtClean="0">
                <a:latin typeface="TheSansMonoConNormal" pitchFamily="34" charset="0"/>
              </a:rPr>
              <a:t>game.drawBitmap</a:t>
            </a:r>
            <a:r>
              <a:rPr lang="en-US" sz="2400" b="1" dirty="0" smtClean="0">
                <a:latin typeface="TheSansMonoConNormal" pitchFamily="34" charset="0"/>
              </a:rPr>
              <a:t>(bitmap, x, 0);</a:t>
            </a:r>
          </a:p>
          <a:p>
            <a:r>
              <a:rPr lang="en-US" sz="2400" b="1" dirty="0" smtClean="0">
                <a:latin typeface="TheSansMonoConNormal" pitchFamily="34" charset="0"/>
              </a:rPr>
              <a:t>    }</a:t>
            </a:r>
          </a:p>
          <a:p>
            <a:r>
              <a:rPr lang="de-AT" sz="2400" b="1" dirty="0" smtClean="0">
                <a:latin typeface="TheSansMonoConNormal" pitchFamily="34" charset="0"/>
              </a:rPr>
              <a:t>}  </a:t>
            </a:r>
            <a:endParaRPr lang="de-AT" sz="2400" b="1" dirty="0">
              <a:latin typeface="TheSansMonoConNormal"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 Hardware</a:t>
            </a:r>
            <a:endParaRPr lang="de-AT" dirty="0"/>
          </a:p>
        </p:txBody>
      </p:sp>
      <p:sp>
        <p:nvSpPr>
          <p:cNvPr id="3" name="Inhaltsplatzhalter 2"/>
          <p:cNvSpPr>
            <a:spLocks noGrp="1"/>
          </p:cNvSpPr>
          <p:nvPr>
            <p:ph idx="1"/>
          </p:nvPr>
        </p:nvSpPr>
        <p:spPr/>
        <p:txBody>
          <a:bodyPr>
            <a:normAutofit fontScale="92500" lnSpcReduction="20000"/>
          </a:bodyPr>
          <a:lstStyle/>
          <a:p>
            <a:pPr>
              <a:buNone/>
            </a:pPr>
            <a:r>
              <a:rPr lang="de-AT" dirty="0" err="1" smtClean="0"/>
              <a:t>Fragmentation</a:t>
            </a:r>
            <a:r>
              <a:rPr lang="de-AT" dirty="0" smtClean="0"/>
              <a:t> Much?</a:t>
            </a:r>
          </a:p>
          <a:p>
            <a:r>
              <a:rPr lang="de-AT" dirty="0" smtClean="0"/>
              <a:t>Screen </a:t>
            </a:r>
            <a:r>
              <a:rPr lang="de-AT" dirty="0" err="1" smtClean="0"/>
              <a:t>resolutions</a:t>
            </a:r>
            <a:r>
              <a:rPr lang="de-AT" dirty="0" smtClean="0"/>
              <a:t> </a:t>
            </a:r>
            <a:r>
              <a:rPr lang="de-AT" dirty="0" err="1" smtClean="0"/>
              <a:t>and</a:t>
            </a:r>
            <a:r>
              <a:rPr lang="de-AT" dirty="0" smtClean="0"/>
              <a:t> </a:t>
            </a:r>
            <a:r>
              <a:rPr lang="de-AT" dirty="0" err="1" smtClean="0"/>
              <a:t>sizes</a:t>
            </a:r>
            <a:r>
              <a:rPr lang="de-AT" dirty="0" smtClean="0"/>
              <a:t>.</a:t>
            </a:r>
          </a:p>
          <a:p>
            <a:pPr lvl="1"/>
            <a:r>
              <a:rPr lang="de-AT" dirty="0" smtClean="0"/>
              <a:t>320x240, 480x320, 800x480, 854x480, …</a:t>
            </a:r>
          </a:p>
          <a:p>
            <a:pPr lvl="1"/>
            <a:r>
              <a:rPr lang="de-AT" dirty="0" smtClean="0"/>
              <a:t>3.2“, 4.1“, 4.3“…</a:t>
            </a:r>
          </a:p>
          <a:p>
            <a:r>
              <a:rPr lang="de-AT" dirty="0" smtClean="0"/>
              <a:t>Audio </a:t>
            </a:r>
            <a:r>
              <a:rPr lang="de-AT" dirty="0" err="1" smtClean="0"/>
              <a:t>Latencies</a:t>
            </a:r>
            <a:r>
              <a:rPr lang="de-AT" dirty="0" smtClean="0"/>
              <a:t>.</a:t>
            </a:r>
          </a:p>
          <a:p>
            <a:pPr lvl="1"/>
            <a:r>
              <a:rPr lang="de-AT" dirty="0" smtClean="0"/>
              <a:t>Samsung </a:t>
            </a:r>
            <a:r>
              <a:rPr lang="de-AT" dirty="0" err="1" smtClean="0"/>
              <a:t>Galaxy</a:t>
            </a:r>
            <a:r>
              <a:rPr lang="de-AT" dirty="0" smtClean="0"/>
              <a:t> S, Y U HAVE SO HIGH LATENCY?</a:t>
            </a:r>
          </a:p>
          <a:p>
            <a:r>
              <a:rPr lang="de-AT" dirty="0" smtClean="0"/>
              <a:t>Shoddy </a:t>
            </a:r>
            <a:r>
              <a:rPr lang="de-AT" dirty="0" err="1" smtClean="0"/>
              <a:t>OpenGL</a:t>
            </a:r>
            <a:r>
              <a:rPr lang="de-AT" dirty="0" smtClean="0"/>
              <a:t> ES </a:t>
            </a:r>
            <a:r>
              <a:rPr lang="de-AT" dirty="0" err="1" smtClean="0"/>
              <a:t>drivers</a:t>
            </a:r>
            <a:r>
              <a:rPr lang="de-AT" dirty="0" smtClean="0"/>
              <a:t>.</a:t>
            </a:r>
          </a:p>
          <a:p>
            <a:pPr lvl="1"/>
            <a:r>
              <a:rPr lang="de-AT" dirty="0" smtClean="0"/>
              <a:t>„</a:t>
            </a:r>
            <a:r>
              <a:rPr lang="de-AT" dirty="0" err="1" smtClean="0"/>
              <a:t>Qualcooooooomm</a:t>
            </a:r>
            <a:r>
              <a:rPr lang="de-AT" dirty="0" smtClean="0"/>
              <a:t>“ (in </a:t>
            </a:r>
            <a:r>
              <a:rPr lang="de-AT" dirty="0" err="1" smtClean="0"/>
              <a:t>Captain</a:t>
            </a:r>
            <a:r>
              <a:rPr lang="de-AT" dirty="0" smtClean="0"/>
              <a:t> Kirk </a:t>
            </a:r>
            <a:r>
              <a:rPr lang="de-AT" dirty="0" err="1" smtClean="0"/>
              <a:t>voice</a:t>
            </a:r>
            <a:r>
              <a:rPr lang="de-AT" dirty="0" smtClean="0"/>
              <a:t>).</a:t>
            </a:r>
          </a:p>
          <a:p>
            <a:pPr lvl="1"/>
            <a:r>
              <a:rPr lang="de-AT" dirty="0" smtClean="0"/>
              <a:t>Not relevant </a:t>
            </a:r>
            <a:r>
              <a:rPr lang="de-AT" dirty="0" err="1" smtClean="0"/>
              <a:t>for</a:t>
            </a:r>
            <a:r>
              <a:rPr lang="de-AT" dirty="0" smtClean="0"/>
              <a:t> </a:t>
            </a:r>
            <a:r>
              <a:rPr lang="de-AT" dirty="0" err="1" smtClean="0"/>
              <a:t>this</a:t>
            </a:r>
            <a:r>
              <a:rPr lang="de-AT" dirty="0" smtClean="0"/>
              <a:t> </a:t>
            </a:r>
            <a:r>
              <a:rPr lang="de-AT" dirty="0" err="1" smtClean="0"/>
              <a:t>workshop</a:t>
            </a:r>
            <a:r>
              <a:rPr lang="de-AT" dirty="0" smtClean="0"/>
              <a:t>.</a:t>
            </a:r>
          </a:p>
          <a:p>
            <a:r>
              <a:rPr lang="de-AT" dirty="0" smtClean="0"/>
              <a:t>Keyboards, Trackballs etc. </a:t>
            </a:r>
          </a:p>
          <a:p>
            <a:pPr lvl="1"/>
            <a:r>
              <a:rPr lang="de-AT" dirty="0" err="1" smtClean="0"/>
              <a:t>Some</a:t>
            </a:r>
            <a:r>
              <a:rPr lang="de-AT" dirty="0" smtClean="0"/>
              <a:t> </a:t>
            </a:r>
            <a:r>
              <a:rPr lang="de-AT" dirty="0" err="1" smtClean="0"/>
              <a:t>have</a:t>
            </a:r>
            <a:r>
              <a:rPr lang="de-AT" dirty="0" smtClean="0"/>
              <a:t> </a:t>
            </a:r>
            <a:r>
              <a:rPr lang="de-AT" dirty="0" err="1" smtClean="0"/>
              <a:t>them</a:t>
            </a:r>
            <a:r>
              <a:rPr lang="de-AT" dirty="0" smtClean="0"/>
              <a:t>, </a:t>
            </a:r>
            <a:r>
              <a:rPr lang="de-AT" dirty="0" err="1" smtClean="0"/>
              <a:t>some</a:t>
            </a:r>
            <a:r>
              <a:rPr lang="de-AT" dirty="0" smtClean="0"/>
              <a:t> </a:t>
            </a:r>
            <a:r>
              <a:rPr lang="de-AT" dirty="0" err="1" smtClean="0"/>
              <a:t>don‘t</a:t>
            </a:r>
            <a:r>
              <a:rPr lang="de-AT" dirty="0" smtClean="0"/>
              <a:t>.</a:t>
            </a:r>
          </a:p>
          <a:p>
            <a:r>
              <a:rPr lang="de-AT" dirty="0" smtClean="0"/>
              <a:t>Looks </a:t>
            </a:r>
            <a:r>
              <a:rPr lang="de-AT" dirty="0" err="1" smtClean="0"/>
              <a:t>worse</a:t>
            </a:r>
            <a:r>
              <a:rPr lang="de-AT" dirty="0" smtClean="0"/>
              <a:t> </a:t>
            </a:r>
            <a:r>
              <a:rPr lang="de-AT" dirty="0" err="1" smtClean="0"/>
              <a:t>than</a:t>
            </a:r>
            <a:r>
              <a:rPr lang="de-AT" dirty="0" smtClean="0"/>
              <a:t> </a:t>
            </a:r>
            <a:r>
              <a:rPr lang="de-AT" dirty="0" err="1" smtClean="0"/>
              <a:t>it</a:t>
            </a:r>
            <a:r>
              <a:rPr lang="de-AT" dirty="0" smtClean="0"/>
              <a:t> </a:t>
            </a:r>
            <a:r>
              <a:rPr lang="de-AT" dirty="0" err="1" smtClean="0"/>
              <a:t>really</a:t>
            </a:r>
            <a:r>
              <a:rPr lang="de-AT" dirty="0" smtClean="0"/>
              <a:t> </a:t>
            </a:r>
            <a:r>
              <a:rPr lang="de-AT" dirty="0" err="1" smtClean="0"/>
              <a:t>is</a:t>
            </a:r>
            <a:r>
              <a:rPr lang="de-AT" dirty="0" smtClean="0"/>
              <a:t>.</a:t>
            </a:r>
            <a:endParaRPr lang="de-AT"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Framerate &amp; Delta Time</a:t>
            </a:r>
            <a:endParaRPr lang="de-AT" dirty="0"/>
          </a:p>
        </p:txBody>
      </p:sp>
      <p:sp>
        <p:nvSpPr>
          <p:cNvPr id="3" name="Inhaltsplatzhalter 2"/>
          <p:cNvSpPr>
            <a:spLocks noGrp="1"/>
          </p:cNvSpPr>
          <p:nvPr>
            <p:ph idx="1"/>
          </p:nvPr>
        </p:nvSpPr>
        <p:spPr/>
        <p:txBody>
          <a:bodyPr/>
          <a:lstStyle/>
          <a:p>
            <a:pPr>
              <a:buNone/>
            </a:pPr>
            <a:endParaRPr lang="de-AT" dirty="0" smtClean="0"/>
          </a:p>
          <a:p>
            <a:pPr>
              <a:buNone/>
            </a:pPr>
            <a:endParaRPr lang="de-AT" dirty="0" smtClean="0"/>
          </a:p>
          <a:p>
            <a:pPr>
              <a:buNone/>
            </a:pPr>
            <a:endParaRPr lang="de-AT" dirty="0" smtClean="0"/>
          </a:p>
          <a:p>
            <a:pPr algn="ctr">
              <a:buNone/>
            </a:pPr>
            <a:r>
              <a:rPr lang="de-AT" sz="4000" dirty="0" smtClean="0"/>
              <a:t>The Image </a:t>
            </a:r>
            <a:r>
              <a:rPr lang="de-AT" sz="4000" dirty="0" err="1" smtClean="0"/>
              <a:t>would</a:t>
            </a:r>
            <a:r>
              <a:rPr lang="de-AT" sz="4000" dirty="0" smtClean="0"/>
              <a:t> </a:t>
            </a:r>
            <a:r>
              <a:rPr lang="de-AT" sz="4000" dirty="0" err="1" smtClean="0"/>
              <a:t>move</a:t>
            </a:r>
            <a:r>
              <a:rPr lang="de-AT" sz="4000" dirty="0" smtClean="0"/>
              <a:t> </a:t>
            </a:r>
            <a:r>
              <a:rPr lang="de-AT" sz="4000" dirty="0" err="1" smtClean="0"/>
              <a:t>faster</a:t>
            </a:r>
            <a:r>
              <a:rPr lang="de-AT" sz="4000" dirty="0" smtClean="0"/>
              <a:t> on </a:t>
            </a:r>
            <a:r>
              <a:rPr lang="de-AT" sz="4000" dirty="0" err="1" smtClean="0"/>
              <a:t>the</a:t>
            </a:r>
            <a:r>
              <a:rPr lang="de-AT" sz="4000" dirty="0" smtClean="0"/>
              <a:t> 60 FPS </a:t>
            </a:r>
            <a:r>
              <a:rPr lang="de-AT" sz="4000" dirty="0" err="1" smtClean="0"/>
              <a:t>device</a:t>
            </a:r>
            <a:r>
              <a:rPr lang="de-AT" sz="4000" dirty="0" smtClean="0"/>
              <a:t>!</a:t>
            </a:r>
            <a:endParaRPr lang="de-AT" sz="4000"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Framerate &amp; Delta Time</a:t>
            </a:r>
            <a:endParaRPr lang="de-AT" dirty="0"/>
          </a:p>
        </p:txBody>
      </p:sp>
      <p:sp>
        <p:nvSpPr>
          <p:cNvPr id="3" name="Inhaltsplatzhalter 2"/>
          <p:cNvSpPr>
            <a:spLocks noGrp="1"/>
          </p:cNvSpPr>
          <p:nvPr>
            <p:ph idx="1"/>
          </p:nvPr>
        </p:nvSpPr>
        <p:spPr/>
        <p:txBody>
          <a:bodyPr>
            <a:normAutofit lnSpcReduction="10000"/>
          </a:bodyPr>
          <a:lstStyle/>
          <a:p>
            <a:r>
              <a:rPr lang="de-AT" dirty="0" smtClean="0"/>
              <a:t>Solution: Time-</a:t>
            </a:r>
            <a:r>
              <a:rPr lang="de-AT" dirty="0" err="1" smtClean="0"/>
              <a:t>based</a:t>
            </a:r>
            <a:r>
              <a:rPr lang="de-AT" dirty="0" smtClean="0"/>
              <a:t> Movement</a:t>
            </a:r>
          </a:p>
          <a:p>
            <a:r>
              <a:rPr lang="de-AT" dirty="0" err="1" smtClean="0"/>
              <a:t>A.k.a</a:t>
            </a:r>
            <a:r>
              <a:rPr lang="de-AT" dirty="0" smtClean="0"/>
              <a:t>. Framerate-Independent Movement</a:t>
            </a:r>
          </a:p>
          <a:p>
            <a:r>
              <a:rPr lang="de-AT" dirty="0" smtClean="0"/>
              <a:t>Objects </a:t>
            </a:r>
            <a:r>
              <a:rPr lang="de-AT" dirty="0" err="1" smtClean="0"/>
              <a:t>have</a:t>
            </a:r>
            <a:endParaRPr lang="de-AT" dirty="0" smtClean="0"/>
          </a:p>
          <a:p>
            <a:pPr lvl="1"/>
            <a:r>
              <a:rPr lang="de-AT" dirty="0" smtClean="0"/>
              <a:t>Position </a:t>
            </a:r>
            <a:r>
              <a:rPr lang="de-AT" dirty="0" err="1" smtClean="0"/>
              <a:t>expressed</a:t>
            </a:r>
            <a:r>
              <a:rPr lang="de-AT" dirty="0" smtClean="0"/>
              <a:t> </a:t>
            </a:r>
            <a:r>
              <a:rPr lang="de-AT" dirty="0" err="1" smtClean="0"/>
              <a:t>as</a:t>
            </a:r>
            <a:r>
              <a:rPr lang="de-AT" dirty="0" smtClean="0"/>
              <a:t> 2D </a:t>
            </a:r>
            <a:r>
              <a:rPr lang="de-AT" dirty="0" err="1" smtClean="0"/>
              <a:t>coordinates</a:t>
            </a:r>
            <a:r>
              <a:rPr lang="de-AT" dirty="0" smtClean="0"/>
              <a:t> (</a:t>
            </a:r>
            <a:r>
              <a:rPr lang="de-AT" dirty="0" err="1" smtClean="0"/>
              <a:t>x,y</a:t>
            </a:r>
            <a:r>
              <a:rPr lang="de-AT" dirty="0" smtClean="0"/>
              <a:t>)</a:t>
            </a:r>
          </a:p>
          <a:p>
            <a:pPr lvl="1"/>
            <a:r>
              <a:rPr lang="de-AT" dirty="0" err="1" smtClean="0"/>
              <a:t>Velocity</a:t>
            </a:r>
            <a:r>
              <a:rPr lang="de-AT" dirty="0" smtClean="0"/>
              <a:t> </a:t>
            </a:r>
            <a:r>
              <a:rPr lang="de-AT" dirty="0" err="1" smtClean="0"/>
              <a:t>expressed</a:t>
            </a:r>
            <a:r>
              <a:rPr lang="de-AT" dirty="0" smtClean="0"/>
              <a:t> </a:t>
            </a:r>
            <a:r>
              <a:rPr lang="de-AT" dirty="0" err="1" smtClean="0"/>
              <a:t>as</a:t>
            </a:r>
            <a:r>
              <a:rPr lang="de-AT" dirty="0" smtClean="0"/>
              <a:t> 2D </a:t>
            </a:r>
            <a:r>
              <a:rPr lang="de-AT" dirty="0" err="1" smtClean="0"/>
              <a:t>vector</a:t>
            </a:r>
            <a:r>
              <a:rPr lang="de-AT" dirty="0" smtClean="0"/>
              <a:t> (</a:t>
            </a:r>
            <a:r>
              <a:rPr lang="de-AT" dirty="0" err="1" smtClean="0"/>
              <a:t>vx,vy</a:t>
            </a:r>
            <a:r>
              <a:rPr lang="de-AT" dirty="0" smtClean="0"/>
              <a:t>)</a:t>
            </a:r>
          </a:p>
          <a:p>
            <a:r>
              <a:rPr lang="de-AT" dirty="0" smtClean="0"/>
              <a:t>Unit </a:t>
            </a:r>
            <a:r>
              <a:rPr lang="de-AT" dirty="0" err="1" smtClean="0"/>
              <a:t>can</a:t>
            </a:r>
            <a:r>
              <a:rPr lang="de-AT" dirty="0" smtClean="0"/>
              <a:t> </a:t>
            </a:r>
            <a:r>
              <a:rPr lang="de-AT" dirty="0" err="1" smtClean="0"/>
              <a:t>be</a:t>
            </a:r>
            <a:r>
              <a:rPr lang="de-AT" dirty="0" smtClean="0"/>
              <a:t> </a:t>
            </a:r>
            <a:r>
              <a:rPr lang="de-AT" dirty="0" err="1" smtClean="0"/>
              <a:t>meter</a:t>
            </a:r>
            <a:r>
              <a:rPr lang="de-AT" dirty="0" smtClean="0"/>
              <a:t>/</a:t>
            </a:r>
            <a:r>
              <a:rPr lang="de-AT" dirty="0" err="1" smtClean="0"/>
              <a:t>pixel</a:t>
            </a:r>
            <a:r>
              <a:rPr lang="de-AT" dirty="0" smtClean="0"/>
              <a:t>/etc. </a:t>
            </a:r>
            <a:r>
              <a:rPr lang="de-AT" dirty="0" err="1" smtClean="0"/>
              <a:t>for</a:t>
            </a:r>
            <a:r>
              <a:rPr lang="de-AT" dirty="0" smtClean="0"/>
              <a:t> </a:t>
            </a:r>
            <a:r>
              <a:rPr lang="de-AT" dirty="0" err="1" smtClean="0"/>
              <a:t>position</a:t>
            </a:r>
            <a:r>
              <a:rPr lang="de-AT" dirty="0" smtClean="0"/>
              <a:t>.</a:t>
            </a:r>
          </a:p>
          <a:p>
            <a:r>
              <a:rPr lang="de-AT" dirty="0" smtClean="0"/>
              <a:t>Unit </a:t>
            </a:r>
            <a:r>
              <a:rPr lang="de-AT" dirty="0" err="1" smtClean="0"/>
              <a:t>can</a:t>
            </a:r>
            <a:r>
              <a:rPr lang="de-AT" dirty="0" smtClean="0"/>
              <a:t> </a:t>
            </a:r>
            <a:r>
              <a:rPr lang="de-AT" dirty="0" err="1" smtClean="0"/>
              <a:t>be</a:t>
            </a:r>
            <a:r>
              <a:rPr lang="de-AT" dirty="0" smtClean="0"/>
              <a:t> </a:t>
            </a:r>
            <a:r>
              <a:rPr lang="de-AT" dirty="0" err="1" smtClean="0"/>
              <a:t>meter</a:t>
            </a:r>
            <a:r>
              <a:rPr lang="de-AT" dirty="0" smtClean="0"/>
              <a:t>/</a:t>
            </a:r>
            <a:r>
              <a:rPr lang="de-AT" dirty="0" err="1" smtClean="0"/>
              <a:t>pixel</a:t>
            </a:r>
            <a:r>
              <a:rPr lang="de-AT" dirty="0" smtClean="0"/>
              <a:t>/etc. per </a:t>
            </a:r>
            <a:r>
              <a:rPr lang="de-AT" dirty="0" err="1" smtClean="0">
                <a:solidFill>
                  <a:srgbClr val="FF0000"/>
                </a:solidFill>
              </a:rPr>
              <a:t>second</a:t>
            </a:r>
            <a:r>
              <a:rPr lang="de-AT" dirty="0" smtClean="0"/>
              <a:t> </a:t>
            </a:r>
            <a:r>
              <a:rPr lang="de-AT" dirty="0" err="1" smtClean="0"/>
              <a:t>for</a:t>
            </a:r>
            <a:r>
              <a:rPr lang="de-AT" dirty="0" smtClean="0"/>
              <a:t> </a:t>
            </a:r>
            <a:r>
              <a:rPr lang="de-AT" dirty="0" err="1" smtClean="0"/>
              <a:t>velocity</a:t>
            </a:r>
            <a:r>
              <a:rPr lang="de-AT" dirty="0" smtClean="0"/>
              <a:t>.</a:t>
            </a:r>
          </a:p>
          <a:p>
            <a:r>
              <a:rPr lang="de-AT" dirty="0" smtClean="0"/>
              <a:t>Update </a:t>
            </a:r>
            <a:r>
              <a:rPr lang="de-AT" dirty="0" err="1" smtClean="0"/>
              <a:t>of</a:t>
            </a:r>
            <a:r>
              <a:rPr lang="de-AT" dirty="0" smtClean="0"/>
              <a:t> </a:t>
            </a:r>
            <a:r>
              <a:rPr lang="de-AT" dirty="0" err="1" smtClean="0"/>
              <a:t>position</a:t>
            </a:r>
            <a:r>
              <a:rPr lang="de-AT" dirty="0" smtClean="0"/>
              <a:t>:</a:t>
            </a:r>
          </a:p>
          <a:p>
            <a:pPr lvl="1"/>
            <a:r>
              <a:rPr lang="de-AT" dirty="0" err="1" smtClean="0"/>
              <a:t>newx</a:t>
            </a:r>
            <a:r>
              <a:rPr lang="de-AT" dirty="0" smtClean="0"/>
              <a:t> = </a:t>
            </a:r>
            <a:r>
              <a:rPr lang="de-AT" dirty="0" err="1" smtClean="0"/>
              <a:t>oldx</a:t>
            </a:r>
            <a:r>
              <a:rPr lang="de-AT" dirty="0" smtClean="0"/>
              <a:t> + </a:t>
            </a:r>
            <a:r>
              <a:rPr lang="de-AT" dirty="0" err="1" smtClean="0"/>
              <a:t>vx</a:t>
            </a:r>
            <a:r>
              <a:rPr lang="de-AT" dirty="0" smtClean="0"/>
              <a:t> * deltaTime;</a:t>
            </a:r>
          </a:p>
          <a:p>
            <a:pPr lvl="1"/>
            <a:r>
              <a:rPr lang="de-AT" dirty="0" err="1" smtClean="0"/>
              <a:t>newx</a:t>
            </a:r>
            <a:r>
              <a:rPr lang="de-AT" dirty="0" smtClean="0"/>
              <a:t> = </a:t>
            </a:r>
            <a:r>
              <a:rPr lang="de-AT" dirty="0" err="1" smtClean="0"/>
              <a:t>oldy</a:t>
            </a:r>
            <a:r>
              <a:rPr lang="de-AT" dirty="0" smtClean="0"/>
              <a:t> + </a:t>
            </a:r>
            <a:r>
              <a:rPr lang="de-AT" dirty="0" err="1" smtClean="0"/>
              <a:t>vy</a:t>
            </a:r>
            <a:r>
              <a:rPr lang="de-AT" dirty="0" smtClean="0"/>
              <a:t> * deltaTime;</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Framerate &amp; Delta Time</a:t>
            </a:r>
            <a:endParaRPr lang="de-AT" dirty="0"/>
          </a:p>
        </p:txBody>
      </p:sp>
      <p:sp>
        <p:nvSpPr>
          <p:cNvPr id="3" name="Inhaltsplatzhalter 2"/>
          <p:cNvSpPr>
            <a:spLocks noGrp="1"/>
          </p:cNvSpPr>
          <p:nvPr>
            <p:ph idx="1"/>
          </p:nvPr>
        </p:nvSpPr>
        <p:spPr/>
        <p:txBody>
          <a:bodyPr/>
          <a:lstStyle/>
          <a:p>
            <a:r>
              <a:rPr lang="de-AT" dirty="0" smtClean="0"/>
              <a:t>Delta time </a:t>
            </a:r>
            <a:r>
              <a:rPr lang="de-AT" dirty="0" err="1" smtClean="0"/>
              <a:t>is</a:t>
            </a:r>
            <a:r>
              <a:rPr lang="de-AT" dirty="0" smtClean="0"/>
              <a:t> </a:t>
            </a:r>
            <a:r>
              <a:rPr lang="de-AT" dirty="0" err="1" smtClean="0"/>
              <a:t>the</a:t>
            </a:r>
            <a:r>
              <a:rPr lang="de-AT" dirty="0" smtClean="0"/>
              <a:t> </a:t>
            </a:r>
            <a:r>
              <a:rPr lang="de-AT" dirty="0" err="1" smtClean="0"/>
              <a:t>timespan</a:t>
            </a:r>
            <a:r>
              <a:rPr lang="de-AT" dirty="0" smtClean="0"/>
              <a:t> </a:t>
            </a:r>
            <a:r>
              <a:rPr lang="de-AT" dirty="0" err="1" smtClean="0"/>
              <a:t>passed</a:t>
            </a:r>
            <a:r>
              <a:rPr lang="de-AT" dirty="0" smtClean="0"/>
              <a:t> </a:t>
            </a:r>
            <a:r>
              <a:rPr lang="de-AT" dirty="0" err="1" smtClean="0"/>
              <a:t>since</a:t>
            </a:r>
            <a:r>
              <a:rPr lang="de-AT" dirty="0" smtClean="0"/>
              <a:t> </a:t>
            </a:r>
            <a:r>
              <a:rPr lang="de-AT" dirty="0" err="1" smtClean="0"/>
              <a:t>the</a:t>
            </a:r>
            <a:r>
              <a:rPr lang="de-AT" dirty="0" smtClean="0"/>
              <a:t> last update.</a:t>
            </a:r>
          </a:p>
          <a:p>
            <a:r>
              <a:rPr lang="de-AT" dirty="0" err="1" smtClean="0"/>
              <a:t>We</a:t>
            </a:r>
            <a:r>
              <a:rPr lang="de-AT" dirty="0" smtClean="0"/>
              <a:t> just </a:t>
            </a:r>
            <a:r>
              <a:rPr lang="de-AT" dirty="0" err="1" smtClean="0"/>
              <a:t>need</a:t>
            </a:r>
            <a:r>
              <a:rPr lang="de-AT" dirty="0" smtClean="0"/>
              <a:t> </a:t>
            </a:r>
            <a:r>
              <a:rPr lang="de-AT" dirty="0" err="1" smtClean="0"/>
              <a:t>to</a:t>
            </a:r>
            <a:r>
              <a:rPr lang="de-AT" dirty="0" smtClean="0"/>
              <a:t> </a:t>
            </a:r>
            <a:r>
              <a:rPr lang="de-AT" dirty="0" err="1" smtClean="0"/>
              <a:t>keep</a:t>
            </a:r>
            <a:r>
              <a:rPr lang="de-AT" dirty="0" smtClean="0"/>
              <a:t> </a:t>
            </a:r>
            <a:r>
              <a:rPr lang="de-AT" dirty="0" err="1" smtClean="0"/>
              <a:t>track</a:t>
            </a:r>
            <a:r>
              <a:rPr lang="de-AT" dirty="0" smtClean="0"/>
              <a:t> </a:t>
            </a:r>
            <a:r>
              <a:rPr lang="de-AT" dirty="0" err="1" smtClean="0"/>
              <a:t>how</a:t>
            </a:r>
            <a:r>
              <a:rPr lang="de-AT" dirty="0" smtClean="0"/>
              <a:t> </a:t>
            </a:r>
            <a:r>
              <a:rPr lang="de-AT" dirty="0" err="1" smtClean="0"/>
              <a:t>much</a:t>
            </a:r>
            <a:r>
              <a:rPr lang="de-AT" dirty="0" smtClean="0"/>
              <a:t> time </a:t>
            </a:r>
            <a:r>
              <a:rPr lang="de-AT" dirty="0" err="1" smtClean="0"/>
              <a:t>has</a:t>
            </a:r>
            <a:r>
              <a:rPr lang="de-AT" dirty="0" smtClean="0"/>
              <a:t> </a:t>
            </a:r>
            <a:r>
              <a:rPr lang="de-AT" dirty="0" err="1" smtClean="0"/>
              <a:t>passed</a:t>
            </a:r>
            <a:r>
              <a:rPr lang="de-AT" dirty="0" smtClean="0"/>
              <a:t> </a:t>
            </a:r>
            <a:r>
              <a:rPr lang="de-AT" dirty="0" err="1" smtClean="0"/>
              <a:t>between</a:t>
            </a:r>
            <a:r>
              <a:rPr lang="de-AT" dirty="0" smtClean="0"/>
              <a:t> </a:t>
            </a:r>
            <a:r>
              <a:rPr lang="de-AT" dirty="0" err="1" smtClean="0"/>
              <a:t>the</a:t>
            </a:r>
            <a:r>
              <a:rPr lang="de-AT" dirty="0" smtClean="0"/>
              <a:t> </a:t>
            </a:r>
            <a:r>
              <a:rPr lang="de-AT" dirty="0" err="1" smtClean="0"/>
              <a:t>current</a:t>
            </a:r>
            <a:r>
              <a:rPr lang="de-AT" dirty="0" smtClean="0"/>
              <a:t> </a:t>
            </a:r>
            <a:r>
              <a:rPr lang="de-AT" dirty="0" err="1" smtClean="0"/>
              <a:t>frame</a:t>
            </a:r>
            <a:r>
              <a:rPr lang="de-AT" dirty="0" smtClean="0"/>
              <a:t> </a:t>
            </a:r>
            <a:r>
              <a:rPr lang="de-AT" dirty="0" err="1" smtClean="0"/>
              <a:t>and</a:t>
            </a:r>
            <a:r>
              <a:rPr lang="de-AT" dirty="0" smtClean="0"/>
              <a:t> </a:t>
            </a:r>
            <a:r>
              <a:rPr lang="de-AT" dirty="0" err="1" smtClean="0"/>
              <a:t>the</a:t>
            </a:r>
            <a:r>
              <a:rPr lang="de-AT" dirty="0" smtClean="0"/>
              <a:t> last </a:t>
            </a:r>
            <a:r>
              <a:rPr lang="de-AT" dirty="0" err="1" smtClean="0"/>
              <a:t>frame</a:t>
            </a:r>
            <a:r>
              <a:rPr lang="de-AT" dirty="0" smtClean="0"/>
              <a:t>.</a:t>
            </a:r>
          </a:p>
          <a:p>
            <a:r>
              <a:rPr lang="de-AT" dirty="0" err="1" smtClean="0"/>
              <a:t>At</a:t>
            </a:r>
            <a:r>
              <a:rPr lang="de-AT" dirty="0" smtClean="0"/>
              <a:t> 60 FPS </a:t>
            </a:r>
            <a:r>
              <a:rPr lang="de-AT" dirty="0" err="1" smtClean="0"/>
              <a:t>we</a:t>
            </a:r>
            <a:r>
              <a:rPr lang="de-AT" dirty="0" smtClean="0"/>
              <a:t> </a:t>
            </a:r>
            <a:r>
              <a:rPr lang="de-AT" dirty="0" err="1" smtClean="0"/>
              <a:t>have</a:t>
            </a:r>
            <a:r>
              <a:rPr lang="de-AT" dirty="0" smtClean="0"/>
              <a:t> a </a:t>
            </a:r>
            <a:r>
              <a:rPr lang="de-AT" dirty="0" err="1" smtClean="0"/>
              <a:t>delta</a:t>
            </a:r>
            <a:r>
              <a:rPr lang="de-AT" dirty="0" smtClean="0"/>
              <a:t> time </a:t>
            </a:r>
            <a:r>
              <a:rPr lang="de-AT" dirty="0" err="1" smtClean="0"/>
              <a:t>of</a:t>
            </a:r>
            <a:r>
              <a:rPr lang="de-AT" dirty="0" smtClean="0"/>
              <a:t> 1 / 60 ~ 0.016 </a:t>
            </a:r>
            <a:r>
              <a:rPr lang="de-AT" dirty="0" err="1" smtClean="0"/>
              <a:t>seconds</a:t>
            </a:r>
            <a:r>
              <a:rPr lang="de-AT" dirty="0" smtClean="0"/>
              <a:t>.</a:t>
            </a:r>
          </a:p>
          <a:p>
            <a:r>
              <a:rPr lang="de-AT" dirty="0" err="1" smtClean="0"/>
              <a:t>At</a:t>
            </a:r>
            <a:r>
              <a:rPr lang="de-AT" dirty="0" smtClean="0"/>
              <a:t> 30 FPS </a:t>
            </a:r>
            <a:r>
              <a:rPr lang="de-AT" dirty="0" err="1" smtClean="0"/>
              <a:t>we</a:t>
            </a:r>
            <a:r>
              <a:rPr lang="de-AT" dirty="0" smtClean="0"/>
              <a:t> </a:t>
            </a:r>
            <a:r>
              <a:rPr lang="de-AT" dirty="0" err="1" smtClean="0"/>
              <a:t>have</a:t>
            </a:r>
            <a:r>
              <a:rPr lang="de-AT" dirty="0" smtClean="0"/>
              <a:t> a </a:t>
            </a:r>
            <a:r>
              <a:rPr lang="de-AT" dirty="0" err="1" smtClean="0"/>
              <a:t>delta</a:t>
            </a:r>
            <a:r>
              <a:rPr lang="de-AT" dirty="0" smtClean="0"/>
              <a:t> time </a:t>
            </a:r>
            <a:r>
              <a:rPr lang="de-AT" dirty="0" err="1" smtClean="0"/>
              <a:t>of</a:t>
            </a:r>
            <a:r>
              <a:rPr lang="de-AT" dirty="0" smtClean="0"/>
              <a:t> 1 / 30 ~ 0.032 </a:t>
            </a:r>
            <a:r>
              <a:rPr lang="de-AT" dirty="0" err="1" smtClean="0"/>
              <a:t>seconds</a:t>
            </a:r>
            <a:r>
              <a:rPr lang="de-AT" dirty="0" smtClean="0"/>
              <a:t>.</a:t>
            </a:r>
            <a:endParaRPr lang="de-AT"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Framerate &amp; Delta Time</a:t>
            </a:r>
            <a:endParaRPr lang="de-AT" dirty="0"/>
          </a:p>
        </p:txBody>
      </p:sp>
      <p:sp>
        <p:nvSpPr>
          <p:cNvPr id="4" name="Textfeld 3"/>
          <p:cNvSpPr txBox="1"/>
          <p:nvPr/>
        </p:nvSpPr>
        <p:spPr>
          <a:xfrm>
            <a:off x="503040" y="917912"/>
            <a:ext cx="8640960" cy="4185761"/>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r>
              <a:rPr lang="de-AT" sz="1400" b="1" dirty="0" err="1" smtClean="0">
                <a:latin typeface="TheSansMonoConNormal" pitchFamily="34" charset="0"/>
              </a:rPr>
              <a:t>implements</a:t>
            </a:r>
            <a:r>
              <a:rPr lang="de-AT" sz="1400" b="1" dirty="0" smtClean="0">
                <a:latin typeface="TheSansMonoConNormal" pitchFamily="34" charset="0"/>
              </a:rPr>
              <a:t> </a:t>
            </a:r>
            <a:r>
              <a:rPr lang="de-AT" sz="1400" b="1" dirty="0" err="1" smtClean="0">
                <a:latin typeface="TheSansMonoConNormal" pitchFamily="34" charset="0"/>
              </a:rPr>
              <a:t>Runnable</a:t>
            </a:r>
            <a:r>
              <a:rPr lang="de-AT" sz="1400" b="1" dirty="0" smtClean="0">
                <a:latin typeface="TheSansMonoConNormal" pitchFamily="34" charset="0"/>
              </a:rPr>
              <a:t>, </a:t>
            </a:r>
            <a:r>
              <a:rPr lang="de-AT" sz="1400" b="1" dirty="0" err="1" smtClean="0">
                <a:latin typeface="TheSansMonoConNormal" pitchFamily="34" charset="0"/>
              </a:rPr>
              <a:t>OnKeyListener</a:t>
            </a:r>
            <a:r>
              <a:rPr lang="de-AT" sz="1400" b="1" dirty="0" smtClean="0">
                <a:latin typeface="TheSansMonoConNormal" pitchFamily="34" charset="0"/>
              </a:rPr>
              <a:t> {</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run</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long</a:t>
            </a:r>
            <a:r>
              <a:rPr lang="de-AT" sz="1400" b="1" dirty="0" smtClean="0">
                <a:latin typeface="TheSansMonoConNormal" pitchFamily="34" charset="0"/>
              </a:rPr>
              <a:t> </a:t>
            </a:r>
            <a:r>
              <a:rPr lang="de-AT" sz="1400" b="1" dirty="0" err="1" smtClean="0">
                <a:latin typeface="TheSansMonoConNormal" pitchFamily="34" charset="0"/>
              </a:rPr>
              <a:t>lastTime</a:t>
            </a:r>
            <a:r>
              <a:rPr lang="de-AT" sz="1400" b="1" dirty="0" smtClean="0">
                <a:latin typeface="TheSansMonoConNormal" pitchFamily="34" charset="0"/>
              </a:rPr>
              <a:t> = </a:t>
            </a:r>
            <a:r>
              <a:rPr lang="de-AT" sz="1400" b="1" dirty="0" err="1" smtClean="0">
                <a:latin typeface="TheSansMonoConNormal" pitchFamily="34" charset="0"/>
              </a:rPr>
              <a:t>System.nanoTime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while</a:t>
            </a:r>
            <a:r>
              <a:rPr lang="de-AT" sz="1400" b="1" dirty="0" smtClean="0">
                <a:latin typeface="TheSansMonoConNormal" pitchFamily="34" charset="0"/>
              </a:rPr>
              <a:t>(</a:t>
            </a:r>
            <a:r>
              <a:rPr lang="de-AT" sz="1400" b="1" dirty="0" err="1" smtClean="0">
                <a:latin typeface="TheSansMonoConNormal" pitchFamily="34" charset="0"/>
              </a:rPr>
              <a:t>true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long</a:t>
            </a:r>
            <a:r>
              <a:rPr lang="de-AT" sz="1400" b="1" dirty="0" smtClean="0">
                <a:latin typeface="TheSansMonoConNormal" pitchFamily="34" charset="0"/>
              </a:rPr>
              <a:t> </a:t>
            </a:r>
            <a:r>
              <a:rPr lang="de-AT" sz="1400" b="1" dirty="0" err="1" smtClean="0">
                <a:latin typeface="TheSansMonoConNormal" pitchFamily="34" charset="0"/>
              </a:rPr>
              <a:t>currTime</a:t>
            </a:r>
            <a:r>
              <a:rPr lang="de-AT" sz="1400" b="1" dirty="0" smtClean="0">
                <a:latin typeface="TheSansMonoConNormal" pitchFamily="34" charset="0"/>
              </a:rPr>
              <a:t> = </a:t>
            </a:r>
            <a:r>
              <a:rPr lang="de-AT" sz="1400" b="1" dirty="0" err="1" smtClean="0">
                <a:latin typeface="TheSansMonoConNormal" pitchFamily="34" charset="0"/>
              </a:rPr>
              <a:t>System.</a:t>
            </a:r>
            <a:r>
              <a:rPr lang="de-AT" sz="1400" b="1" i="1" dirty="0" err="1" smtClean="0">
                <a:latin typeface="TheSansMonoConNormal" pitchFamily="34" charset="0"/>
              </a:rPr>
              <a:t>nanoTime</a:t>
            </a:r>
            <a:r>
              <a:rPr lang="de-AT" sz="1400" b="1" i="1" dirty="0" smtClean="0">
                <a:latin typeface="TheSansMonoConNormal" pitchFamily="34" charset="0"/>
              </a:rPr>
              <a:t>();</a:t>
            </a:r>
          </a:p>
          <a:p>
            <a:r>
              <a:rPr lang="en-US" sz="1400" b="1" dirty="0" smtClean="0">
                <a:latin typeface="TheSansMonoConNormal" pitchFamily="34" charset="0"/>
              </a:rPr>
              <a:t>             if(screen != null) </a:t>
            </a:r>
            <a:r>
              <a:rPr lang="en-US" sz="1400" b="1" dirty="0" err="1" smtClean="0">
                <a:latin typeface="TheSansMonoConNormal" pitchFamily="34" charset="0"/>
              </a:rPr>
              <a:t>screen.update</a:t>
            </a:r>
            <a:r>
              <a:rPr lang="en-US" sz="1400" b="1" dirty="0" smtClean="0">
                <a:latin typeface="TheSansMonoConNormal" pitchFamily="34" charset="0"/>
              </a:rPr>
              <a:t>((</a:t>
            </a:r>
            <a:r>
              <a:rPr lang="en-US" sz="1400" b="1" dirty="0" err="1" smtClean="0">
                <a:latin typeface="TheSansMonoConNormal" pitchFamily="34" charset="0"/>
              </a:rPr>
              <a:t>currTime</a:t>
            </a:r>
            <a:r>
              <a:rPr lang="en-US" sz="1400" b="1" dirty="0" smtClean="0">
                <a:latin typeface="TheSansMonoConNormal" pitchFamily="34" charset="0"/>
              </a:rPr>
              <a:t> - </a:t>
            </a:r>
            <a:r>
              <a:rPr lang="en-US" sz="1400" b="1" dirty="0" err="1" smtClean="0">
                <a:latin typeface="TheSansMonoConNormal" pitchFamily="34" charset="0"/>
              </a:rPr>
              <a:t>lastTime</a:t>
            </a:r>
            <a:r>
              <a:rPr lang="en-US" sz="1400" b="1" dirty="0" smtClean="0">
                <a:latin typeface="TheSansMonoConNormal" pitchFamily="34" charset="0"/>
              </a:rPr>
              <a:t>) / 1000000000.0f);</a:t>
            </a:r>
          </a:p>
          <a:p>
            <a:r>
              <a:rPr lang="de-AT" sz="1400" b="1" dirty="0" smtClean="0">
                <a:latin typeface="TheSansMonoConNormal" pitchFamily="34" charset="0"/>
              </a:rPr>
              <a:t>             </a:t>
            </a:r>
            <a:r>
              <a:rPr lang="de-AT" sz="1400" b="1" dirty="0" err="1" smtClean="0">
                <a:latin typeface="TheSansMonoConNormal" pitchFamily="34" charset="0"/>
              </a:rPr>
              <a:t>lastTime</a:t>
            </a:r>
            <a:r>
              <a:rPr lang="de-AT" sz="1400" b="1" dirty="0" smtClean="0">
                <a:latin typeface="TheSansMonoConNormal" pitchFamily="34" charset="0"/>
              </a:rPr>
              <a:t> = </a:t>
            </a:r>
            <a:r>
              <a:rPr lang="de-AT" sz="1400" b="1" dirty="0" err="1" smtClean="0">
                <a:latin typeface="TheSansMonoConNormal" pitchFamily="34" charset="0"/>
              </a:rPr>
              <a:t>currTime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getFramerate</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framesPerSecond</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Framerate &amp; Delta Time</a:t>
            </a:r>
            <a:endParaRPr lang="de-AT" dirty="0"/>
          </a:p>
        </p:txBody>
      </p:sp>
      <p:sp>
        <p:nvSpPr>
          <p:cNvPr id="4" name="Textfeld 3"/>
          <p:cNvSpPr txBox="1"/>
          <p:nvPr/>
        </p:nvSpPr>
        <p:spPr>
          <a:xfrm>
            <a:off x="503040" y="917912"/>
            <a:ext cx="8640960" cy="5478423"/>
          </a:xfrm>
          <a:prstGeom prst="rect">
            <a:avLst/>
          </a:prstGeom>
          <a:noFill/>
        </p:spPr>
        <p:txBody>
          <a:bodyPr wrap="square" rtlCol="0">
            <a:spAutoFit/>
          </a:bodyPr>
          <a:lstStyle/>
          <a:p>
            <a:r>
              <a:rPr lang="en-US" sz="1400" b="1" dirty="0" smtClean="0">
                <a:latin typeface="TheSansMonoConNormal" pitchFamily="34" charset="0"/>
              </a:rPr>
              <a:t>public class </a:t>
            </a:r>
            <a:r>
              <a:rPr lang="en-US" sz="1400" b="1" dirty="0" err="1" smtClean="0">
                <a:latin typeface="TheSansMonoConNormal" pitchFamily="34" charset="0"/>
              </a:rPr>
              <a:t>DeltaTimeExample</a:t>
            </a:r>
            <a:r>
              <a:rPr lang="en-US" sz="1400" b="1" dirty="0" smtClean="0">
                <a:latin typeface="TheSansMonoConNormal" pitchFamily="34" charset="0"/>
              </a:rPr>
              <a:t> extends Game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Screen </a:t>
            </a:r>
            <a:r>
              <a:rPr lang="de-AT" sz="1400" b="1" dirty="0" err="1" smtClean="0">
                <a:latin typeface="TheSansMonoConNormal" pitchFamily="34" charset="0"/>
              </a:rPr>
              <a:t>createStartScreen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DeltaTimeScreen</a:t>
            </a:r>
            <a:r>
              <a:rPr lang="de-AT" sz="1400" b="1" dirty="0" smtClean="0">
                <a:latin typeface="TheSansMonoConNormal" pitchFamily="34" charset="0"/>
              </a:rPr>
              <a:t>(</a:t>
            </a:r>
            <a:r>
              <a:rPr lang="de-AT" sz="1400" b="1" dirty="0" err="1" smtClean="0">
                <a:latin typeface="TheSansMonoConNormal" pitchFamily="34" charset="0"/>
              </a:rPr>
              <a:t>this</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a:t>
            </a:r>
            <a:r>
              <a:rPr lang="de-AT" sz="1400" b="1" dirty="0" err="1" smtClean="0">
                <a:latin typeface="TheSansMonoConNormal" pitchFamily="34" charset="0"/>
              </a:rPr>
              <a:t>DeltaTimeScreen</a:t>
            </a:r>
            <a:r>
              <a:rPr lang="de-AT" sz="1400" b="1" dirty="0" smtClean="0">
                <a:latin typeface="TheSansMonoConNormal" pitchFamily="34" charset="0"/>
              </a:rPr>
              <a:t> </a:t>
            </a:r>
            <a:r>
              <a:rPr lang="de-AT" sz="1400" b="1" dirty="0" err="1" smtClean="0">
                <a:latin typeface="TheSansMonoConNormal" pitchFamily="34" charset="0"/>
              </a:rPr>
              <a:t>extends</a:t>
            </a:r>
            <a:r>
              <a:rPr lang="de-AT" sz="1400" b="1" dirty="0" smtClean="0">
                <a:latin typeface="TheSansMonoConNormal" pitchFamily="34" charset="0"/>
              </a:rPr>
              <a:t> Screen {</a:t>
            </a:r>
          </a:p>
          <a:p>
            <a:r>
              <a:rPr lang="de-AT" sz="1400" b="1" dirty="0" smtClean="0">
                <a:latin typeface="TheSansMonoConNormal" pitchFamily="34" charset="0"/>
              </a:rPr>
              <a:t>        Bitmap </a:t>
            </a:r>
            <a:r>
              <a:rPr lang="de-AT" sz="1400" b="1" dirty="0" err="1" smtClean="0">
                <a:latin typeface="TheSansMonoConNormal" pitchFamily="34" charset="0"/>
              </a:rPr>
              <a:t>bob</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float</a:t>
            </a:r>
            <a:r>
              <a:rPr lang="de-AT" sz="1400" b="1" dirty="0" smtClean="0">
                <a:latin typeface="TheSansMonoConNormal" pitchFamily="34" charset="0"/>
              </a:rPr>
              <a:t> x = 0;</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DeltaTimeScreen</a:t>
            </a:r>
            <a:r>
              <a:rPr lang="de-AT" sz="1400" b="1" dirty="0" smtClean="0">
                <a:latin typeface="TheSansMonoConNormal" pitchFamily="34" charset="0"/>
              </a:rPr>
              <a:t>(Game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super(</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bob</a:t>
            </a:r>
            <a:r>
              <a:rPr lang="de-AT" sz="1400" b="1" dirty="0" smtClean="0">
                <a:latin typeface="TheSansMonoConNormal" pitchFamily="34" charset="0"/>
              </a:rPr>
              <a:t> = </a:t>
            </a:r>
            <a:r>
              <a:rPr lang="de-AT" sz="1400" b="1" dirty="0" err="1" smtClean="0">
                <a:latin typeface="TheSansMonoConNormal" pitchFamily="34" charset="0"/>
              </a:rPr>
              <a:t>game.loadBitmap</a:t>
            </a:r>
            <a:r>
              <a:rPr lang="de-AT" sz="1400" b="1" dirty="0" smtClean="0">
                <a:latin typeface="TheSansMonoConNormal" pitchFamily="34" charset="0"/>
              </a:rPr>
              <a:t>("bob32.png");</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de-AT" sz="1400" b="1" dirty="0" smtClean="0">
                <a:latin typeface="TheSansMonoConNormal" pitchFamily="34" charset="0"/>
              </a:rPr>
              <a:t>            x = x + 10 * deltaTime;</a:t>
            </a:r>
          </a:p>
          <a:p>
            <a:r>
              <a:rPr lang="de-AT" sz="1400" b="1" dirty="0" smtClean="0">
                <a:latin typeface="TheSansMonoConNormal" pitchFamily="34" charset="0"/>
              </a:rPr>
              <a:t>            </a:t>
            </a:r>
            <a:r>
              <a:rPr lang="de-AT" sz="1400" b="1" dirty="0" err="1" smtClean="0">
                <a:latin typeface="TheSansMonoConNormal" pitchFamily="34" charset="0"/>
              </a:rPr>
              <a:t>game.clearFramebuffer</a:t>
            </a:r>
            <a:r>
              <a:rPr lang="de-AT" sz="1400" b="1" dirty="0" smtClean="0">
                <a:latin typeface="TheSansMonoConNormal" pitchFamily="34" charset="0"/>
              </a:rPr>
              <a:t>(</a:t>
            </a:r>
            <a:r>
              <a:rPr lang="de-AT" sz="1400" b="1" dirty="0" err="1" smtClean="0">
                <a:latin typeface="TheSansMonoConNormal" pitchFamily="34" charset="0"/>
              </a:rPr>
              <a:t>Color.</a:t>
            </a:r>
            <a:r>
              <a:rPr lang="de-AT" sz="1400" b="1" i="1" dirty="0" err="1" smtClean="0">
                <a:latin typeface="TheSansMonoConNormal" pitchFamily="34" charset="0"/>
              </a:rPr>
              <a:t>BLUE</a:t>
            </a:r>
            <a:r>
              <a:rPr lang="de-AT" sz="1400" b="1" i="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game.drawBitmap</a:t>
            </a:r>
            <a:r>
              <a:rPr lang="de-AT" sz="1400" b="1" dirty="0" smtClean="0">
                <a:latin typeface="TheSansMonoConNormal" pitchFamily="34" charset="0"/>
              </a:rPr>
              <a:t>(</a:t>
            </a:r>
            <a:r>
              <a:rPr lang="de-AT" sz="1400" b="1" dirty="0" err="1" smtClean="0">
                <a:latin typeface="TheSansMonoConNormal" pitchFamily="34" charset="0"/>
              </a:rPr>
              <a:t>bob</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)x, 10);</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resume</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dispose</a:t>
            </a:r>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p:txBody>
          <a:bodyPr/>
          <a:lstStyle/>
          <a:p>
            <a:pPr marL="514350" indent="-514350">
              <a:buFont typeface="+mj-lt"/>
              <a:buAutoNum type="arabicPeriod"/>
            </a:pPr>
            <a:r>
              <a:rPr lang="de-AT" strike="sngStrike" dirty="0" err="1" smtClean="0"/>
              <a:t>Android</a:t>
            </a:r>
            <a:r>
              <a:rPr lang="de-AT" strike="sngStrike" dirty="0" smtClean="0"/>
              <a:t> – A Gaming </a:t>
            </a:r>
            <a:r>
              <a:rPr lang="de-AT" strike="sngStrike" dirty="0" err="1" smtClean="0"/>
              <a:t>Platform</a:t>
            </a:r>
            <a:endParaRPr lang="de-AT" strike="sngStrike" dirty="0" smtClean="0"/>
          </a:p>
          <a:p>
            <a:pPr marL="514350" indent="-514350">
              <a:buFont typeface="+mj-lt"/>
              <a:buAutoNum type="arabicPeriod"/>
            </a:pPr>
            <a:r>
              <a:rPr lang="de-AT" strike="sngStrike" dirty="0" smtClean="0"/>
              <a:t>Game Design 101</a:t>
            </a:r>
          </a:p>
          <a:p>
            <a:pPr marL="514350" indent="-514350">
              <a:buFont typeface="+mj-lt"/>
              <a:buAutoNum type="arabicPeriod"/>
            </a:pPr>
            <a:r>
              <a:rPr lang="de-AT" strike="sngStrike" dirty="0" smtClean="0"/>
              <a:t>Game Programming 101</a:t>
            </a:r>
          </a:p>
          <a:p>
            <a:pPr marL="514350" indent="-514350">
              <a:buFont typeface="+mj-lt"/>
              <a:buAutoNum type="arabicPeriod"/>
            </a:pPr>
            <a:r>
              <a:rPr lang="de-AT" strike="sngStrike" dirty="0" err="1" smtClean="0"/>
              <a:t>Android</a:t>
            </a:r>
            <a:r>
              <a:rPr lang="de-AT" strike="sngStrike" dirty="0" smtClean="0"/>
              <a:t> </a:t>
            </a:r>
            <a:r>
              <a:rPr lang="de-AT" strike="sngStrike" dirty="0" err="1" smtClean="0"/>
              <a:t>for</a:t>
            </a:r>
            <a:r>
              <a:rPr lang="de-AT" strike="sngStrike" dirty="0" smtClean="0"/>
              <a:t> Game Developers</a:t>
            </a:r>
          </a:p>
          <a:p>
            <a:pPr marL="514350" indent="-514350">
              <a:buFont typeface="+mj-lt"/>
              <a:buAutoNum type="arabicPeriod"/>
            </a:pPr>
            <a:r>
              <a:rPr lang="de-AT" strike="sngStrike" dirty="0" smtClean="0"/>
              <a:t>Lunch Break (Ohm </a:t>
            </a:r>
            <a:r>
              <a:rPr lang="de-AT" strike="sngStrike" dirty="0" err="1" smtClean="0"/>
              <a:t>Nom</a:t>
            </a:r>
            <a:r>
              <a:rPr lang="de-AT" strike="sngStrike" dirty="0" smtClean="0"/>
              <a:t> </a:t>
            </a:r>
            <a:r>
              <a:rPr lang="de-AT" strike="sngStrike" dirty="0" err="1" smtClean="0"/>
              <a:t>Nom</a:t>
            </a:r>
            <a:r>
              <a:rPr lang="de-AT" strike="sngStrike" dirty="0" smtClean="0"/>
              <a:t> </a:t>
            </a:r>
            <a:r>
              <a:rPr lang="de-AT" strike="sngStrike" dirty="0" err="1" smtClean="0"/>
              <a:t>Nom</a:t>
            </a:r>
            <a:r>
              <a:rPr lang="de-AT" strike="sngStrike" dirty="0" smtClean="0"/>
              <a:t>)</a:t>
            </a:r>
          </a:p>
          <a:p>
            <a:pPr marL="514350" indent="-514350">
              <a:buFont typeface="+mj-lt"/>
              <a:buAutoNum type="arabicPeriod"/>
            </a:pPr>
            <a:r>
              <a:rPr lang="de-AT" dirty="0" err="1" smtClean="0"/>
              <a:t>Droidanoid</a:t>
            </a:r>
            <a:endParaRPr lang="de-AT" dirty="0" smtClean="0"/>
          </a:p>
          <a:p>
            <a:endParaRPr lang="de-AT" dirty="0" smtClean="0"/>
          </a:p>
          <a:p>
            <a:endParaRPr lang="de-AT" dirty="0" smtClean="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Droidanoid</a:t>
            </a:r>
            <a:endParaRPr lang="de-AT" dirty="0"/>
          </a:p>
        </p:txBody>
      </p:sp>
      <p:sp>
        <p:nvSpPr>
          <p:cNvPr id="3" name="Inhaltsplatzhalter 2"/>
          <p:cNvSpPr>
            <a:spLocks noGrp="1"/>
          </p:cNvSpPr>
          <p:nvPr>
            <p:ph idx="1"/>
          </p:nvPr>
        </p:nvSpPr>
        <p:spPr/>
        <p:txBody>
          <a:bodyPr/>
          <a:lstStyle/>
          <a:p>
            <a:pPr>
              <a:buNone/>
            </a:pPr>
            <a:r>
              <a:rPr lang="de-AT" dirty="0" smtClean="0"/>
              <a:t>A </a:t>
            </a:r>
            <a:r>
              <a:rPr lang="de-AT" dirty="0" err="1" smtClean="0"/>
              <a:t>Breakout</a:t>
            </a:r>
            <a:r>
              <a:rPr lang="de-AT" dirty="0" smtClean="0"/>
              <a:t> </a:t>
            </a:r>
            <a:r>
              <a:rPr lang="de-AT" dirty="0" err="1" smtClean="0"/>
              <a:t>Clone</a:t>
            </a:r>
            <a:r>
              <a:rPr lang="de-AT" dirty="0" smtClean="0"/>
              <a:t>!</a:t>
            </a:r>
            <a:endParaRPr lang="de-AT" dirty="0"/>
          </a:p>
        </p:txBody>
      </p:sp>
      <p:pic>
        <p:nvPicPr>
          <p:cNvPr id="120835" name="Picture 3"/>
          <p:cNvPicPr>
            <a:picLocks noChangeAspect="1" noChangeArrowheads="1"/>
          </p:cNvPicPr>
          <p:nvPr/>
        </p:nvPicPr>
        <p:blipFill>
          <a:blip r:embed="rId2" cstate="print"/>
          <a:srcRect/>
          <a:stretch>
            <a:fillRect/>
          </a:stretch>
        </p:blipFill>
        <p:spPr bwMode="auto">
          <a:xfrm>
            <a:off x="2843808" y="1700808"/>
            <a:ext cx="3048000" cy="457200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Core Game </a:t>
            </a:r>
            <a:r>
              <a:rPr lang="de-AT" dirty="0" err="1" smtClean="0"/>
              <a:t>Mechanics</a:t>
            </a:r>
            <a:endParaRPr lang="de-AT" dirty="0"/>
          </a:p>
        </p:txBody>
      </p:sp>
      <p:sp>
        <p:nvSpPr>
          <p:cNvPr id="3" name="Inhaltsplatzhalter 2"/>
          <p:cNvSpPr>
            <a:spLocks noGrp="1"/>
          </p:cNvSpPr>
          <p:nvPr>
            <p:ph idx="1"/>
          </p:nvPr>
        </p:nvSpPr>
        <p:spPr/>
        <p:txBody>
          <a:bodyPr>
            <a:normAutofit fontScale="92500" lnSpcReduction="10000"/>
          </a:bodyPr>
          <a:lstStyle/>
          <a:p>
            <a:r>
              <a:rPr lang="de-AT" dirty="0" smtClean="0"/>
              <a:t>Paddle on </a:t>
            </a:r>
            <a:r>
              <a:rPr lang="de-AT" dirty="0" err="1" smtClean="0"/>
              <a:t>the</a:t>
            </a:r>
            <a:r>
              <a:rPr lang="de-AT" dirty="0" smtClean="0"/>
              <a:t> </a:t>
            </a:r>
            <a:r>
              <a:rPr lang="de-AT" dirty="0" err="1" smtClean="0"/>
              <a:t>bottom</a:t>
            </a:r>
            <a:r>
              <a:rPr lang="de-AT" dirty="0" smtClean="0"/>
              <a:t> </a:t>
            </a:r>
            <a:r>
              <a:rPr lang="de-AT" dirty="0" err="1" smtClean="0"/>
              <a:t>can</a:t>
            </a:r>
            <a:r>
              <a:rPr lang="de-AT" dirty="0" smtClean="0"/>
              <a:t> </a:t>
            </a:r>
            <a:r>
              <a:rPr lang="de-AT" dirty="0" err="1" smtClean="0"/>
              <a:t>move</a:t>
            </a:r>
            <a:r>
              <a:rPr lang="de-AT" dirty="0" smtClean="0"/>
              <a:t> </a:t>
            </a:r>
            <a:r>
              <a:rPr lang="de-AT" dirty="0" err="1" smtClean="0"/>
              <a:t>left</a:t>
            </a:r>
            <a:r>
              <a:rPr lang="de-AT" dirty="0" smtClean="0"/>
              <a:t>/</a:t>
            </a:r>
            <a:r>
              <a:rPr lang="de-AT" dirty="0" err="1" smtClean="0"/>
              <a:t>right</a:t>
            </a:r>
            <a:r>
              <a:rPr lang="de-AT" dirty="0" smtClean="0"/>
              <a:t> </a:t>
            </a:r>
            <a:r>
              <a:rPr lang="de-AT" dirty="0" err="1" smtClean="0"/>
              <a:t>based</a:t>
            </a:r>
            <a:r>
              <a:rPr lang="de-AT" dirty="0" smtClean="0"/>
              <a:t> on </a:t>
            </a:r>
            <a:r>
              <a:rPr lang="de-AT" dirty="0" err="1" smtClean="0"/>
              <a:t>accelerometer</a:t>
            </a:r>
            <a:r>
              <a:rPr lang="de-AT" dirty="0" smtClean="0"/>
              <a:t>.</a:t>
            </a:r>
          </a:p>
          <a:p>
            <a:r>
              <a:rPr lang="de-AT" dirty="0" smtClean="0"/>
              <a:t>Ball </a:t>
            </a:r>
            <a:r>
              <a:rPr lang="de-AT" dirty="0" err="1" smtClean="0"/>
              <a:t>has</a:t>
            </a:r>
            <a:r>
              <a:rPr lang="de-AT" dirty="0" smtClean="0"/>
              <a:t> a </a:t>
            </a:r>
            <a:r>
              <a:rPr lang="de-AT" dirty="0" err="1" smtClean="0"/>
              <a:t>direction</a:t>
            </a:r>
            <a:r>
              <a:rPr lang="de-AT" dirty="0" smtClean="0"/>
              <a:t> in </a:t>
            </a:r>
            <a:r>
              <a:rPr lang="de-AT" dirty="0" err="1" smtClean="0"/>
              <a:t>which</a:t>
            </a:r>
            <a:r>
              <a:rPr lang="de-AT" dirty="0" smtClean="0"/>
              <a:t> </a:t>
            </a:r>
            <a:r>
              <a:rPr lang="de-AT" dirty="0" err="1" smtClean="0"/>
              <a:t>it</a:t>
            </a:r>
            <a:r>
              <a:rPr lang="de-AT" dirty="0" smtClean="0"/>
              <a:t> </a:t>
            </a:r>
            <a:r>
              <a:rPr lang="de-AT" dirty="0" err="1" smtClean="0"/>
              <a:t>moves</a:t>
            </a:r>
            <a:r>
              <a:rPr lang="de-AT" dirty="0" smtClean="0"/>
              <a:t>.</a:t>
            </a:r>
          </a:p>
          <a:p>
            <a:r>
              <a:rPr lang="de-AT" dirty="0" smtClean="0"/>
              <a:t>Ball </a:t>
            </a:r>
            <a:r>
              <a:rPr lang="de-AT" dirty="0" err="1" smtClean="0"/>
              <a:t>bounces</a:t>
            </a:r>
            <a:r>
              <a:rPr lang="de-AT" dirty="0" smtClean="0"/>
              <a:t> </a:t>
            </a:r>
            <a:r>
              <a:rPr lang="de-AT" dirty="0" err="1" smtClean="0"/>
              <a:t>of</a:t>
            </a:r>
            <a:r>
              <a:rPr lang="de-AT" dirty="0" smtClean="0"/>
              <a:t> </a:t>
            </a:r>
            <a:r>
              <a:rPr lang="de-AT" dirty="0" err="1" smtClean="0"/>
              <a:t>walls</a:t>
            </a:r>
            <a:r>
              <a:rPr lang="de-AT" dirty="0" smtClean="0"/>
              <a:t>, </a:t>
            </a:r>
            <a:r>
              <a:rPr lang="de-AT" dirty="0" err="1" smtClean="0"/>
              <a:t>left</a:t>
            </a:r>
            <a:r>
              <a:rPr lang="de-AT" dirty="0" smtClean="0"/>
              <a:t>, </a:t>
            </a:r>
            <a:r>
              <a:rPr lang="de-AT" dirty="0" err="1" smtClean="0"/>
              <a:t>right</a:t>
            </a:r>
            <a:r>
              <a:rPr lang="de-AT" dirty="0" smtClean="0"/>
              <a:t> </a:t>
            </a:r>
            <a:r>
              <a:rPr lang="de-AT" dirty="0" err="1" smtClean="0"/>
              <a:t>and</a:t>
            </a:r>
            <a:r>
              <a:rPr lang="de-AT" dirty="0" smtClean="0"/>
              <a:t> top.</a:t>
            </a:r>
          </a:p>
          <a:p>
            <a:r>
              <a:rPr lang="de-AT" dirty="0" err="1" smtClean="0"/>
              <a:t>If</a:t>
            </a:r>
            <a:r>
              <a:rPr lang="de-AT" dirty="0" smtClean="0"/>
              <a:t> ball </a:t>
            </a:r>
            <a:r>
              <a:rPr lang="de-AT" dirty="0" err="1" smtClean="0"/>
              <a:t>hits</a:t>
            </a:r>
            <a:r>
              <a:rPr lang="de-AT" dirty="0" smtClean="0"/>
              <a:t> a block, </a:t>
            </a:r>
            <a:r>
              <a:rPr lang="de-AT" dirty="0" err="1" smtClean="0"/>
              <a:t>the</a:t>
            </a:r>
            <a:r>
              <a:rPr lang="de-AT" dirty="0" smtClean="0"/>
              <a:t> block </a:t>
            </a:r>
            <a:r>
              <a:rPr lang="de-AT" dirty="0" err="1" smtClean="0"/>
              <a:t>is</a:t>
            </a:r>
            <a:r>
              <a:rPr lang="de-AT" dirty="0" smtClean="0"/>
              <a:t> </a:t>
            </a:r>
            <a:r>
              <a:rPr lang="de-AT" dirty="0" err="1" smtClean="0"/>
              <a:t>destroyed</a:t>
            </a:r>
            <a:r>
              <a:rPr lang="de-AT" dirty="0" smtClean="0"/>
              <a:t> </a:t>
            </a:r>
            <a:r>
              <a:rPr lang="de-AT" dirty="0" err="1" smtClean="0"/>
              <a:t>and</a:t>
            </a:r>
            <a:r>
              <a:rPr lang="de-AT" dirty="0" smtClean="0"/>
              <a:t> </a:t>
            </a:r>
            <a:r>
              <a:rPr lang="de-AT" dirty="0" err="1" smtClean="0"/>
              <a:t>the</a:t>
            </a:r>
            <a:r>
              <a:rPr lang="de-AT" dirty="0" smtClean="0"/>
              <a:t> ball </a:t>
            </a:r>
            <a:r>
              <a:rPr lang="de-AT" dirty="0" err="1" smtClean="0"/>
              <a:t>changes</a:t>
            </a:r>
            <a:r>
              <a:rPr lang="de-AT" dirty="0" smtClean="0"/>
              <a:t> </a:t>
            </a:r>
            <a:r>
              <a:rPr lang="de-AT" dirty="0" err="1" smtClean="0"/>
              <a:t>direction</a:t>
            </a:r>
            <a:endParaRPr lang="de-AT" dirty="0" smtClean="0"/>
          </a:p>
          <a:p>
            <a:r>
              <a:rPr lang="de-AT" dirty="0" smtClean="0"/>
              <a:t>Player </a:t>
            </a:r>
            <a:r>
              <a:rPr lang="de-AT" dirty="0" err="1" smtClean="0"/>
              <a:t>is</a:t>
            </a:r>
            <a:r>
              <a:rPr lang="de-AT" dirty="0" smtClean="0"/>
              <a:t> </a:t>
            </a:r>
            <a:r>
              <a:rPr lang="de-AT" dirty="0" err="1" smtClean="0"/>
              <a:t>awarded</a:t>
            </a:r>
            <a:r>
              <a:rPr lang="de-AT" dirty="0" smtClean="0"/>
              <a:t> </a:t>
            </a:r>
            <a:r>
              <a:rPr lang="de-AT" dirty="0" err="1" smtClean="0"/>
              <a:t>points</a:t>
            </a:r>
            <a:r>
              <a:rPr lang="de-AT" dirty="0" smtClean="0"/>
              <a:t> </a:t>
            </a:r>
            <a:r>
              <a:rPr lang="de-AT" dirty="0" err="1" smtClean="0"/>
              <a:t>based</a:t>
            </a:r>
            <a:r>
              <a:rPr lang="de-AT" dirty="0" smtClean="0"/>
              <a:t> on </a:t>
            </a:r>
            <a:r>
              <a:rPr lang="de-AT" dirty="0" err="1" smtClean="0"/>
              <a:t>color</a:t>
            </a:r>
            <a:r>
              <a:rPr lang="de-AT" dirty="0" smtClean="0"/>
              <a:t> </a:t>
            </a:r>
            <a:r>
              <a:rPr lang="de-AT" dirty="0" err="1" smtClean="0"/>
              <a:t>of</a:t>
            </a:r>
            <a:r>
              <a:rPr lang="de-AT" dirty="0" smtClean="0"/>
              <a:t> block (10, 15, 20, etc.)</a:t>
            </a:r>
          </a:p>
          <a:p>
            <a:r>
              <a:rPr lang="de-AT" dirty="0" err="1" smtClean="0"/>
              <a:t>If</a:t>
            </a:r>
            <a:r>
              <a:rPr lang="de-AT" dirty="0" smtClean="0"/>
              <a:t> </a:t>
            </a:r>
            <a:r>
              <a:rPr lang="de-AT" dirty="0" err="1" smtClean="0"/>
              <a:t>no</a:t>
            </a:r>
            <a:r>
              <a:rPr lang="de-AT" dirty="0" smtClean="0"/>
              <a:t> </a:t>
            </a:r>
            <a:r>
              <a:rPr lang="de-AT" dirty="0" err="1" smtClean="0"/>
              <a:t>blocks</a:t>
            </a:r>
            <a:r>
              <a:rPr lang="de-AT" dirty="0" smtClean="0"/>
              <a:t> </a:t>
            </a:r>
            <a:r>
              <a:rPr lang="de-AT" dirty="0" err="1" smtClean="0"/>
              <a:t>left</a:t>
            </a:r>
            <a:r>
              <a:rPr lang="de-AT" dirty="0" smtClean="0"/>
              <a:t>, </a:t>
            </a:r>
            <a:r>
              <a:rPr lang="de-AT" dirty="0" err="1" smtClean="0"/>
              <a:t>level</a:t>
            </a:r>
            <a:r>
              <a:rPr lang="de-AT" dirty="0" smtClean="0"/>
              <a:t> </a:t>
            </a:r>
            <a:r>
              <a:rPr lang="de-AT" dirty="0" err="1" smtClean="0"/>
              <a:t>is</a:t>
            </a:r>
            <a:r>
              <a:rPr lang="de-AT" dirty="0" smtClean="0"/>
              <a:t> </a:t>
            </a:r>
            <a:r>
              <a:rPr lang="de-AT" dirty="0" err="1" smtClean="0"/>
              <a:t>filled</a:t>
            </a:r>
            <a:r>
              <a:rPr lang="de-AT" dirty="0" smtClean="0"/>
              <a:t> </a:t>
            </a:r>
            <a:r>
              <a:rPr lang="de-AT" dirty="0" err="1" smtClean="0"/>
              <a:t>with</a:t>
            </a:r>
            <a:r>
              <a:rPr lang="de-AT" dirty="0" smtClean="0"/>
              <a:t> </a:t>
            </a:r>
            <a:r>
              <a:rPr lang="de-AT" dirty="0" err="1" smtClean="0"/>
              <a:t>new</a:t>
            </a:r>
            <a:r>
              <a:rPr lang="de-AT" dirty="0" smtClean="0"/>
              <a:t> </a:t>
            </a:r>
            <a:r>
              <a:rPr lang="de-AT" dirty="0" err="1" smtClean="0"/>
              <a:t>blocks</a:t>
            </a:r>
            <a:r>
              <a:rPr lang="de-AT" dirty="0" smtClean="0"/>
              <a:t>, ball </a:t>
            </a:r>
            <a:r>
              <a:rPr lang="de-AT" dirty="0" err="1" smtClean="0"/>
              <a:t>is</a:t>
            </a:r>
            <a:r>
              <a:rPr lang="de-AT" dirty="0" smtClean="0"/>
              <a:t> </a:t>
            </a:r>
            <a:r>
              <a:rPr lang="de-AT" dirty="0" err="1" smtClean="0"/>
              <a:t>reset</a:t>
            </a:r>
            <a:r>
              <a:rPr lang="de-AT" dirty="0" smtClean="0"/>
              <a:t>.</a:t>
            </a:r>
          </a:p>
          <a:p>
            <a:r>
              <a:rPr lang="de-AT" dirty="0" err="1" smtClean="0"/>
              <a:t>If</a:t>
            </a:r>
            <a:r>
              <a:rPr lang="de-AT" dirty="0" smtClean="0"/>
              <a:t> ball </a:t>
            </a:r>
            <a:r>
              <a:rPr lang="de-AT" dirty="0" err="1" smtClean="0"/>
              <a:t>gets</a:t>
            </a:r>
            <a:r>
              <a:rPr lang="de-AT" dirty="0" smtClean="0"/>
              <a:t> </a:t>
            </a:r>
            <a:r>
              <a:rPr lang="de-AT" dirty="0" err="1" smtClean="0"/>
              <a:t>to</a:t>
            </a:r>
            <a:r>
              <a:rPr lang="de-AT" dirty="0" smtClean="0"/>
              <a:t> </a:t>
            </a:r>
            <a:r>
              <a:rPr lang="de-AT" dirty="0" err="1" smtClean="0"/>
              <a:t>bottom</a:t>
            </a:r>
            <a:r>
              <a:rPr lang="de-AT" dirty="0" smtClean="0"/>
              <a:t> </a:t>
            </a:r>
            <a:r>
              <a:rPr lang="de-AT" dirty="0" err="1" smtClean="0"/>
              <a:t>of</a:t>
            </a:r>
            <a:r>
              <a:rPr lang="de-AT" dirty="0" smtClean="0"/>
              <a:t> </a:t>
            </a:r>
            <a:r>
              <a:rPr lang="de-AT" dirty="0" err="1" smtClean="0"/>
              <a:t>screen</a:t>
            </a:r>
            <a:r>
              <a:rPr lang="de-AT" dirty="0" smtClean="0"/>
              <a:t>, </a:t>
            </a:r>
            <a:r>
              <a:rPr lang="de-AT" dirty="0" err="1" smtClean="0"/>
              <a:t>the</a:t>
            </a:r>
            <a:r>
              <a:rPr lang="de-AT" dirty="0" smtClean="0"/>
              <a:t> </a:t>
            </a:r>
            <a:r>
              <a:rPr lang="de-AT" dirty="0" err="1" smtClean="0"/>
              <a:t>game</a:t>
            </a:r>
            <a:r>
              <a:rPr lang="de-AT" dirty="0" smtClean="0"/>
              <a:t> </a:t>
            </a:r>
            <a:r>
              <a:rPr lang="de-AT" dirty="0" err="1" smtClean="0"/>
              <a:t>is</a:t>
            </a:r>
            <a:r>
              <a:rPr lang="de-AT" dirty="0" smtClean="0"/>
              <a:t> </a:t>
            </a:r>
            <a:r>
              <a:rPr lang="de-AT" dirty="0" err="1" smtClean="0"/>
              <a:t>over</a:t>
            </a:r>
            <a:r>
              <a:rPr lang="de-AT" dirty="0" smtClean="0"/>
              <a:t>.</a:t>
            </a:r>
          </a:p>
          <a:p>
            <a:endParaRPr lang="de-AT"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Story &amp; Art Style</a:t>
            </a:r>
            <a:endParaRPr lang="de-AT" dirty="0"/>
          </a:p>
        </p:txBody>
      </p:sp>
      <p:sp>
        <p:nvSpPr>
          <p:cNvPr id="3" name="Inhaltsplatzhalter 2"/>
          <p:cNvSpPr>
            <a:spLocks noGrp="1"/>
          </p:cNvSpPr>
          <p:nvPr>
            <p:ph idx="1"/>
          </p:nvPr>
        </p:nvSpPr>
        <p:spPr/>
        <p:txBody>
          <a:bodyPr/>
          <a:lstStyle/>
          <a:p>
            <a:r>
              <a:rPr lang="de-AT" dirty="0" err="1" smtClean="0"/>
              <a:t>Rescue</a:t>
            </a:r>
            <a:r>
              <a:rPr lang="de-AT" dirty="0" smtClean="0"/>
              <a:t> </a:t>
            </a:r>
            <a:r>
              <a:rPr lang="de-AT" dirty="0" err="1" smtClean="0"/>
              <a:t>the</a:t>
            </a:r>
            <a:r>
              <a:rPr lang="de-AT" dirty="0" smtClean="0"/>
              <a:t> </a:t>
            </a:r>
            <a:r>
              <a:rPr lang="de-AT" dirty="0" err="1" smtClean="0"/>
              <a:t>Princess</a:t>
            </a:r>
            <a:r>
              <a:rPr lang="de-AT" dirty="0" smtClean="0"/>
              <a:t>… </a:t>
            </a:r>
            <a:r>
              <a:rPr lang="de-AT" dirty="0" err="1" smtClean="0"/>
              <a:t>wut</a:t>
            </a:r>
            <a:r>
              <a:rPr lang="de-AT" dirty="0" smtClean="0"/>
              <a:t>?</a:t>
            </a:r>
          </a:p>
          <a:p>
            <a:r>
              <a:rPr lang="de-AT" dirty="0" err="1" smtClean="0"/>
              <a:t>Evil</a:t>
            </a:r>
            <a:r>
              <a:rPr lang="de-AT" dirty="0" smtClean="0"/>
              <a:t> </a:t>
            </a:r>
            <a:r>
              <a:rPr lang="de-AT" dirty="0" err="1" smtClean="0"/>
              <a:t>forces</a:t>
            </a:r>
            <a:r>
              <a:rPr lang="de-AT" dirty="0" smtClean="0"/>
              <a:t> </a:t>
            </a:r>
            <a:r>
              <a:rPr lang="de-AT" dirty="0" err="1" smtClean="0"/>
              <a:t>invade</a:t>
            </a:r>
            <a:r>
              <a:rPr lang="de-AT" dirty="0" smtClean="0"/>
              <a:t> </a:t>
            </a:r>
            <a:r>
              <a:rPr lang="de-AT" dirty="0" err="1" smtClean="0"/>
              <a:t>the</a:t>
            </a:r>
            <a:r>
              <a:rPr lang="de-AT" dirty="0" smtClean="0"/>
              <a:t> </a:t>
            </a:r>
            <a:r>
              <a:rPr lang="de-AT" dirty="0" err="1" smtClean="0"/>
              <a:t>land</a:t>
            </a:r>
            <a:r>
              <a:rPr lang="de-AT" dirty="0" smtClean="0"/>
              <a:t> </a:t>
            </a:r>
            <a:r>
              <a:rPr lang="de-AT" dirty="0" err="1" smtClean="0"/>
              <a:t>of</a:t>
            </a:r>
            <a:r>
              <a:rPr lang="de-AT" dirty="0" smtClean="0"/>
              <a:t>… </a:t>
            </a:r>
            <a:r>
              <a:rPr lang="de-AT" dirty="0" err="1" smtClean="0"/>
              <a:t>nope</a:t>
            </a:r>
            <a:r>
              <a:rPr lang="de-AT" dirty="0" smtClean="0"/>
              <a:t>, </a:t>
            </a:r>
            <a:r>
              <a:rPr lang="de-AT" dirty="0" err="1" smtClean="0"/>
              <a:t>that</a:t>
            </a:r>
            <a:r>
              <a:rPr lang="de-AT" dirty="0" smtClean="0"/>
              <a:t> </a:t>
            </a:r>
            <a:r>
              <a:rPr lang="de-AT" dirty="0" err="1" smtClean="0"/>
              <a:t>doesn‘t</a:t>
            </a:r>
            <a:r>
              <a:rPr lang="de-AT" dirty="0" smtClean="0"/>
              <a:t> </a:t>
            </a:r>
            <a:r>
              <a:rPr lang="de-AT" dirty="0" err="1" smtClean="0"/>
              <a:t>work</a:t>
            </a:r>
            <a:r>
              <a:rPr lang="de-AT" dirty="0" smtClean="0"/>
              <a:t> </a:t>
            </a:r>
            <a:r>
              <a:rPr lang="de-AT" dirty="0" err="1" smtClean="0"/>
              <a:t>either</a:t>
            </a:r>
            <a:r>
              <a:rPr lang="de-AT" dirty="0" smtClean="0"/>
              <a:t>.</a:t>
            </a:r>
          </a:p>
          <a:p>
            <a:r>
              <a:rPr lang="de-AT" dirty="0" smtClean="0"/>
              <a:t>Who </a:t>
            </a:r>
            <a:r>
              <a:rPr lang="de-AT" dirty="0" err="1" smtClean="0"/>
              <a:t>gives</a:t>
            </a:r>
            <a:r>
              <a:rPr lang="de-AT" dirty="0" smtClean="0"/>
              <a:t> a </a:t>
            </a:r>
            <a:r>
              <a:rPr lang="de-AT" dirty="0" err="1" smtClean="0"/>
              <a:t>damn</a:t>
            </a:r>
            <a:r>
              <a:rPr lang="de-AT" dirty="0" smtClean="0"/>
              <a:t>!</a:t>
            </a:r>
          </a:p>
          <a:p>
            <a:r>
              <a:rPr lang="de-AT" dirty="0" err="1" smtClean="0"/>
              <a:t>You</a:t>
            </a:r>
            <a:r>
              <a:rPr lang="de-AT" dirty="0" smtClean="0"/>
              <a:t> </a:t>
            </a:r>
            <a:r>
              <a:rPr lang="de-AT" dirty="0" err="1" smtClean="0"/>
              <a:t>have</a:t>
            </a:r>
            <a:r>
              <a:rPr lang="de-AT" dirty="0" smtClean="0"/>
              <a:t> a paddle </a:t>
            </a:r>
            <a:r>
              <a:rPr lang="de-AT" dirty="0" err="1" smtClean="0"/>
              <a:t>and</a:t>
            </a:r>
            <a:r>
              <a:rPr lang="de-AT" dirty="0" smtClean="0"/>
              <a:t> a ball, </a:t>
            </a:r>
            <a:r>
              <a:rPr lang="de-AT" dirty="0" err="1" smtClean="0"/>
              <a:t>hit</a:t>
            </a:r>
            <a:r>
              <a:rPr lang="de-AT" dirty="0" smtClean="0"/>
              <a:t> </a:t>
            </a:r>
            <a:r>
              <a:rPr lang="de-AT" dirty="0" err="1" smtClean="0"/>
              <a:t>the</a:t>
            </a:r>
            <a:r>
              <a:rPr lang="de-AT" dirty="0" smtClean="0"/>
              <a:t> </a:t>
            </a:r>
            <a:r>
              <a:rPr lang="de-AT" dirty="0" err="1" smtClean="0"/>
              <a:t>darn</a:t>
            </a:r>
            <a:r>
              <a:rPr lang="de-AT" dirty="0" smtClean="0"/>
              <a:t> </a:t>
            </a:r>
            <a:r>
              <a:rPr lang="de-AT" dirty="0" err="1" smtClean="0"/>
              <a:t>blocks</a:t>
            </a:r>
            <a:r>
              <a:rPr lang="de-AT" dirty="0" smtClean="0"/>
              <a:t> </a:t>
            </a:r>
            <a:r>
              <a:rPr lang="de-AT" dirty="0" err="1" smtClean="0"/>
              <a:t>to</a:t>
            </a:r>
            <a:r>
              <a:rPr lang="de-AT" dirty="0" smtClean="0"/>
              <a:t> </a:t>
            </a:r>
            <a:r>
              <a:rPr lang="de-AT" dirty="0" err="1" smtClean="0"/>
              <a:t>releave</a:t>
            </a:r>
            <a:r>
              <a:rPr lang="de-AT" dirty="0" smtClean="0"/>
              <a:t> </a:t>
            </a:r>
            <a:r>
              <a:rPr lang="de-AT" dirty="0" err="1" smtClean="0"/>
              <a:t>anger</a:t>
            </a:r>
            <a:r>
              <a:rPr lang="de-AT" dirty="0" smtClean="0"/>
              <a:t>!</a:t>
            </a:r>
          </a:p>
          <a:p>
            <a:r>
              <a:rPr lang="de-AT" dirty="0" smtClean="0"/>
              <a:t>Art style </a:t>
            </a:r>
            <a:r>
              <a:rPr lang="de-AT" dirty="0" err="1" smtClean="0"/>
              <a:t>is</a:t>
            </a:r>
            <a:r>
              <a:rPr lang="de-AT" dirty="0" smtClean="0"/>
              <a:t> 8-bit </a:t>
            </a:r>
            <a:r>
              <a:rPr lang="de-AT" dirty="0" err="1" smtClean="0"/>
              <a:t>retro</a:t>
            </a:r>
            <a:r>
              <a:rPr lang="de-AT" dirty="0" smtClean="0"/>
              <a:t>, </a:t>
            </a:r>
            <a:r>
              <a:rPr lang="de-AT" dirty="0" err="1" smtClean="0"/>
              <a:t>cause</a:t>
            </a:r>
            <a:r>
              <a:rPr lang="de-AT" dirty="0" smtClean="0"/>
              <a:t> </a:t>
            </a:r>
            <a:r>
              <a:rPr lang="de-AT" dirty="0" err="1" smtClean="0"/>
              <a:t>we</a:t>
            </a:r>
            <a:r>
              <a:rPr lang="de-AT" dirty="0" smtClean="0"/>
              <a:t> </a:t>
            </a:r>
            <a:r>
              <a:rPr lang="de-AT" dirty="0" err="1" smtClean="0"/>
              <a:t>like</a:t>
            </a:r>
            <a:r>
              <a:rPr lang="de-AT" dirty="0" smtClean="0"/>
              <a:t> </a:t>
            </a:r>
            <a:r>
              <a:rPr lang="de-AT" dirty="0" err="1" smtClean="0"/>
              <a:t>it</a:t>
            </a:r>
            <a:r>
              <a:rPr lang="de-AT" dirty="0" smtClean="0"/>
              <a:t> (</a:t>
            </a:r>
            <a:r>
              <a:rPr lang="de-AT" dirty="0" err="1" smtClean="0"/>
              <a:t>and</a:t>
            </a:r>
            <a:r>
              <a:rPr lang="de-AT" dirty="0" smtClean="0"/>
              <a:t> </a:t>
            </a:r>
            <a:r>
              <a:rPr lang="de-AT" dirty="0" err="1" smtClean="0"/>
              <a:t>we</a:t>
            </a:r>
            <a:r>
              <a:rPr lang="de-AT" dirty="0" smtClean="0"/>
              <a:t> </a:t>
            </a:r>
            <a:r>
              <a:rPr lang="de-AT" dirty="0" err="1" smtClean="0"/>
              <a:t>can</a:t>
            </a:r>
            <a:r>
              <a:rPr lang="de-AT" dirty="0" smtClean="0"/>
              <a:t> find </a:t>
            </a:r>
            <a:r>
              <a:rPr lang="de-AT" dirty="0" err="1" smtClean="0"/>
              <a:t>assets</a:t>
            </a:r>
            <a:r>
              <a:rPr lang="de-AT" dirty="0" smtClean="0"/>
              <a:t> on </a:t>
            </a:r>
            <a:r>
              <a:rPr lang="de-AT" dirty="0" err="1" smtClean="0"/>
              <a:t>the</a:t>
            </a:r>
            <a:r>
              <a:rPr lang="de-AT" dirty="0" smtClean="0"/>
              <a:t> web).</a:t>
            </a:r>
          </a:p>
          <a:p>
            <a:r>
              <a:rPr lang="de-AT" dirty="0" smtClean="0">
                <a:solidFill>
                  <a:srgbClr val="FF0000"/>
                </a:solidFill>
              </a:rPr>
              <a:t>Note</a:t>
            </a:r>
            <a:r>
              <a:rPr lang="de-AT" dirty="0" smtClean="0"/>
              <a:t>: do not </a:t>
            </a:r>
            <a:r>
              <a:rPr lang="de-AT" dirty="0" err="1" smtClean="0"/>
              <a:t>use</a:t>
            </a:r>
            <a:r>
              <a:rPr lang="de-AT" dirty="0" smtClean="0"/>
              <a:t> </a:t>
            </a:r>
            <a:r>
              <a:rPr lang="de-AT" dirty="0" err="1" smtClean="0"/>
              <a:t>stuff</a:t>
            </a:r>
            <a:r>
              <a:rPr lang="de-AT" dirty="0" smtClean="0"/>
              <a:t> </a:t>
            </a:r>
            <a:r>
              <a:rPr lang="de-AT" dirty="0" err="1" smtClean="0"/>
              <a:t>you</a:t>
            </a:r>
            <a:r>
              <a:rPr lang="de-AT" dirty="0" smtClean="0"/>
              <a:t> find on </a:t>
            </a:r>
            <a:r>
              <a:rPr lang="de-AT" dirty="0" err="1" smtClean="0"/>
              <a:t>the</a:t>
            </a:r>
            <a:r>
              <a:rPr lang="de-AT" dirty="0" smtClean="0"/>
              <a:t> web </a:t>
            </a:r>
            <a:r>
              <a:rPr lang="de-AT" dirty="0" err="1" smtClean="0"/>
              <a:t>before</a:t>
            </a:r>
            <a:r>
              <a:rPr lang="de-AT" dirty="0" smtClean="0"/>
              <a:t> </a:t>
            </a:r>
            <a:r>
              <a:rPr lang="de-AT" dirty="0" err="1" smtClean="0"/>
              <a:t>clearing</a:t>
            </a:r>
            <a:r>
              <a:rPr lang="de-AT" dirty="0" smtClean="0"/>
              <a:t> </a:t>
            </a:r>
            <a:r>
              <a:rPr lang="de-AT" dirty="0" err="1" smtClean="0"/>
              <a:t>permissions</a:t>
            </a:r>
            <a:r>
              <a:rPr lang="de-AT" dirty="0" smtClean="0"/>
              <a:t>!</a:t>
            </a:r>
            <a:endParaRPr lang="de-AT"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Screens &amp; Transitions</a:t>
            </a:r>
            <a:endParaRPr lang="de-AT" dirty="0"/>
          </a:p>
        </p:txBody>
      </p:sp>
      <p:pic>
        <p:nvPicPr>
          <p:cNvPr id="121859" name="Picture 3"/>
          <p:cNvPicPr>
            <a:picLocks noChangeAspect="1" noChangeArrowheads="1"/>
          </p:cNvPicPr>
          <p:nvPr/>
        </p:nvPicPr>
        <p:blipFill>
          <a:blip r:embed="rId2" cstate="print"/>
          <a:srcRect/>
          <a:stretch>
            <a:fillRect/>
          </a:stretch>
        </p:blipFill>
        <p:spPr bwMode="auto">
          <a:xfrm>
            <a:off x="251520" y="2276872"/>
            <a:ext cx="8760972" cy="2880320"/>
          </a:xfrm>
          <a:prstGeom prst="rect">
            <a:avLst/>
          </a:prstGeom>
          <a:noFill/>
          <a:ln w="9525">
            <a:noFill/>
            <a:miter lim="800000"/>
            <a:headEnd/>
            <a:tailEnd/>
          </a:ln>
        </p:spPr>
      </p:pic>
      <p:sp>
        <p:nvSpPr>
          <p:cNvPr id="6" name="Textfeld 5"/>
          <p:cNvSpPr txBox="1"/>
          <p:nvPr/>
        </p:nvSpPr>
        <p:spPr>
          <a:xfrm>
            <a:off x="3275856" y="1052736"/>
            <a:ext cx="2140330" cy="523220"/>
          </a:xfrm>
          <a:prstGeom prst="rect">
            <a:avLst/>
          </a:prstGeom>
          <a:noFill/>
          <a:effectLst>
            <a:outerShdw blurRad="50800" dist="38100" dir="8100000" algn="tr" rotWithShape="0">
              <a:prstClr val="black">
                <a:alpha val="40000"/>
              </a:prstClr>
            </a:outerShdw>
          </a:effectLst>
        </p:spPr>
        <p:txBody>
          <a:bodyPr wrap="none" rtlCol="0">
            <a:spAutoFit/>
          </a:bodyPr>
          <a:lstStyle/>
          <a:p>
            <a:r>
              <a:rPr lang="de-AT" sz="2800" b="1" dirty="0" err="1" smtClean="0">
                <a:latin typeface="HelveticaNeue Condensed" pitchFamily="34" charset="0"/>
              </a:rPr>
              <a:t>Incoming</a:t>
            </a:r>
            <a:r>
              <a:rPr lang="de-AT" sz="2800" b="1" dirty="0" smtClean="0">
                <a:latin typeface="HelveticaNeue Condensed" pitchFamily="34" charset="0"/>
              </a:rPr>
              <a:t> Call</a:t>
            </a:r>
            <a:endParaRPr lang="de-AT" sz="2800" b="1" dirty="0">
              <a:latin typeface="HelveticaNeue Condensed" pitchFamily="34" charset="0"/>
            </a:endParaRPr>
          </a:p>
        </p:txBody>
      </p:sp>
      <p:cxnSp>
        <p:nvCxnSpPr>
          <p:cNvPr id="8" name="Gerade Verbindung mit Pfeil 7"/>
          <p:cNvCxnSpPr>
            <a:stCxn id="6" idx="2"/>
          </p:cNvCxnSpPr>
          <p:nvPr/>
        </p:nvCxnSpPr>
        <p:spPr>
          <a:xfrm rot="16200000" flipH="1">
            <a:off x="4252568" y="1669408"/>
            <a:ext cx="772924" cy="586019"/>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a:buNone/>
            </a:pPr>
            <a:r>
              <a:rPr lang="de-AT" dirty="0" smtClean="0"/>
              <a:t>First Generation</a:t>
            </a:r>
          </a:p>
          <a:p>
            <a:r>
              <a:rPr lang="de-AT" dirty="0" smtClean="0"/>
              <a:t>HVGA (320x480)</a:t>
            </a:r>
          </a:p>
          <a:p>
            <a:r>
              <a:rPr lang="de-AT" dirty="0" smtClean="0"/>
              <a:t>Qualcomm CPU/GPU</a:t>
            </a:r>
          </a:p>
          <a:p>
            <a:pPr lvl="1"/>
            <a:r>
              <a:rPr lang="de-AT" dirty="0" smtClean="0"/>
              <a:t>MSM720xA</a:t>
            </a:r>
          </a:p>
          <a:p>
            <a:r>
              <a:rPr lang="de-AT" dirty="0" err="1" smtClean="0"/>
              <a:t>No</a:t>
            </a:r>
            <a:r>
              <a:rPr lang="de-AT" dirty="0" smtClean="0"/>
              <a:t> </a:t>
            </a:r>
            <a:r>
              <a:rPr lang="de-AT" dirty="0" err="1" smtClean="0"/>
              <a:t>true</a:t>
            </a:r>
            <a:r>
              <a:rPr lang="de-AT" dirty="0" smtClean="0"/>
              <a:t> multi-</a:t>
            </a:r>
            <a:r>
              <a:rPr lang="de-AT" dirty="0" err="1" smtClean="0"/>
              <a:t>touch</a:t>
            </a:r>
            <a:endParaRPr lang="de-AT" dirty="0" smtClean="0"/>
          </a:p>
          <a:p>
            <a:r>
              <a:rPr lang="de-AT" dirty="0" smtClean="0"/>
              <a:t>Comes </a:t>
            </a:r>
            <a:r>
              <a:rPr lang="de-AT" dirty="0" err="1" smtClean="0"/>
              <a:t>with</a:t>
            </a:r>
            <a:r>
              <a:rPr lang="de-AT" dirty="0" smtClean="0"/>
              <a:t> </a:t>
            </a:r>
            <a:r>
              <a:rPr lang="de-AT" dirty="0" err="1" smtClean="0"/>
              <a:t>Android</a:t>
            </a:r>
            <a:r>
              <a:rPr lang="de-AT" dirty="0" smtClean="0"/>
              <a:t> 1.5/1.6</a:t>
            </a:r>
          </a:p>
          <a:p>
            <a:r>
              <a:rPr lang="de-AT" dirty="0" err="1" smtClean="0"/>
              <a:t>Upgradable</a:t>
            </a:r>
            <a:r>
              <a:rPr lang="de-AT" dirty="0" smtClean="0"/>
              <a:t> </a:t>
            </a:r>
            <a:r>
              <a:rPr lang="de-AT" dirty="0" err="1" smtClean="0"/>
              <a:t>to</a:t>
            </a:r>
            <a:r>
              <a:rPr lang="de-AT" dirty="0" smtClean="0"/>
              <a:t> 2.1</a:t>
            </a:r>
          </a:p>
          <a:p>
            <a:r>
              <a:rPr lang="de-AT" dirty="0" err="1" smtClean="0"/>
              <a:t>If</a:t>
            </a:r>
            <a:r>
              <a:rPr lang="de-AT" dirty="0" smtClean="0"/>
              <a:t> </a:t>
            </a:r>
            <a:r>
              <a:rPr lang="de-AT" dirty="0" err="1" smtClean="0"/>
              <a:t>you</a:t>
            </a:r>
            <a:r>
              <a:rPr lang="de-AT" dirty="0" smtClean="0"/>
              <a:t> </a:t>
            </a:r>
            <a:r>
              <a:rPr lang="de-AT" dirty="0" err="1" smtClean="0"/>
              <a:t>see</a:t>
            </a:r>
            <a:r>
              <a:rPr lang="de-AT" dirty="0" smtClean="0"/>
              <a:t> </a:t>
            </a:r>
            <a:r>
              <a:rPr lang="de-AT" dirty="0" err="1" smtClean="0"/>
              <a:t>one</a:t>
            </a:r>
            <a:r>
              <a:rPr lang="de-AT" dirty="0" smtClean="0"/>
              <a:t> </a:t>
            </a:r>
            <a:r>
              <a:rPr lang="de-AT" dirty="0" err="1" smtClean="0"/>
              <a:t>of</a:t>
            </a:r>
            <a:r>
              <a:rPr lang="de-AT" dirty="0" smtClean="0"/>
              <a:t> </a:t>
            </a:r>
            <a:r>
              <a:rPr lang="de-AT" dirty="0" err="1" smtClean="0"/>
              <a:t>those</a:t>
            </a:r>
            <a:r>
              <a:rPr lang="de-AT" dirty="0" smtClean="0"/>
              <a:t>, RUN!</a:t>
            </a:r>
          </a:p>
          <a:p>
            <a:endParaRPr lang="de-AT" dirty="0" smtClean="0"/>
          </a:p>
          <a:p>
            <a:pPr>
              <a:buNone/>
            </a:pPr>
            <a:endParaRPr lang="de-AT" dirty="0" smtClean="0"/>
          </a:p>
        </p:txBody>
      </p:sp>
      <p:pic>
        <p:nvPicPr>
          <p:cNvPr id="6" name="Picture 2" descr="http://www.cellular-deals.com/wp-content/uploads/2009/11/htc-hero-review-300x274.jpg"/>
          <p:cNvPicPr>
            <a:picLocks noChangeAspect="1" noChangeArrowheads="1"/>
          </p:cNvPicPr>
          <p:nvPr/>
        </p:nvPicPr>
        <p:blipFill>
          <a:blip r:embed="rId2" cstate="print"/>
          <a:srcRect/>
          <a:stretch>
            <a:fillRect/>
          </a:stretch>
        </p:blipFill>
        <p:spPr bwMode="auto">
          <a:xfrm>
            <a:off x="5868144" y="3501008"/>
            <a:ext cx="2857500" cy="2609851"/>
          </a:xfrm>
          <a:prstGeom prst="rect">
            <a:avLst/>
          </a:prstGeom>
          <a:noFill/>
        </p:spPr>
      </p:pic>
      <p:sp>
        <p:nvSpPr>
          <p:cNvPr id="2" name="Titel 1"/>
          <p:cNvSpPr>
            <a:spLocks noGrp="1"/>
          </p:cNvSpPr>
          <p:nvPr>
            <p:ph type="title"/>
          </p:nvPr>
        </p:nvSpPr>
        <p:spPr/>
        <p:txBody>
          <a:bodyPr/>
          <a:lstStyle/>
          <a:p>
            <a:r>
              <a:rPr lang="de-AT" dirty="0" smtClean="0"/>
              <a:t>1 - Hardware</a:t>
            </a:r>
            <a:endParaRPr lang="de-AT" dirty="0"/>
          </a:p>
        </p:txBody>
      </p:sp>
      <p:pic>
        <p:nvPicPr>
          <p:cNvPr id="7" name="Picture 4" descr="http://reviews.digitaltrends.com/images/full_reviews/tmobile/g1/g1-big2.jpg"/>
          <p:cNvPicPr>
            <a:picLocks noChangeAspect="1" noChangeArrowheads="1"/>
          </p:cNvPicPr>
          <p:nvPr/>
        </p:nvPicPr>
        <p:blipFill>
          <a:blip r:embed="rId3" cstate="print"/>
          <a:srcRect/>
          <a:stretch>
            <a:fillRect/>
          </a:stretch>
        </p:blipFill>
        <p:spPr bwMode="auto">
          <a:xfrm>
            <a:off x="5076056" y="1052736"/>
            <a:ext cx="2931789" cy="2421658"/>
          </a:xfrm>
          <a:prstGeom prst="rect">
            <a:avLst/>
          </a:prstGeom>
          <a:noFill/>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Main Menu Screen</a:t>
            </a:r>
            <a:endParaRPr lang="de-AT" dirty="0"/>
          </a:p>
        </p:txBody>
      </p:sp>
      <p:sp>
        <p:nvSpPr>
          <p:cNvPr id="3" name="Inhaltsplatzhalter 2"/>
          <p:cNvSpPr>
            <a:spLocks noGrp="1"/>
          </p:cNvSpPr>
          <p:nvPr>
            <p:ph idx="1"/>
          </p:nvPr>
        </p:nvSpPr>
        <p:spPr>
          <a:xfrm>
            <a:off x="457200" y="1124744"/>
            <a:ext cx="5266928" cy="5544616"/>
          </a:xfrm>
        </p:spPr>
        <p:txBody>
          <a:bodyPr/>
          <a:lstStyle/>
          <a:p>
            <a:r>
              <a:rPr lang="de-AT" dirty="0" smtClean="0"/>
              <a:t>Shows a </a:t>
            </a:r>
            <a:r>
              <a:rPr lang="de-AT" dirty="0" err="1" smtClean="0"/>
              <a:t>static</a:t>
            </a:r>
            <a:r>
              <a:rPr lang="de-AT" dirty="0" smtClean="0"/>
              <a:t> </a:t>
            </a:r>
            <a:r>
              <a:rPr lang="de-AT" dirty="0" err="1" smtClean="0"/>
              <a:t>background</a:t>
            </a:r>
            <a:r>
              <a:rPr lang="de-AT" dirty="0" smtClean="0"/>
              <a:t> </a:t>
            </a:r>
            <a:r>
              <a:rPr lang="de-AT" dirty="0" err="1" smtClean="0"/>
              <a:t>image</a:t>
            </a:r>
            <a:r>
              <a:rPr lang="de-AT" dirty="0" smtClean="0"/>
              <a:t> </a:t>
            </a:r>
            <a:r>
              <a:rPr lang="de-AT" dirty="0" err="1" smtClean="0"/>
              <a:t>with</a:t>
            </a:r>
            <a:r>
              <a:rPr lang="de-AT" dirty="0" smtClean="0"/>
              <a:t> </a:t>
            </a:r>
            <a:r>
              <a:rPr lang="de-AT" dirty="0" err="1" smtClean="0"/>
              <a:t>the</a:t>
            </a:r>
            <a:r>
              <a:rPr lang="de-AT" dirty="0" smtClean="0"/>
              <a:t> logo.</a:t>
            </a:r>
          </a:p>
          <a:p>
            <a:r>
              <a:rPr lang="de-AT" dirty="0" smtClean="0"/>
              <a:t>„Insert </a:t>
            </a:r>
            <a:r>
              <a:rPr lang="de-AT" dirty="0" err="1" smtClean="0"/>
              <a:t>Coin</a:t>
            </a:r>
            <a:r>
              <a:rPr lang="de-AT" dirty="0" smtClean="0"/>
              <a:t>“ </a:t>
            </a:r>
            <a:r>
              <a:rPr lang="de-AT" dirty="0" err="1" smtClean="0"/>
              <a:t>label</a:t>
            </a:r>
            <a:r>
              <a:rPr lang="de-AT" dirty="0" smtClean="0"/>
              <a:t> </a:t>
            </a:r>
            <a:r>
              <a:rPr lang="de-AT" dirty="0" err="1" smtClean="0"/>
              <a:t>is</a:t>
            </a:r>
            <a:r>
              <a:rPr lang="de-AT" dirty="0" smtClean="0"/>
              <a:t> </a:t>
            </a:r>
            <a:r>
              <a:rPr lang="de-AT" dirty="0" err="1" smtClean="0"/>
              <a:t>blinking</a:t>
            </a:r>
            <a:r>
              <a:rPr lang="de-AT" dirty="0" smtClean="0"/>
              <a:t> </a:t>
            </a:r>
            <a:r>
              <a:rPr lang="de-AT" dirty="0" err="1" smtClean="0"/>
              <a:t>with</a:t>
            </a:r>
            <a:r>
              <a:rPr lang="de-AT" dirty="0" smtClean="0"/>
              <a:t> a 0.5 </a:t>
            </a:r>
            <a:r>
              <a:rPr lang="de-AT" dirty="0" err="1" smtClean="0"/>
              <a:t>seconds</a:t>
            </a:r>
            <a:r>
              <a:rPr lang="de-AT" dirty="0" smtClean="0"/>
              <a:t> </a:t>
            </a:r>
            <a:r>
              <a:rPr lang="de-AT" dirty="0" err="1" smtClean="0"/>
              <a:t>interval</a:t>
            </a:r>
            <a:r>
              <a:rPr lang="de-AT" dirty="0" smtClean="0"/>
              <a:t>.</a:t>
            </a:r>
          </a:p>
          <a:p>
            <a:r>
              <a:rPr lang="de-AT" dirty="0" smtClean="0"/>
              <a:t>A </a:t>
            </a:r>
            <a:r>
              <a:rPr lang="de-AT" dirty="0" err="1" smtClean="0"/>
              <a:t>touch</a:t>
            </a:r>
            <a:r>
              <a:rPr lang="de-AT" dirty="0" smtClean="0"/>
              <a:t> </a:t>
            </a:r>
            <a:r>
              <a:rPr lang="de-AT" dirty="0" err="1" smtClean="0"/>
              <a:t>of</a:t>
            </a:r>
            <a:r>
              <a:rPr lang="de-AT" dirty="0" smtClean="0"/>
              <a:t> </a:t>
            </a:r>
            <a:r>
              <a:rPr lang="de-AT" dirty="0" err="1" smtClean="0"/>
              <a:t>the</a:t>
            </a:r>
            <a:r>
              <a:rPr lang="de-AT" dirty="0" smtClean="0"/>
              <a:t> </a:t>
            </a:r>
            <a:r>
              <a:rPr lang="de-AT" dirty="0" err="1" smtClean="0"/>
              <a:t>screen</a:t>
            </a:r>
            <a:r>
              <a:rPr lang="de-AT" dirty="0" smtClean="0"/>
              <a:t> will </a:t>
            </a:r>
            <a:r>
              <a:rPr lang="de-AT" dirty="0" err="1" smtClean="0"/>
              <a:t>trigger</a:t>
            </a:r>
            <a:r>
              <a:rPr lang="de-AT" dirty="0" smtClean="0"/>
              <a:t> a </a:t>
            </a:r>
            <a:r>
              <a:rPr lang="de-AT" dirty="0" err="1" smtClean="0"/>
              <a:t>transition</a:t>
            </a:r>
            <a:r>
              <a:rPr lang="de-AT" dirty="0" smtClean="0"/>
              <a:t> </a:t>
            </a:r>
            <a:r>
              <a:rPr lang="de-AT" dirty="0" err="1" smtClean="0"/>
              <a:t>to</a:t>
            </a:r>
            <a:r>
              <a:rPr lang="de-AT" dirty="0" smtClean="0"/>
              <a:t> </a:t>
            </a:r>
            <a:r>
              <a:rPr lang="de-AT" dirty="0" err="1" smtClean="0"/>
              <a:t>the</a:t>
            </a:r>
            <a:r>
              <a:rPr lang="de-AT" dirty="0" smtClean="0"/>
              <a:t> </a:t>
            </a:r>
            <a:r>
              <a:rPr lang="de-AT" dirty="0" err="1" smtClean="0"/>
              <a:t>game</a:t>
            </a:r>
            <a:r>
              <a:rPr lang="de-AT" dirty="0" smtClean="0"/>
              <a:t> </a:t>
            </a:r>
            <a:r>
              <a:rPr lang="de-AT" dirty="0" err="1" smtClean="0"/>
              <a:t>screen</a:t>
            </a:r>
            <a:r>
              <a:rPr lang="de-AT" dirty="0" smtClean="0"/>
              <a:t>.</a:t>
            </a:r>
            <a:endParaRPr lang="de-AT" dirty="0"/>
          </a:p>
        </p:txBody>
      </p:sp>
      <p:pic>
        <p:nvPicPr>
          <p:cNvPr id="122882" name="Picture 2"/>
          <p:cNvPicPr>
            <a:picLocks noChangeAspect="1" noChangeArrowheads="1"/>
          </p:cNvPicPr>
          <p:nvPr/>
        </p:nvPicPr>
        <p:blipFill>
          <a:blip r:embed="rId2" cstate="print"/>
          <a:srcRect/>
          <a:stretch>
            <a:fillRect/>
          </a:stretch>
        </p:blipFill>
        <p:spPr bwMode="auto">
          <a:xfrm>
            <a:off x="5796136" y="1124744"/>
            <a:ext cx="3048000" cy="457200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Game Screen</a:t>
            </a:r>
            <a:endParaRPr lang="de-AT" dirty="0"/>
          </a:p>
        </p:txBody>
      </p:sp>
      <p:sp>
        <p:nvSpPr>
          <p:cNvPr id="3" name="Inhaltsplatzhalter 2"/>
          <p:cNvSpPr>
            <a:spLocks noGrp="1"/>
          </p:cNvSpPr>
          <p:nvPr>
            <p:ph idx="1"/>
          </p:nvPr>
        </p:nvSpPr>
        <p:spPr>
          <a:xfrm>
            <a:off x="457200" y="1124744"/>
            <a:ext cx="5266928" cy="5544616"/>
          </a:xfrm>
        </p:spPr>
        <p:txBody>
          <a:bodyPr>
            <a:normAutofit lnSpcReduction="10000"/>
          </a:bodyPr>
          <a:lstStyle/>
          <a:p>
            <a:r>
              <a:rPr lang="de-AT" dirty="0" smtClean="0"/>
              <a:t>Shows a </a:t>
            </a:r>
            <a:r>
              <a:rPr lang="de-AT" dirty="0" err="1" smtClean="0"/>
              <a:t>static</a:t>
            </a:r>
            <a:r>
              <a:rPr lang="de-AT" dirty="0" smtClean="0"/>
              <a:t> </a:t>
            </a:r>
            <a:r>
              <a:rPr lang="de-AT" dirty="0" err="1" smtClean="0"/>
              <a:t>background</a:t>
            </a:r>
            <a:r>
              <a:rPr lang="de-AT" dirty="0" smtClean="0"/>
              <a:t> </a:t>
            </a:r>
            <a:r>
              <a:rPr lang="de-AT" dirty="0" err="1" smtClean="0"/>
              <a:t>image</a:t>
            </a:r>
            <a:r>
              <a:rPr lang="de-AT" dirty="0" smtClean="0"/>
              <a:t> </a:t>
            </a:r>
            <a:r>
              <a:rPr lang="de-AT" dirty="0" err="1" smtClean="0"/>
              <a:t>with</a:t>
            </a:r>
            <a:r>
              <a:rPr lang="de-AT" dirty="0" smtClean="0"/>
              <a:t> </a:t>
            </a:r>
            <a:r>
              <a:rPr lang="de-AT" dirty="0" err="1" smtClean="0"/>
              <a:t>the</a:t>
            </a:r>
            <a:r>
              <a:rPr lang="de-AT" dirty="0" smtClean="0"/>
              <a:t> top bar </a:t>
            </a:r>
            <a:r>
              <a:rPr lang="de-AT" dirty="0" err="1" smtClean="0"/>
              <a:t>for</a:t>
            </a:r>
            <a:r>
              <a:rPr lang="de-AT" dirty="0" smtClean="0"/>
              <a:t> score </a:t>
            </a:r>
            <a:r>
              <a:rPr lang="de-AT" dirty="0" err="1" smtClean="0"/>
              <a:t>display</a:t>
            </a:r>
            <a:r>
              <a:rPr lang="de-AT" dirty="0" smtClean="0"/>
              <a:t> </a:t>
            </a:r>
            <a:r>
              <a:rPr lang="de-AT" dirty="0" err="1" smtClean="0"/>
              <a:t>and</a:t>
            </a:r>
            <a:r>
              <a:rPr lang="de-AT" dirty="0" smtClean="0"/>
              <a:t> pause </a:t>
            </a:r>
            <a:r>
              <a:rPr lang="de-AT" dirty="0" err="1" smtClean="0"/>
              <a:t>button</a:t>
            </a:r>
            <a:r>
              <a:rPr lang="de-AT" dirty="0" smtClean="0"/>
              <a:t>.</a:t>
            </a:r>
          </a:p>
          <a:p>
            <a:r>
              <a:rPr lang="de-AT" dirty="0" smtClean="0"/>
              <a:t>The </a:t>
            </a:r>
            <a:r>
              <a:rPr lang="de-AT" dirty="0" err="1" smtClean="0"/>
              <a:t>blocks</a:t>
            </a:r>
            <a:r>
              <a:rPr lang="de-AT" dirty="0" smtClean="0"/>
              <a:t> </a:t>
            </a:r>
            <a:r>
              <a:rPr lang="de-AT" dirty="0" err="1" smtClean="0"/>
              <a:t>are</a:t>
            </a:r>
            <a:r>
              <a:rPr lang="de-AT" dirty="0" smtClean="0"/>
              <a:t> individual </a:t>
            </a:r>
            <a:r>
              <a:rPr lang="de-AT" dirty="0" err="1" smtClean="0"/>
              <a:t>objects</a:t>
            </a:r>
            <a:r>
              <a:rPr lang="de-AT" dirty="0" smtClean="0"/>
              <a:t>.</a:t>
            </a:r>
          </a:p>
          <a:p>
            <a:r>
              <a:rPr lang="de-AT" dirty="0" smtClean="0"/>
              <a:t>Same </a:t>
            </a:r>
            <a:r>
              <a:rPr lang="de-AT" dirty="0" err="1" smtClean="0"/>
              <a:t>for</a:t>
            </a:r>
            <a:r>
              <a:rPr lang="de-AT" dirty="0" smtClean="0"/>
              <a:t> ball </a:t>
            </a:r>
            <a:r>
              <a:rPr lang="de-AT" dirty="0" err="1" smtClean="0"/>
              <a:t>and</a:t>
            </a:r>
            <a:r>
              <a:rPr lang="de-AT" dirty="0" smtClean="0"/>
              <a:t> paddle.</a:t>
            </a:r>
          </a:p>
          <a:p>
            <a:r>
              <a:rPr lang="de-AT" dirty="0" err="1" smtClean="0"/>
              <a:t>Has</a:t>
            </a:r>
            <a:r>
              <a:rPr lang="de-AT" dirty="0" smtClean="0"/>
              <a:t> </a:t>
            </a:r>
            <a:r>
              <a:rPr lang="de-AT" dirty="0" err="1" smtClean="0"/>
              <a:t>state</a:t>
            </a:r>
            <a:r>
              <a:rPr lang="de-AT" dirty="0" smtClean="0"/>
              <a:t>:</a:t>
            </a:r>
          </a:p>
          <a:p>
            <a:pPr lvl="1"/>
            <a:r>
              <a:rPr lang="de-AT" dirty="0" err="1" smtClean="0"/>
              <a:t>Running</a:t>
            </a:r>
            <a:endParaRPr lang="de-AT" dirty="0" smtClean="0"/>
          </a:p>
          <a:p>
            <a:pPr lvl="1"/>
            <a:r>
              <a:rPr lang="de-AT" dirty="0" err="1" smtClean="0"/>
              <a:t>Paused</a:t>
            </a:r>
            <a:endParaRPr lang="de-AT" dirty="0" smtClean="0"/>
          </a:p>
          <a:p>
            <a:pPr lvl="1"/>
            <a:r>
              <a:rPr lang="de-AT" dirty="0" err="1" smtClean="0"/>
              <a:t>GameOver</a:t>
            </a:r>
            <a:endParaRPr lang="de-AT" dirty="0" smtClean="0"/>
          </a:p>
        </p:txBody>
      </p:sp>
      <p:pic>
        <p:nvPicPr>
          <p:cNvPr id="123906" name="Picture 2"/>
          <p:cNvPicPr>
            <a:picLocks noChangeAspect="1" noChangeArrowheads="1"/>
          </p:cNvPicPr>
          <p:nvPr/>
        </p:nvPicPr>
        <p:blipFill>
          <a:blip r:embed="rId2" cstate="print"/>
          <a:srcRect/>
          <a:stretch>
            <a:fillRect/>
          </a:stretch>
        </p:blipFill>
        <p:spPr bwMode="auto">
          <a:xfrm>
            <a:off x="5796136" y="1124744"/>
            <a:ext cx="3048000" cy="457200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Game Screen</a:t>
            </a:r>
            <a:endParaRPr lang="de-AT" dirty="0"/>
          </a:p>
        </p:txBody>
      </p:sp>
      <p:sp>
        <p:nvSpPr>
          <p:cNvPr id="3" name="Inhaltsplatzhalter 2"/>
          <p:cNvSpPr>
            <a:spLocks noGrp="1"/>
          </p:cNvSpPr>
          <p:nvPr>
            <p:ph idx="1"/>
          </p:nvPr>
        </p:nvSpPr>
        <p:spPr>
          <a:xfrm>
            <a:off x="457200" y="1124744"/>
            <a:ext cx="5266928" cy="5544616"/>
          </a:xfrm>
        </p:spPr>
        <p:txBody>
          <a:bodyPr>
            <a:normAutofit/>
          </a:bodyPr>
          <a:lstStyle/>
          <a:p>
            <a:r>
              <a:rPr lang="de-AT" dirty="0" smtClean="0"/>
              <a:t>In </a:t>
            </a:r>
            <a:r>
              <a:rPr lang="de-AT" dirty="0" err="1" smtClean="0"/>
              <a:t>the</a:t>
            </a:r>
            <a:r>
              <a:rPr lang="de-AT" dirty="0" smtClean="0"/>
              <a:t> </a:t>
            </a:r>
            <a:r>
              <a:rPr lang="de-AT" dirty="0" err="1" smtClean="0"/>
              <a:t>running</a:t>
            </a:r>
            <a:r>
              <a:rPr lang="de-AT" dirty="0" smtClean="0"/>
              <a:t> </a:t>
            </a:r>
            <a:r>
              <a:rPr lang="de-AT" dirty="0" err="1" smtClean="0"/>
              <a:t>state</a:t>
            </a:r>
            <a:r>
              <a:rPr lang="de-AT" dirty="0" smtClean="0"/>
              <a:t> </a:t>
            </a:r>
            <a:r>
              <a:rPr lang="de-AT" dirty="0" err="1" smtClean="0"/>
              <a:t>the</a:t>
            </a:r>
            <a:r>
              <a:rPr lang="de-AT" dirty="0" smtClean="0"/>
              <a:t> </a:t>
            </a:r>
            <a:r>
              <a:rPr lang="de-AT" dirty="0" err="1" smtClean="0"/>
              <a:t>action</a:t>
            </a:r>
            <a:r>
              <a:rPr lang="de-AT" dirty="0" smtClean="0"/>
              <a:t> </a:t>
            </a:r>
            <a:r>
              <a:rPr lang="de-AT" dirty="0" err="1" smtClean="0"/>
              <a:t>happens</a:t>
            </a:r>
            <a:r>
              <a:rPr lang="de-AT" dirty="0" smtClean="0"/>
              <a:t>.</a:t>
            </a:r>
          </a:p>
          <a:p>
            <a:r>
              <a:rPr lang="de-AT" dirty="0" smtClean="0"/>
              <a:t>Game </a:t>
            </a:r>
            <a:r>
              <a:rPr lang="de-AT" dirty="0" err="1" smtClean="0"/>
              <a:t>world</a:t>
            </a:r>
            <a:r>
              <a:rPr lang="de-AT" dirty="0" smtClean="0"/>
              <a:t> </a:t>
            </a:r>
            <a:r>
              <a:rPr lang="de-AT" dirty="0" err="1" smtClean="0"/>
              <a:t>is</a:t>
            </a:r>
            <a:r>
              <a:rPr lang="de-AT" dirty="0" smtClean="0"/>
              <a:t> </a:t>
            </a:r>
            <a:r>
              <a:rPr lang="de-AT" dirty="0" err="1" smtClean="0"/>
              <a:t>simulated</a:t>
            </a:r>
            <a:r>
              <a:rPr lang="de-AT" dirty="0" smtClean="0"/>
              <a:t> &amp; </a:t>
            </a:r>
            <a:r>
              <a:rPr lang="de-AT" dirty="0" err="1" smtClean="0"/>
              <a:t>rendered</a:t>
            </a:r>
            <a:r>
              <a:rPr lang="de-AT" dirty="0" smtClean="0"/>
              <a:t>.</a:t>
            </a:r>
          </a:p>
          <a:p>
            <a:r>
              <a:rPr lang="de-AT" dirty="0" err="1" smtClean="0"/>
              <a:t>Changes</a:t>
            </a:r>
            <a:r>
              <a:rPr lang="de-AT" dirty="0" smtClean="0"/>
              <a:t> </a:t>
            </a:r>
            <a:r>
              <a:rPr lang="de-AT" dirty="0" err="1" smtClean="0"/>
              <a:t>state</a:t>
            </a:r>
            <a:r>
              <a:rPr lang="de-AT" dirty="0" smtClean="0"/>
              <a:t> </a:t>
            </a:r>
            <a:r>
              <a:rPr lang="de-AT" dirty="0" err="1" smtClean="0"/>
              <a:t>to</a:t>
            </a:r>
            <a:r>
              <a:rPr lang="de-AT" dirty="0" smtClean="0"/>
              <a:t> </a:t>
            </a:r>
            <a:r>
              <a:rPr lang="de-AT" dirty="0" err="1" smtClean="0"/>
              <a:t>game</a:t>
            </a:r>
            <a:r>
              <a:rPr lang="de-AT" dirty="0" smtClean="0"/>
              <a:t> </a:t>
            </a:r>
            <a:r>
              <a:rPr lang="de-AT" dirty="0" err="1" smtClean="0"/>
              <a:t>over</a:t>
            </a:r>
            <a:r>
              <a:rPr lang="de-AT" dirty="0" smtClean="0"/>
              <a:t> </a:t>
            </a:r>
            <a:r>
              <a:rPr lang="de-AT" dirty="0" err="1" smtClean="0"/>
              <a:t>if</a:t>
            </a:r>
            <a:r>
              <a:rPr lang="de-AT" dirty="0" smtClean="0"/>
              <a:t> ball </a:t>
            </a:r>
            <a:r>
              <a:rPr lang="de-AT" dirty="0" err="1" smtClean="0"/>
              <a:t>leaves</a:t>
            </a:r>
            <a:r>
              <a:rPr lang="de-AT" dirty="0" smtClean="0"/>
              <a:t> </a:t>
            </a:r>
            <a:r>
              <a:rPr lang="de-AT" dirty="0" err="1" smtClean="0"/>
              <a:t>screen</a:t>
            </a:r>
            <a:r>
              <a:rPr lang="de-AT" dirty="0" smtClean="0"/>
              <a:t> on </a:t>
            </a:r>
            <a:r>
              <a:rPr lang="de-AT" dirty="0" err="1" smtClean="0"/>
              <a:t>the</a:t>
            </a:r>
            <a:r>
              <a:rPr lang="de-AT" dirty="0" smtClean="0"/>
              <a:t> </a:t>
            </a:r>
            <a:r>
              <a:rPr lang="de-AT" dirty="0" err="1" smtClean="0"/>
              <a:t>bottom</a:t>
            </a:r>
            <a:r>
              <a:rPr lang="de-AT" dirty="0" smtClean="0"/>
              <a:t> </a:t>
            </a:r>
            <a:r>
              <a:rPr lang="de-AT" dirty="0" err="1" smtClean="0"/>
              <a:t>edge</a:t>
            </a:r>
            <a:r>
              <a:rPr lang="de-AT" dirty="0" smtClean="0"/>
              <a:t>.</a:t>
            </a:r>
          </a:p>
          <a:p>
            <a:r>
              <a:rPr lang="de-AT" dirty="0" err="1" smtClean="0"/>
              <a:t>Changes</a:t>
            </a:r>
            <a:r>
              <a:rPr lang="de-AT" dirty="0" smtClean="0"/>
              <a:t> </a:t>
            </a:r>
            <a:r>
              <a:rPr lang="de-AT" dirty="0" err="1" smtClean="0"/>
              <a:t>state</a:t>
            </a:r>
            <a:r>
              <a:rPr lang="de-AT" dirty="0" smtClean="0"/>
              <a:t> </a:t>
            </a:r>
            <a:r>
              <a:rPr lang="de-AT" dirty="0" err="1" smtClean="0"/>
              <a:t>to</a:t>
            </a:r>
            <a:r>
              <a:rPr lang="de-AT" dirty="0" smtClean="0"/>
              <a:t> </a:t>
            </a:r>
            <a:r>
              <a:rPr lang="de-AT" dirty="0" err="1" smtClean="0"/>
              <a:t>paused</a:t>
            </a:r>
            <a:r>
              <a:rPr lang="de-AT" dirty="0" smtClean="0"/>
              <a:t> </a:t>
            </a:r>
            <a:r>
              <a:rPr lang="de-AT" dirty="0" err="1" smtClean="0"/>
              <a:t>if</a:t>
            </a:r>
            <a:r>
              <a:rPr lang="de-AT" dirty="0" smtClean="0"/>
              <a:t> </a:t>
            </a:r>
            <a:r>
              <a:rPr lang="de-AT" dirty="0" err="1" smtClean="0"/>
              <a:t>home</a:t>
            </a:r>
            <a:r>
              <a:rPr lang="de-AT" dirty="0" smtClean="0"/>
              <a:t> </a:t>
            </a:r>
            <a:r>
              <a:rPr lang="de-AT" dirty="0" err="1" smtClean="0"/>
              <a:t>or</a:t>
            </a:r>
            <a:r>
              <a:rPr lang="de-AT" dirty="0" smtClean="0"/>
              <a:t> pause </a:t>
            </a:r>
            <a:r>
              <a:rPr lang="de-AT" dirty="0" err="1" smtClean="0"/>
              <a:t>button</a:t>
            </a:r>
            <a:r>
              <a:rPr lang="de-AT" dirty="0" smtClean="0"/>
              <a:t> </a:t>
            </a:r>
            <a:r>
              <a:rPr lang="de-AT" dirty="0" err="1" smtClean="0"/>
              <a:t>is</a:t>
            </a:r>
            <a:r>
              <a:rPr lang="de-AT" dirty="0" smtClean="0"/>
              <a:t> </a:t>
            </a:r>
            <a:r>
              <a:rPr lang="de-AT" dirty="0" err="1" smtClean="0"/>
              <a:t>pressed</a:t>
            </a:r>
            <a:r>
              <a:rPr lang="de-AT" dirty="0" smtClean="0"/>
              <a:t>, </a:t>
            </a:r>
            <a:r>
              <a:rPr lang="de-AT" dirty="0" err="1" smtClean="0"/>
              <a:t>or</a:t>
            </a:r>
            <a:r>
              <a:rPr lang="de-AT" dirty="0" smtClean="0"/>
              <a:t> </a:t>
            </a:r>
            <a:r>
              <a:rPr lang="de-AT" dirty="0" err="1" smtClean="0"/>
              <a:t>call</a:t>
            </a:r>
            <a:r>
              <a:rPr lang="de-AT" dirty="0" smtClean="0"/>
              <a:t> </a:t>
            </a:r>
            <a:r>
              <a:rPr lang="de-AT" dirty="0" err="1" smtClean="0"/>
              <a:t>is</a:t>
            </a:r>
            <a:r>
              <a:rPr lang="de-AT" dirty="0" smtClean="0"/>
              <a:t> </a:t>
            </a:r>
            <a:r>
              <a:rPr lang="de-AT" dirty="0" err="1" smtClean="0"/>
              <a:t>incoming</a:t>
            </a:r>
            <a:r>
              <a:rPr lang="de-AT" dirty="0" smtClean="0"/>
              <a:t>.</a:t>
            </a:r>
          </a:p>
        </p:txBody>
      </p:sp>
      <p:pic>
        <p:nvPicPr>
          <p:cNvPr id="123906" name="Picture 2"/>
          <p:cNvPicPr>
            <a:picLocks noChangeAspect="1" noChangeArrowheads="1"/>
          </p:cNvPicPr>
          <p:nvPr/>
        </p:nvPicPr>
        <p:blipFill>
          <a:blip r:embed="rId2" cstate="print"/>
          <a:srcRect/>
          <a:stretch>
            <a:fillRect/>
          </a:stretch>
        </p:blipFill>
        <p:spPr bwMode="auto">
          <a:xfrm>
            <a:off x="5796136" y="1124744"/>
            <a:ext cx="3048000" cy="457200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Game Screen</a:t>
            </a:r>
            <a:endParaRPr lang="de-AT" dirty="0"/>
          </a:p>
        </p:txBody>
      </p:sp>
      <p:sp>
        <p:nvSpPr>
          <p:cNvPr id="3" name="Inhaltsplatzhalter 2"/>
          <p:cNvSpPr>
            <a:spLocks noGrp="1"/>
          </p:cNvSpPr>
          <p:nvPr>
            <p:ph idx="1"/>
          </p:nvPr>
        </p:nvSpPr>
        <p:spPr>
          <a:xfrm>
            <a:off x="457200" y="1124744"/>
            <a:ext cx="5266928" cy="5733256"/>
          </a:xfrm>
        </p:spPr>
        <p:txBody>
          <a:bodyPr>
            <a:normAutofit fontScale="92500" lnSpcReduction="20000"/>
          </a:bodyPr>
          <a:lstStyle/>
          <a:p>
            <a:r>
              <a:rPr lang="de-AT" dirty="0" smtClean="0"/>
              <a:t>In </a:t>
            </a:r>
            <a:r>
              <a:rPr lang="de-AT" dirty="0" err="1" smtClean="0"/>
              <a:t>the</a:t>
            </a:r>
            <a:r>
              <a:rPr lang="de-AT" dirty="0" smtClean="0"/>
              <a:t> </a:t>
            </a:r>
            <a:r>
              <a:rPr lang="de-AT" dirty="0" err="1" smtClean="0"/>
              <a:t>game</a:t>
            </a:r>
            <a:r>
              <a:rPr lang="de-AT" dirty="0" smtClean="0"/>
              <a:t> </a:t>
            </a:r>
            <a:r>
              <a:rPr lang="de-AT" dirty="0" err="1" smtClean="0"/>
              <a:t>over</a:t>
            </a:r>
            <a:r>
              <a:rPr lang="de-AT" dirty="0" smtClean="0"/>
              <a:t> </a:t>
            </a:r>
            <a:r>
              <a:rPr lang="de-AT" dirty="0" err="1" smtClean="0"/>
              <a:t>state</a:t>
            </a:r>
            <a:r>
              <a:rPr lang="de-AT" dirty="0" smtClean="0"/>
              <a:t> </a:t>
            </a:r>
            <a:r>
              <a:rPr lang="de-AT" dirty="0" err="1" smtClean="0"/>
              <a:t>we</a:t>
            </a:r>
            <a:r>
              <a:rPr lang="de-AT" dirty="0" smtClean="0"/>
              <a:t> </a:t>
            </a:r>
            <a:r>
              <a:rPr lang="de-AT" dirty="0" err="1" smtClean="0"/>
              <a:t>display</a:t>
            </a:r>
            <a:r>
              <a:rPr lang="de-AT" dirty="0" smtClean="0"/>
              <a:t> an additional </a:t>
            </a:r>
            <a:r>
              <a:rPr lang="de-AT" dirty="0" err="1" smtClean="0"/>
              <a:t>game</a:t>
            </a:r>
            <a:r>
              <a:rPr lang="de-AT" dirty="0" smtClean="0"/>
              <a:t> </a:t>
            </a:r>
            <a:r>
              <a:rPr lang="de-AT" dirty="0" err="1" smtClean="0"/>
              <a:t>over</a:t>
            </a:r>
            <a:r>
              <a:rPr lang="de-AT" dirty="0" smtClean="0"/>
              <a:t> </a:t>
            </a:r>
            <a:r>
              <a:rPr lang="de-AT" dirty="0" err="1" smtClean="0"/>
              <a:t>label</a:t>
            </a:r>
            <a:r>
              <a:rPr lang="de-AT" dirty="0" smtClean="0"/>
              <a:t>.</a:t>
            </a:r>
          </a:p>
          <a:p>
            <a:r>
              <a:rPr lang="de-AT" dirty="0" smtClean="0"/>
              <a:t>The </a:t>
            </a:r>
            <a:r>
              <a:rPr lang="de-AT" dirty="0" err="1" smtClean="0"/>
              <a:t>game</a:t>
            </a:r>
            <a:r>
              <a:rPr lang="de-AT" dirty="0" smtClean="0"/>
              <a:t> </a:t>
            </a:r>
            <a:r>
              <a:rPr lang="de-AT" dirty="0" err="1" smtClean="0"/>
              <a:t>world</a:t>
            </a:r>
            <a:r>
              <a:rPr lang="de-AT" dirty="0" smtClean="0"/>
              <a:t> </a:t>
            </a:r>
            <a:r>
              <a:rPr lang="de-AT" dirty="0" err="1" smtClean="0"/>
              <a:t>is</a:t>
            </a:r>
            <a:r>
              <a:rPr lang="de-AT" dirty="0" smtClean="0"/>
              <a:t> still </a:t>
            </a:r>
            <a:r>
              <a:rPr lang="de-AT" dirty="0" err="1" smtClean="0"/>
              <a:t>rendered</a:t>
            </a:r>
            <a:r>
              <a:rPr lang="de-AT" dirty="0" smtClean="0"/>
              <a:t> but not </a:t>
            </a:r>
            <a:r>
              <a:rPr lang="de-AT" dirty="0" err="1" smtClean="0"/>
              <a:t>simulated</a:t>
            </a:r>
            <a:endParaRPr lang="de-AT" dirty="0" smtClean="0"/>
          </a:p>
          <a:p>
            <a:r>
              <a:rPr lang="de-AT" dirty="0" smtClean="0"/>
              <a:t>Waiting </a:t>
            </a:r>
            <a:r>
              <a:rPr lang="de-AT" dirty="0" err="1" smtClean="0"/>
              <a:t>for</a:t>
            </a:r>
            <a:r>
              <a:rPr lang="de-AT" dirty="0" smtClean="0"/>
              <a:t> </a:t>
            </a:r>
            <a:r>
              <a:rPr lang="de-AT" dirty="0" err="1" smtClean="0"/>
              <a:t>user</a:t>
            </a:r>
            <a:r>
              <a:rPr lang="de-AT" dirty="0" smtClean="0"/>
              <a:t> </a:t>
            </a:r>
            <a:r>
              <a:rPr lang="de-AT" dirty="0" err="1" smtClean="0"/>
              <a:t>touching</a:t>
            </a:r>
            <a:r>
              <a:rPr lang="de-AT" dirty="0" smtClean="0"/>
              <a:t> </a:t>
            </a:r>
            <a:r>
              <a:rPr lang="de-AT" dirty="0" err="1" smtClean="0"/>
              <a:t>the</a:t>
            </a:r>
            <a:r>
              <a:rPr lang="de-AT" dirty="0" smtClean="0"/>
              <a:t> </a:t>
            </a:r>
            <a:r>
              <a:rPr lang="de-AT" dirty="0" err="1" smtClean="0"/>
              <a:t>screen</a:t>
            </a:r>
            <a:r>
              <a:rPr lang="de-AT" dirty="0" smtClean="0"/>
              <a:t> </a:t>
            </a:r>
            <a:r>
              <a:rPr lang="de-AT" dirty="0" err="1" smtClean="0"/>
              <a:t>which</a:t>
            </a:r>
            <a:r>
              <a:rPr lang="de-AT" dirty="0" smtClean="0"/>
              <a:t> will </a:t>
            </a:r>
            <a:r>
              <a:rPr lang="de-AT" dirty="0" err="1" smtClean="0"/>
              <a:t>trigger</a:t>
            </a:r>
            <a:r>
              <a:rPr lang="de-AT" dirty="0" smtClean="0"/>
              <a:t> </a:t>
            </a:r>
            <a:r>
              <a:rPr lang="de-AT" dirty="0" err="1" smtClean="0"/>
              <a:t>transition</a:t>
            </a:r>
            <a:r>
              <a:rPr lang="de-AT" dirty="0" smtClean="0"/>
              <a:t> </a:t>
            </a:r>
            <a:r>
              <a:rPr lang="de-AT" dirty="0" err="1" smtClean="0"/>
              <a:t>to</a:t>
            </a:r>
            <a:r>
              <a:rPr lang="de-AT" dirty="0" smtClean="0"/>
              <a:t> </a:t>
            </a:r>
            <a:r>
              <a:rPr lang="de-AT" dirty="0" err="1" smtClean="0"/>
              <a:t>main</a:t>
            </a:r>
            <a:r>
              <a:rPr lang="de-AT" dirty="0" smtClean="0"/>
              <a:t> </a:t>
            </a:r>
            <a:r>
              <a:rPr lang="de-AT" dirty="0" err="1" smtClean="0"/>
              <a:t>menu</a:t>
            </a:r>
            <a:r>
              <a:rPr lang="de-AT" dirty="0" smtClean="0"/>
              <a:t>.</a:t>
            </a:r>
          </a:p>
          <a:p>
            <a:r>
              <a:rPr lang="de-AT" dirty="0" smtClean="0"/>
              <a:t>Note </a:t>
            </a:r>
            <a:r>
              <a:rPr lang="de-AT" dirty="0" err="1" smtClean="0"/>
              <a:t>that</a:t>
            </a:r>
            <a:r>
              <a:rPr lang="de-AT" dirty="0" smtClean="0"/>
              <a:t> </a:t>
            </a:r>
            <a:r>
              <a:rPr lang="de-AT" dirty="0" err="1" smtClean="0"/>
              <a:t>incoming</a:t>
            </a:r>
            <a:r>
              <a:rPr lang="de-AT" dirty="0" smtClean="0"/>
              <a:t> </a:t>
            </a:r>
            <a:r>
              <a:rPr lang="de-AT" dirty="0" err="1" smtClean="0"/>
              <a:t>call</a:t>
            </a:r>
            <a:r>
              <a:rPr lang="de-AT" dirty="0" smtClean="0"/>
              <a:t> </a:t>
            </a:r>
            <a:r>
              <a:rPr lang="de-AT" dirty="0" err="1" smtClean="0"/>
              <a:t>or</a:t>
            </a:r>
            <a:r>
              <a:rPr lang="de-AT" dirty="0" smtClean="0"/>
              <a:t> </a:t>
            </a:r>
            <a:r>
              <a:rPr lang="de-AT" dirty="0" err="1" smtClean="0"/>
              <a:t>home</a:t>
            </a:r>
            <a:r>
              <a:rPr lang="de-AT" dirty="0" smtClean="0"/>
              <a:t> </a:t>
            </a:r>
            <a:r>
              <a:rPr lang="de-AT" dirty="0" err="1" smtClean="0"/>
              <a:t>button</a:t>
            </a:r>
            <a:r>
              <a:rPr lang="de-AT" dirty="0" smtClean="0"/>
              <a:t> </a:t>
            </a:r>
            <a:r>
              <a:rPr lang="de-AT" dirty="0" err="1" smtClean="0"/>
              <a:t>can</a:t>
            </a:r>
            <a:r>
              <a:rPr lang="de-AT" dirty="0" smtClean="0"/>
              <a:t> </a:t>
            </a:r>
            <a:r>
              <a:rPr lang="de-AT" dirty="0" err="1" smtClean="0"/>
              <a:t>put</a:t>
            </a:r>
            <a:r>
              <a:rPr lang="de-AT" dirty="0" smtClean="0"/>
              <a:t> </a:t>
            </a:r>
            <a:r>
              <a:rPr lang="de-AT" dirty="0" err="1" smtClean="0"/>
              <a:t>the</a:t>
            </a:r>
            <a:r>
              <a:rPr lang="de-AT" dirty="0" smtClean="0"/>
              <a:t> </a:t>
            </a:r>
            <a:r>
              <a:rPr lang="de-AT" dirty="0" err="1" smtClean="0"/>
              <a:t>game</a:t>
            </a:r>
            <a:r>
              <a:rPr lang="de-AT" dirty="0" smtClean="0"/>
              <a:t> </a:t>
            </a:r>
            <a:r>
              <a:rPr lang="de-AT" dirty="0" err="1" smtClean="0"/>
              <a:t>to</a:t>
            </a:r>
            <a:r>
              <a:rPr lang="de-AT" dirty="0" smtClean="0"/>
              <a:t> </a:t>
            </a:r>
            <a:r>
              <a:rPr lang="de-AT" dirty="0" err="1" smtClean="0"/>
              <a:t>sleep</a:t>
            </a:r>
            <a:r>
              <a:rPr lang="de-AT" dirty="0" smtClean="0"/>
              <a:t>!</a:t>
            </a:r>
          </a:p>
          <a:p>
            <a:r>
              <a:rPr lang="de-AT" dirty="0" err="1" smtClean="0"/>
              <a:t>When</a:t>
            </a:r>
            <a:r>
              <a:rPr lang="de-AT" dirty="0" smtClean="0"/>
              <a:t> </a:t>
            </a:r>
            <a:r>
              <a:rPr lang="de-AT" dirty="0" err="1" smtClean="0"/>
              <a:t>player</a:t>
            </a:r>
            <a:r>
              <a:rPr lang="de-AT" dirty="0" smtClean="0"/>
              <a:t> </a:t>
            </a:r>
            <a:r>
              <a:rPr lang="de-AT" dirty="0" err="1" smtClean="0"/>
              <a:t>returns</a:t>
            </a:r>
            <a:r>
              <a:rPr lang="de-AT" dirty="0" smtClean="0"/>
              <a:t> </a:t>
            </a:r>
            <a:r>
              <a:rPr lang="de-AT" dirty="0" err="1" smtClean="0"/>
              <a:t>the</a:t>
            </a:r>
            <a:r>
              <a:rPr lang="de-AT" dirty="0" smtClean="0"/>
              <a:t> </a:t>
            </a:r>
            <a:r>
              <a:rPr lang="de-AT" dirty="0" err="1" smtClean="0"/>
              <a:t>screen</a:t>
            </a:r>
            <a:r>
              <a:rPr lang="de-AT" dirty="0" smtClean="0"/>
              <a:t> </a:t>
            </a:r>
            <a:r>
              <a:rPr lang="de-AT" dirty="0" err="1" smtClean="0"/>
              <a:t>is</a:t>
            </a:r>
            <a:r>
              <a:rPr lang="de-AT" dirty="0" smtClean="0"/>
              <a:t> still in </a:t>
            </a:r>
            <a:r>
              <a:rPr lang="de-AT" dirty="0" err="1" smtClean="0"/>
              <a:t>the</a:t>
            </a:r>
            <a:r>
              <a:rPr lang="de-AT" dirty="0" smtClean="0"/>
              <a:t> </a:t>
            </a:r>
            <a:r>
              <a:rPr lang="de-AT" dirty="0" err="1" smtClean="0"/>
              <a:t>game</a:t>
            </a:r>
            <a:r>
              <a:rPr lang="de-AT" dirty="0" smtClean="0"/>
              <a:t> </a:t>
            </a:r>
            <a:r>
              <a:rPr lang="de-AT" dirty="0" err="1" smtClean="0"/>
              <a:t>over</a:t>
            </a:r>
            <a:r>
              <a:rPr lang="de-AT" dirty="0" smtClean="0"/>
              <a:t> </a:t>
            </a:r>
            <a:r>
              <a:rPr lang="de-AT" dirty="0" err="1" smtClean="0"/>
              <a:t>state</a:t>
            </a:r>
            <a:r>
              <a:rPr lang="de-AT" dirty="0" smtClean="0"/>
              <a:t>.</a:t>
            </a:r>
          </a:p>
        </p:txBody>
      </p:sp>
      <p:pic>
        <p:nvPicPr>
          <p:cNvPr id="124932" name="Picture 4"/>
          <p:cNvPicPr>
            <a:picLocks noChangeAspect="1" noChangeArrowheads="1"/>
          </p:cNvPicPr>
          <p:nvPr/>
        </p:nvPicPr>
        <p:blipFill>
          <a:blip r:embed="rId2" cstate="print"/>
          <a:srcRect/>
          <a:stretch>
            <a:fillRect/>
          </a:stretch>
        </p:blipFill>
        <p:spPr bwMode="auto">
          <a:xfrm>
            <a:off x="5772472" y="1124744"/>
            <a:ext cx="3048000" cy="457200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Defining</a:t>
            </a:r>
            <a:r>
              <a:rPr lang="de-AT" dirty="0" smtClean="0"/>
              <a:t> </a:t>
            </a:r>
            <a:r>
              <a:rPr lang="de-AT" dirty="0" err="1" smtClean="0"/>
              <a:t>the</a:t>
            </a:r>
            <a:r>
              <a:rPr lang="de-AT" dirty="0" smtClean="0"/>
              <a:t> Game World</a:t>
            </a:r>
            <a:endParaRPr lang="de-AT" dirty="0"/>
          </a:p>
        </p:txBody>
      </p:sp>
      <p:sp>
        <p:nvSpPr>
          <p:cNvPr id="3" name="Inhaltsplatzhalter 2"/>
          <p:cNvSpPr>
            <a:spLocks noGrp="1"/>
          </p:cNvSpPr>
          <p:nvPr>
            <p:ph idx="1"/>
          </p:nvPr>
        </p:nvSpPr>
        <p:spPr/>
        <p:txBody>
          <a:bodyPr/>
          <a:lstStyle/>
          <a:p>
            <a:r>
              <a:rPr lang="de-AT" dirty="0" err="1" smtClean="0"/>
              <a:t>Dimensions</a:t>
            </a:r>
            <a:r>
              <a:rPr lang="de-AT" dirty="0" smtClean="0"/>
              <a:t> &amp; Sizes </a:t>
            </a:r>
            <a:r>
              <a:rPr lang="de-AT" dirty="0" err="1" smtClean="0"/>
              <a:t>of</a:t>
            </a:r>
            <a:r>
              <a:rPr lang="de-AT" dirty="0" smtClean="0"/>
              <a:t> </a:t>
            </a:r>
            <a:r>
              <a:rPr lang="de-AT" dirty="0" err="1" smtClean="0"/>
              <a:t>game</a:t>
            </a:r>
            <a:r>
              <a:rPr lang="de-AT" dirty="0" smtClean="0"/>
              <a:t> </a:t>
            </a:r>
            <a:r>
              <a:rPr lang="de-AT" dirty="0" err="1" smtClean="0"/>
              <a:t>world</a:t>
            </a:r>
            <a:r>
              <a:rPr lang="de-AT" dirty="0" smtClean="0"/>
              <a:t> </a:t>
            </a:r>
            <a:r>
              <a:rPr lang="de-AT" dirty="0" err="1" smtClean="0"/>
              <a:t>should</a:t>
            </a:r>
            <a:r>
              <a:rPr lang="de-AT" dirty="0" smtClean="0"/>
              <a:t> </a:t>
            </a:r>
            <a:r>
              <a:rPr lang="de-AT" dirty="0" err="1" smtClean="0"/>
              <a:t>be</a:t>
            </a:r>
            <a:r>
              <a:rPr lang="de-AT" dirty="0" smtClean="0"/>
              <a:t> </a:t>
            </a:r>
            <a:r>
              <a:rPr lang="de-AT" dirty="0" err="1" smtClean="0"/>
              <a:t>designed</a:t>
            </a:r>
            <a:r>
              <a:rPr lang="de-AT" dirty="0" smtClean="0"/>
              <a:t> </a:t>
            </a:r>
            <a:r>
              <a:rPr lang="de-AT" dirty="0" err="1" smtClean="0"/>
              <a:t>before</a:t>
            </a:r>
            <a:r>
              <a:rPr lang="de-AT" dirty="0" smtClean="0"/>
              <a:t> </a:t>
            </a:r>
            <a:r>
              <a:rPr lang="de-AT" dirty="0" err="1" smtClean="0"/>
              <a:t>creating</a:t>
            </a:r>
            <a:r>
              <a:rPr lang="de-AT" dirty="0" smtClean="0"/>
              <a:t> </a:t>
            </a:r>
            <a:r>
              <a:rPr lang="de-AT" dirty="0" err="1" smtClean="0"/>
              <a:t>assets</a:t>
            </a:r>
            <a:r>
              <a:rPr lang="de-AT" dirty="0" smtClean="0"/>
              <a:t>!</a:t>
            </a:r>
          </a:p>
          <a:p>
            <a:r>
              <a:rPr lang="de-AT" dirty="0" err="1" smtClean="0"/>
              <a:t>We</a:t>
            </a:r>
            <a:r>
              <a:rPr lang="de-AT" dirty="0" smtClean="0"/>
              <a:t> </a:t>
            </a:r>
            <a:r>
              <a:rPr lang="de-AT" dirty="0" err="1" smtClean="0"/>
              <a:t>already</a:t>
            </a:r>
            <a:r>
              <a:rPr lang="de-AT" dirty="0" smtClean="0"/>
              <a:t> </a:t>
            </a:r>
            <a:r>
              <a:rPr lang="de-AT" dirty="0" err="1" smtClean="0"/>
              <a:t>know</a:t>
            </a:r>
            <a:r>
              <a:rPr lang="de-AT" dirty="0" smtClean="0"/>
              <a:t> </a:t>
            </a:r>
            <a:r>
              <a:rPr lang="de-AT" dirty="0" err="1" smtClean="0"/>
              <a:t>our</a:t>
            </a:r>
            <a:r>
              <a:rPr lang="de-AT" dirty="0" smtClean="0"/>
              <a:t> </a:t>
            </a:r>
            <a:r>
              <a:rPr lang="de-AT" dirty="0" err="1" smtClean="0"/>
              <a:t>assets</a:t>
            </a:r>
            <a:r>
              <a:rPr lang="de-AT" dirty="0" smtClean="0"/>
              <a:t> so </a:t>
            </a:r>
            <a:r>
              <a:rPr lang="de-AT" dirty="0" err="1" smtClean="0"/>
              <a:t>it‘s</a:t>
            </a:r>
            <a:r>
              <a:rPr lang="de-AT" dirty="0" smtClean="0"/>
              <a:t> a </a:t>
            </a:r>
            <a:r>
              <a:rPr lang="de-AT" dirty="0" err="1" smtClean="0"/>
              <a:t>bit</a:t>
            </a:r>
            <a:r>
              <a:rPr lang="de-AT" dirty="0" smtClean="0"/>
              <a:t> „</a:t>
            </a:r>
            <a:r>
              <a:rPr lang="de-AT" dirty="0" err="1" smtClean="0"/>
              <a:t>hen</a:t>
            </a:r>
            <a:r>
              <a:rPr lang="de-AT" dirty="0" smtClean="0"/>
              <a:t> &amp; egg“.</a:t>
            </a:r>
          </a:p>
          <a:p>
            <a:r>
              <a:rPr lang="de-AT" dirty="0" err="1" smtClean="0"/>
              <a:t>Let‘s</a:t>
            </a:r>
            <a:r>
              <a:rPr lang="de-AT" dirty="0" smtClean="0"/>
              <a:t> </a:t>
            </a:r>
            <a:r>
              <a:rPr lang="de-AT" dirty="0" err="1" smtClean="0"/>
              <a:t>pretend</a:t>
            </a:r>
            <a:r>
              <a:rPr lang="de-AT" dirty="0" smtClean="0"/>
              <a:t> </a:t>
            </a:r>
            <a:r>
              <a:rPr lang="de-AT" dirty="0" err="1" smtClean="0"/>
              <a:t>we</a:t>
            </a:r>
            <a:r>
              <a:rPr lang="de-AT" dirty="0" smtClean="0"/>
              <a:t> </a:t>
            </a:r>
            <a:r>
              <a:rPr lang="de-AT" dirty="0" err="1" smtClean="0"/>
              <a:t>don‘t</a:t>
            </a:r>
            <a:r>
              <a:rPr lang="de-AT" dirty="0" smtClean="0"/>
              <a:t> </a:t>
            </a:r>
            <a:r>
              <a:rPr lang="de-AT" dirty="0" err="1" smtClean="0"/>
              <a:t>have</a:t>
            </a:r>
            <a:r>
              <a:rPr lang="de-AT" dirty="0" smtClean="0"/>
              <a:t> </a:t>
            </a:r>
            <a:r>
              <a:rPr lang="de-AT" dirty="0" err="1" smtClean="0"/>
              <a:t>the</a:t>
            </a:r>
            <a:r>
              <a:rPr lang="de-AT" dirty="0" smtClean="0"/>
              <a:t> </a:t>
            </a:r>
            <a:r>
              <a:rPr lang="de-AT" dirty="0" err="1" smtClean="0"/>
              <a:t>mock-ups</a:t>
            </a:r>
            <a:r>
              <a:rPr lang="de-AT" dirty="0" smtClean="0"/>
              <a:t> </a:t>
            </a:r>
            <a:r>
              <a:rPr lang="de-AT" dirty="0" err="1" smtClean="0"/>
              <a:t>yet</a:t>
            </a:r>
            <a:r>
              <a:rPr lang="de-AT" dirty="0" smtClean="0"/>
              <a:t>.</a:t>
            </a:r>
            <a:endParaRPr lang="de-AT"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Defining</a:t>
            </a:r>
            <a:r>
              <a:rPr lang="de-AT" dirty="0" smtClean="0"/>
              <a:t> </a:t>
            </a:r>
            <a:r>
              <a:rPr lang="de-AT" dirty="0" err="1" smtClean="0"/>
              <a:t>the</a:t>
            </a:r>
            <a:r>
              <a:rPr lang="de-AT" dirty="0" smtClean="0"/>
              <a:t> Game World</a:t>
            </a:r>
            <a:endParaRPr lang="de-AT" dirty="0"/>
          </a:p>
        </p:txBody>
      </p:sp>
      <p:sp>
        <p:nvSpPr>
          <p:cNvPr id="3" name="Inhaltsplatzhalter 2"/>
          <p:cNvSpPr>
            <a:spLocks noGrp="1"/>
          </p:cNvSpPr>
          <p:nvPr>
            <p:ph idx="1"/>
          </p:nvPr>
        </p:nvSpPr>
        <p:spPr>
          <a:xfrm>
            <a:off x="457200" y="1124744"/>
            <a:ext cx="5122912" cy="5544616"/>
          </a:xfrm>
        </p:spPr>
        <p:txBody>
          <a:bodyPr>
            <a:normAutofit fontScale="92500" lnSpcReduction="10000"/>
          </a:bodyPr>
          <a:lstStyle/>
          <a:p>
            <a:r>
              <a:rPr lang="de-AT" dirty="0" err="1" smtClean="0"/>
              <a:t>Define</a:t>
            </a:r>
            <a:r>
              <a:rPr lang="de-AT" dirty="0" smtClean="0"/>
              <a:t> </a:t>
            </a:r>
            <a:r>
              <a:rPr lang="de-AT" dirty="0" err="1" smtClean="0"/>
              <a:t>target</a:t>
            </a:r>
            <a:r>
              <a:rPr lang="de-AT" dirty="0" smtClean="0"/>
              <a:t> </a:t>
            </a:r>
            <a:r>
              <a:rPr lang="de-AT" dirty="0" err="1" smtClean="0"/>
              <a:t>resolution</a:t>
            </a:r>
            <a:r>
              <a:rPr lang="de-AT" dirty="0" smtClean="0"/>
              <a:t> (320x480).</a:t>
            </a:r>
          </a:p>
          <a:p>
            <a:r>
              <a:rPr lang="de-AT" dirty="0" err="1" smtClean="0"/>
              <a:t>Define</a:t>
            </a:r>
            <a:r>
              <a:rPr lang="de-AT" dirty="0" smtClean="0"/>
              <a:t> </a:t>
            </a:r>
            <a:r>
              <a:rPr lang="de-AT" dirty="0" err="1" smtClean="0"/>
              <a:t>the</a:t>
            </a:r>
            <a:r>
              <a:rPr lang="de-AT" dirty="0" smtClean="0"/>
              <a:t> </a:t>
            </a:r>
            <a:r>
              <a:rPr lang="de-AT" dirty="0" err="1" smtClean="0"/>
              <a:t>portion</a:t>
            </a:r>
            <a:r>
              <a:rPr lang="de-AT" dirty="0" smtClean="0"/>
              <a:t> </a:t>
            </a:r>
            <a:r>
              <a:rPr lang="de-AT" dirty="0" err="1" smtClean="0"/>
              <a:t>available</a:t>
            </a:r>
            <a:r>
              <a:rPr lang="de-AT" dirty="0" smtClean="0"/>
              <a:t> </a:t>
            </a:r>
            <a:r>
              <a:rPr lang="de-AT" dirty="0" err="1" smtClean="0"/>
              <a:t>for</a:t>
            </a:r>
            <a:r>
              <a:rPr lang="de-AT" dirty="0" smtClean="0"/>
              <a:t> </a:t>
            </a:r>
            <a:r>
              <a:rPr lang="de-AT" dirty="0" err="1" smtClean="0"/>
              <a:t>displaying</a:t>
            </a:r>
            <a:r>
              <a:rPr lang="de-AT" dirty="0" smtClean="0"/>
              <a:t> </a:t>
            </a:r>
            <a:r>
              <a:rPr lang="de-AT" dirty="0" err="1" smtClean="0"/>
              <a:t>the</a:t>
            </a:r>
            <a:r>
              <a:rPr lang="de-AT" dirty="0" smtClean="0"/>
              <a:t> </a:t>
            </a:r>
            <a:r>
              <a:rPr lang="de-AT" dirty="0" err="1" smtClean="0"/>
              <a:t>game</a:t>
            </a:r>
            <a:r>
              <a:rPr lang="de-AT" dirty="0" smtClean="0"/>
              <a:t> </a:t>
            </a:r>
            <a:r>
              <a:rPr lang="de-AT" dirty="0" err="1" smtClean="0"/>
              <a:t>world</a:t>
            </a:r>
            <a:r>
              <a:rPr lang="de-AT" dirty="0" smtClean="0"/>
              <a:t>. (0,36) </a:t>
            </a:r>
            <a:r>
              <a:rPr lang="de-AT" dirty="0" err="1" smtClean="0"/>
              <a:t>to</a:t>
            </a:r>
            <a:r>
              <a:rPr lang="de-AT" dirty="0" smtClean="0"/>
              <a:t> (319,479) </a:t>
            </a:r>
            <a:r>
              <a:rPr lang="de-AT" dirty="0" err="1" smtClean="0"/>
              <a:t>pixels</a:t>
            </a:r>
            <a:r>
              <a:rPr lang="de-AT" dirty="0" smtClean="0"/>
              <a:t> == </a:t>
            </a:r>
            <a:r>
              <a:rPr lang="de-AT" dirty="0" err="1" smtClean="0">
                <a:solidFill>
                  <a:srgbClr val="FF0000"/>
                </a:solidFill>
              </a:rPr>
              <a:t>viewport</a:t>
            </a:r>
            <a:r>
              <a:rPr lang="de-AT" dirty="0" smtClean="0"/>
              <a:t>.</a:t>
            </a:r>
          </a:p>
          <a:p>
            <a:r>
              <a:rPr lang="de-AT" dirty="0" smtClean="0"/>
              <a:t>In </a:t>
            </a:r>
            <a:r>
              <a:rPr lang="de-AT" dirty="0" err="1" smtClean="0"/>
              <a:t>Droidanoid</a:t>
            </a:r>
            <a:r>
              <a:rPr lang="de-AT" dirty="0" smtClean="0"/>
              <a:t> </a:t>
            </a:r>
            <a:r>
              <a:rPr lang="de-AT" dirty="0" err="1" smtClean="0"/>
              <a:t>we</a:t>
            </a:r>
            <a:r>
              <a:rPr lang="de-AT" dirty="0" smtClean="0"/>
              <a:t> </a:t>
            </a:r>
            <a:r>
              <a:rPr lang="de-AT" dirty="0" err="1" smtClean="0"/>
              <a:t>see</a:t>
            </a:r>
            <a:r>
              <a:rPr lang="de-AT" dirty="0" smtClean="0"/>
              <a:t> all </a:t>
            </a:r>
            <a:r>
              <a:rPr lang="de-AT" dirty="0" err="1" smtClean="0"/>
              <a:t>of</a:t>
            </a:r>
            <a:r>
              <a:rPr lang="de-AT" dirty="0" smtClean="0"/>
              <a:t> </a:t>
            </a:r>
            <a:r>
              <a:rPr lang="de-AT" dirty="0" err="1" smtClean="0"/>
              <a:t>the</a:t>
            </a:r>
            <a:r>
              <a:rPr lang="de-AT" dirty="0" smtClean="0"/>
              <a:t> </a:t>
            </a:r>
            <a:r>
              <a:rPr lang="de-AT" dirty="0" err="1" smtClean="0"/>
              <a:t>world</a:t>
            </a:r>
            <a:r>
              <a:rPr lang="de-AT" dirty="0" smtClean="0"/>
              <a:t> </a:t>
            </a:r>
            <a:r>
              <a:rPr lang="de-AT" dirty="0" err="1" smtClean="0"/>
              <a:t>at</a:t>
            </a:r>
            <a:r>
              <a:rPr lang="de-AT" dirty="0" smtClean="0"/>
              <a:t> </a:t>
            </a:r>
            <a:r>
              <a:rPr lang="de-AT" dirty="0" err="1" smtClean="0"/>
              <a:t>once</a:t>
            </a:r>
            <a:r>
              <a:rPr lang="de-AT" dirty="0" smtClean="0"/>
              <a:t>.</a:t>
            </a:r>
          </a:p>
          <a:p>
            <a:r>
              <a:rPr lang="de-AT" dirty="0" smtClean="0"/>
              <a:t>In </a:t>
            </a:r>
            <a:r>
              <a:rPr lang="de-AT" dirty="0" err="1" smtClean="0"/>
              <a:t>other</a:t>
            </a:r>
            <a:r>
              <a:rPr lang="de-AT" dirty="0" smtClean="0"/>
              <a:t> </a:t>
            </a:r>
            <a:r>
              <a:rPr lang="de-AT" dirty="0" err="1" smtClean="0"/>
              <a:t>games</a:t>
            </a:r>
            <a:r>
              <a:rPr lang="de-AT" dirty="0" smtClean="0"/>
              <a:t> </a:t>
            </a:r>
            <a:r>
              <a:rPr lang="de-AT" dirty="0" err="1" smtClean="0"/>
              <a:t>game</a:t>
            </a:r>
            <a:r>
              <a:rPr lang="de-AT" dirty="0" smtClean="0"/>
              <a:t> </a:t>
            </a:r>
            <a:r>
              <a:rPr lang="de-AT" dirty="0" err="1" smtClean="0"/>
              <a:t>world</a:t>
            </a:r>
            <a:r>
              <a:rPr lang="de-AT" dirty="0" smtClean="0"/>
              <a:t> </a:t>
            </a:r>
            <a:r>
              <a:rPr lang="de-AT" dirty="0" err="1" smtClean="0"/>
              <a:t>portion</a:t>
            </a:r>
            <a:r>
              <a:rPr lang="de-AT" dirty="0" smtClean="0"/>
              <a:t> on </a:t>
            </a:r>
            <a:r>
              <a:rPr lang="de-AT" dirty="0" err="1" smtClean="0"/>
              <a:t>screen</a:t>
            </a:r>
            <a:r>
              <a:rPr lang="de-AT" dirty="0" smtClean="0"/>
              <a:t> </a:t>
            </a:r>
            <a:r>
              <a:rPr lang="de-AT" dirty="0" err="1" smtClean="0"/>
              <a:t>acts</a:t>
            </a:r>
            <a:r>
              <a:rPr lang="de-AT" dirty="0" smtClean="0"/>
              <a:t> </a:t>
            </a:r>
            <a:r>
              <a:rPr lang="de-AT" dirty="0" err="1" smtClean="0"/>
              <a:t>as</a:t>
            </a:r>
            <a:r>
              <a:rPr lang="de-AT" dirty="0" smtClean="0"/>
              <a:t> </a:t>
            </a:r>
            <a:r>
              <a:rPr lang="de-AT" dirty="0" err="1" smtClean="0"/>
              <a:t>viewport</a:t>
            </a:r>
            <a:r>
              <a:rPr lang="de-AT" dirty="0" smtClean="0"/>
              <a:t> </a:t>
            </a:r>
            <a:r>
              <a:rPr lang="de-AT" dirty="0" err="1" smtClean="0"/>
              <a:t>into</a:t>
            </a:r>
            <a:r>
              <a:rPr lang="de-AT" dirty="0" smtClean="0"/>
              <a:t> </a:t>
            </a:r>
            <a:r>
              <a:rPr lang="de-AT" dirty="0" err="1" smtClean="0"/>
              <a:t>our</a:t>
            </a:r>
            <a:r>
              <a:rPr lang="de-AT" dirty="0" smtClean="0"/>
              <a:t> </a:t>
            </a:r>
            <a:r>
              <a:rPr lang="de-AT" dirty="0" err="1" smtClean="0"/>
              <a:t>game</a:t>
            </a:r>
            <a:r>
              <a:rPr lang="de-AT" dirty="0" smtClean="0"/>
              <a:t> </a:t>
            </a:r>
            <a:r>
              <a:rPr lang="de-AT" dirty="0" err="1" smtClean="0"/>
              <a:t>world</a:t>
            </a:r>
            <a:r>
              <a:rPr lang="de-AT" dirty="0" smtClean="0"/>
              <a:t> </a:t>
            </a:r>
            <a:r>
              <a:rPr lang="de-AT" dirty="0" err="1" smtClean="0"/>
              <a:t>that</a:t>
            </a:r>
            <a:r>
              <a:rPr lang="de-AT" dirty="0" smtClean="0"/>
              <a:t> </a:t>
            </a:r>
            <a:r>
              <a:rPr lang="de-AT" dirty="0" err="1" smtClean="0"/>
              <a:t>we</a:t>
            </a:r>
            <a:r>
              <a:rPr lang="de-AT" dirty="0" smtClean="0"/>
              <a:t> </a:t>
            </a:r>
            <a:r>
              <a:rPr lang="de-AT" dirty="0" err="1" smtClean="0"/>
              <a:t>can</a:t>
            </a:r>
            <a:r>
              <a:rPr lang="de-AT" dirty="0" smtClean="0"/>
              <a:t> </a:t>
            </a:r>
            <a:r>
              <a:rPr lang="de-AT" dirty="0" err="1" smtClean="0"/>
              <a:t>move</a:t>
            </a:r>
            <a:r>
              <a:rPr lang="de-AT" dirty="0" smtClean="0"/>
              <a:t> </a:t>
            </a:r>
            <a:r>
              <a:rPr lang="de-AT" dirty="0" err="1" smtClean="0"/>
              <a:t>around</a:t>
            </a:r>
            <a:r>
              <a:rPr lang="de-AT" dirty="0" smtClean="0"/>
              <a:t>.</a:t>
            </a:r>
            <a:endParaRPr lang="de-AT" dirty="0"/>
          </a:p>
        </p:txBody>
      </p:sp>
      <p:pic>
        <p:nvPicPr>
          <p:cNvPr id="125955" name="Picture 3"/>
          <p:cNvPicPr>
            <a:picLocks noChangeAspect="1" noChangeArrowheads="1"/>
          </p:cNvPicPr>
          <p:nvPr/>
        </p:nvPicPr>
        <p:blipFill>
          <a:blip r:embed="rId2" cstate="print"/>
          <a:srcRect/>
          <a:stretch>
            <a:fillRect/>
          </a:stretch>
        </p:blipFill>
        <p:spPr bwMode="auto">
          <a:xfrm>
            <a:off x="5652120" y="1196752"/>
            <a:ext cx="3048000" cy="457200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Defining</a:t>
            </a:r>
            <a:r>
              <a:rPr lang="de-AT" dirty="0" smtClean="0"/>
              <a:t> </a:t>
            </a:r>
            <a:r>
              <a:rPr lang="de-AT" dirty="0" err="1" smtClean="0"/>
              <a:t>the</a:t>
            </a:r>
            <a:r>
              <a:rPr lang="de-AT" dirty="0" smtClean="0"/>
              <a:t> Game World</a:t>
            </a:r>
            <a:endParaRPr lang="de-AT" dirty="0"/>
          </a:p>
        </p:txBody>
      </p:sp>
      <p:pic>
        <p:nvPicPr>
          <p:cNvPr id="129026" name="Picture 2"/>
          <p:cNvPicPr>
            <a:picLocks noChangeAspect="1" noChangeArrowheads="1"/>
          </p:cNvPicPr>
          <p:nvPr/>
        </p:nvPicPr>
        <p:blipFill>
          <a:blip r:embed="rId2" cstate="print"/>
          <a:srcRect/>
          <a:stretch>
            <a:fillRect/>
          </a:stretch>
        </p:blipFill>
        <p:spPr bwMode="auto">
          <a:xfrm>
            <a:off x="251520" y="1988840"/>
            <a:ext cx="8532440" cy="34554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Defining</a:t>
            </a:r>
            <a:r>
              <a:rPr lang="de-AT" dirty="0" smtClean="0"/>
              <a:t> </a:t>
            </a:r>
            <a:r>
              <a:rPr lang="de-AT" dirty="0" err="1" smtClean="0"/>
              <a:t>the</a:t>
            </a:r>
            <a:r>
              <a:rPr lang="de-AT" dirty="0" smtClean="0"/>
              <a:t> Game World</a:t>
            </a:r>
            <a:endParaRPr lang="de-AT" dirty="0"/>
          </a:p>
        </p:txBody>
      </p:sp>
      <p:sp>
        <p:nvSpPr>
          <p:cNvPr id="3" name="Inhaltsplatzhalter 2"/>
          <p:cNvSpPr>
            <a:spLocks noGrp="1"/>
          </p:cNvSpPr>
          <p:nvPr>
            <p:ph idx="1"/>
          </p:nvPr>
        </p:nvSpPr>
        <p:spPr>
          <a:xfrm>
            <a:off x="457200" y="1124744"/>
            <a:ext cx="5122912" cy="5544616"/>
          </a:xfrm>
        </p:spPr>
        <p:txBody>
          <a:bodyPr>
            <a:normAutofit/>
          </a:bodyPr>
          <a:lstStyle/>
          <a:p>
            <a:r>
              <a:rPr lang="de-AT" dirty="0" err="1" smtClean="0"/>
              <a:t>We</a:t>
            </a:r>
            <a:r>
              <a:rPr lang="de-AT" dirty="0" smtClean="0"/>
              <a:t> </a:t>
            </a:r>
            <a:r>
              <a:rPr lang="de-AT" dirty="0" err="1" smtClean="0"/>
              <a:t>have</a:t>
            </a:r>
            <a:r>
              <a:rPr lang="de-AT" dirty="0" smtClean="0"/>
              <a:t> 3 </a:t>
            </a:r>
            <a:r>
              <a:rPr lang="de-AT" dirty="0" err="1" smtClean="0"/>
              <a:t>types</a:t>
            </a:r>
            <a:r>
              <a:rPr lang="de-AT" dirty="0" smtClean="0"/>
              <a:t> </a:t>
            </a:r>
            <a:r>
              <a:rPr lang="de-AT" dirty="0" err="1" smtClean="0"/>
              <a:t>of</a:t>
            </a:r>
            <a:r>
              <a:rPr lang="de-AT" dirty="0" smtClean="0"/>
              <a:t> </a:t>
            </a:r>
            <a:r>
              <a:rPr lang="de-AT" dirty="0" err="1" smtClean="0"/>
              <a:t>objects</a:t>
            </a:r>
            <a:r>
              <a:rPr lang="de-AT" dirty="0" smtClean="0"/>
              <a:t>:</a:t>
            </a:r>
          </a:p>
          <a:p>
            <a:pPr lvl="1"/>
            <a:r>
              <a:rPr lang="de-AT" dirty="0" smtClean="0"/>
              <a:t>Blocks</a:t>
            </a:r>
          </a:p>
          <a:p>
            <a:pPr lvl="1"/>
            <a:r>
              <a:rPr lang="de-AT" dirty="0" smtClean="0"/>
              <a:t>Ball</a:t>
            </a:r>
          </a:p>
          <a:p>
            <a:pPr lvl="1"/>
            <a:r>
              <a:rPr lang="de-AT" dirty="0" smtClean="0"/>
              <a:t>Paddle</a:t>
            </a:r>
          </a:p>
          <a:p>
            <a:r>
              <a:rPr lang="de-AT" dirty="0" err="1" smtClean="0"/>
              <a:t>How</a:t>
            </a:r>
            <a:r>
              <a:rPr lang="de-AT" dirty="0" smtClean="0"/>
              <a:t> </a:t>
            </a:r>
            <a:r>
              <a:rPr lang="de-AT" dirty="0" err="1" smtClean="0"/>
              <a:t>big</a:t>
            </a:r>
            <a:r>
              <a:rPr lang="de-AT" dirty="0" smtClean="0"/>
              <a:t> </a:t>
            </a:r>
            <a:r>
              <a:rPr lang="de-AT" dirty="0" err="1" smtClean="0"/>
              <a:t>should</a:t>
            </a:r>
            <a:r>
              <a:rPr lang="de-AT" dirty="0" smtClean="0"/>
              <a:t> </a:t>
            </a:r>
            <a:r>
              <a:rPr lang="de-AT" dirty="0" err="1" smtClean="0"/>
              <a:t>they</a:t>
            </a:r>
            <a:r>
              <a:rPr lang="de-AT" dirty="0" smtClean="0"/>
              <a:t> </a:t>
            </a:r>
            <a:r>
              <a:rPr lang="de-AT" dirty="0" err="1" smtClean="0"/>
              <a:t>be</a:t>
            </a:r>
            <a:r>
              <a:rPr lang="de-AT" dirty="0" smtClean="0"/>
              <a:t>?</a:t>
            </a:r>
          </a:p>
          <a:p>
            <a:r>
              <a:rPr lang="de-AT" dirty="0" err="1" smtClean="0"/>
              <a:t>What</a:t>
            </a:r>
            <a:r>
              <a:rPr lang="de-AT" dirty="0" smtClean="0"/>
              <a:t> </a:t>
            </a:r>
            <a:r>
              <a:rPr lang="de-AT" dirty="0" err="1" smtClean="0"/>
              <a:t>units</a:t>
            </a:r>
            <a:r>
              <a:rPr lang="de-AT" dirty="0" smtClean="0"/>
              <a:t> do </a:t>
            </a:r>
            <a:r>
              <a:rPr lang="de-AT" dirty="0" err="1" smtClean="0"/>
              <a:t>we</a:t>
            </a:r>
            <a:r>
              <a:rPr lang="de-AT" dirty="0" smtClean="0"/>
              <a:t> </a:t>
            </a:r>
            <a:r>
              <a:rPr lang="de-AT" dirty="0" err="1" smtClean="0"/>
              <a:t>use</a:t>
            </a:r>
            <a:r>
              <a:rPr lang="de-AT" dirty="0" smtClean="0"/>
              <a:t>?</a:t>
            </a:r>
          </a:p>
        </p:txBody>
      </p:sp>
      <p:pic>
        <p:nvPicPr>
          <p:cNvPr id="126978" name="Picture 2"/>
          <p:cNvPicPr>
            <a:picLocks noChangeAspect="1" noChangeArrowheads="1"/>
          </p:cNvPicPr>
          <p:nvPr/>
        </p:nvPicPr>
        <p:blipFill>
          <a:blip r:embed="rId2" cstate="print"/>
          <a:srcRect/>
          <a:stretch>
            <a:fillRect/>
          </a:stretch>
        </p:blipFill>
        <p:spPr bwMode="auto">
          <a:xfrm>
            <a:off x="5508104" y="3789040"/>
            <a:ext cx="3199387" cy="628451"/>
          </a:xfrm>
          <a:prstGeom prst="rect">
            <a:avLst/>
          </a:prstGeom>
          <a:noFill/>
          <a:ln w="9525">
            <a:noFill/>
            <a:miter lim="800000"/>
            <a:headEnd/>
            <a:tailEnd/>
          </a:ln>
        </p:spPr>
      </p:pic>
      <p:pic>
        <p:nvPicPr>
          <p:cNvPr id="126980" name="Picture 4"/>
          <p:cNvPicPr>
            <a:picLocks noChangeAspect="1" noChangeArrowheads="1"/>
          </p:cNvPicPr>
          <p:nvPr/>
        </p:nvPicPr>
        <p:blipFill>
          <a:blip r:embed="rId3" cstate="print"/>
          <a:srcRect/>
          <a:stretch>
            <a:fillRect/>
          </a:stretch>
        </p:blipFill>
        <p:spPr bwMode="auto">
          <a:xfrm>
            <a:off x="6732240" y="2996952"/>
            <a:ext cx="647501" cy="647501"/>
          </a:xfrm>
          <a:prstGeom prst="rect">
            <a:avLst/>
          </a:prstGeom>
          <a:noFill/>
          <a:ln w="9525">
            <a:noFill/>
            <a:miter lim="800000"/>
            <a:headEnd/>
            <a:tailEnd/>
          </a:ln>
        </p:spPr>
      </p:pic>
      <p:pic>
        <p:nvPicPr>
          <p:cNvPr id="126981" name="Picture 5"/>
          <p:cNvPicPr>
            <a:picLocks noChangeAspect="1" noChangeArrowheads="1"/>
          </p:cNvPicPr>
          <p:nvPr/>
        </p:nvPicPr>
        <p:blipFill>
          <a:blip r:embed="rId4" cstate="print"/>
          <a:srcRect/>
          <a:stretch>
            <a:fillRect/>
          </a:stretch>
        </p:blipFill>
        <p:spPr bwMode="auto">
          <a:xfrm>
            <a:off x="6300192" y="2132856"/>
            <a:ext cx="1470642" cy="6617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Defining</a:t>
            </a:r>
            <a:r>
              <a:rPr lang="de-AT" dirty="0" smtClean="0"/>
              <a:t> </a:t>
            </a:r>
            <a:r>
              <a:rPr lang="de-AT" dirty="0" err="1" smtClean="0"/>
              <a:t>the</a:t>
            </a:r>
            <a:r>
              <a:rPr lang="de-AT" dirty="0" smtClean="0"/>
              <a:t> Game World</a:t>
            </a:r>
            <a:endParaRPr lang="de-AT" dirty="0"/>
          </a:p>
        </p:txBody>
      </p:sp>
      <p:sp>
        <p:nvSpPr>
          <p:cNvPr id="3" name="Inhaltsplatzhalter 2"/>
          <p:cNvSpPr>
            <a:spLocks noGrp="1"/>
          </p:cNvSpPr>
          <p:nvPr>
            <p:ph idx="1"/>
          </p:nvPr>
        </p:nvSpPr>
        <p:spPr>
          <a:xfrm>
            <a:off x="457200" y="1124744"/>
            <a:ext cx="4978896" cy="5544616"/>
          </a:xfrm>
        </p:spPr>
        <p:txBody>
          <a:bodyPr/>
          <a:lstStyle/>
          <a:p>
            <a:r>
              <a:rPr lang="de-AT" dirty="0" err="1" smtClean="0"/>
              <a:t>We</a:t>
            </a:r>
            <a:r>
              <a:rPr lang="de-AT" dirty="0" smtClean="0"/>
              <a:t> </a:t>
            </a:r>
            <a:r>
              <a:rPr lang="de-AT" dirty="0" err="1" smtClean="0"/>
              <a:t>use</a:t>
            </a:r>
            <a:r>
              <a:rPr lang="de-AT" dirty="0" smtClean="0"/>
              <a:t> </a:t>
            </a:r>
            <a:r>
              <a:rPr lang="de-AT" dirty="0" err="1" smtClean="0"/>
              <a:t>pixels</a:t>
            </a:r>
            <a:r>
              <a:rPr lang="de-AT" dirty="0" smtClean="0"/>
              <a:t> </a:t>
            </a:r>
            <a:r>
              <a:rPr lang="de-AT" dirty="0" err="1" smtClean="0"/>
              <a:t>for</a:t>
            </a:r>
            <a:r>
              <a:rPr lang="de-AT" dirty="0" smtClean="0"/>
              <a:t> </a:t>
            </a:r>
            <a:r>
              <a:rPr lang="de-AT" dirty="0" err="1" smtClean="0"/>
              <a:t>convenience</a:t>
            </a:r>
            <a:r>
              <a:rPr lang="de-AT" dirty="0" smtClean="0"/>
              <a:t>. </a:t>
            </a:r>
          </a:p>
          <a:p>
            <a:r>
              <a:rPr lang="de-AT" dirty="0" smtClean="0">
                <a:solidFill>
                  <a:srgbClr val="FF0000"/>
                </a:solidFill>
              </a:rPr>
              <a:t>Note</a:t>
            </a:r>
            <a:r>
              <a:rPr lang="de-AT" dirty="0" smtClean="0"/>
              <a:t>: </a:t>
            </a:r>
            <a:r>
              <a:rPr lang="de-AT" dirty="0" err="1" smtClean="0"/>
              <a:t>we</a:t>
            </a:r>
            <a:r>
              <a:rPr lang="de-AT" dirty="0" smtClean="0"/>
              <a:t> </a:t>
            </a:r>
            <a:r>
              <a:rPr lang="de-AT" dirty="0" err="1" smtClean="0"/>
              <a:t>don‘t</a:t>
            </a:r>
            <a:r>
              <a:rPr lang="de-AT" dirty="0" smtClean="0"/>
              <a:t> </a:t>
            </a:r>
            <a:r>
              <a:rPr lang="de-AT" dirty="0" err="1" smtClean="0"/>
              <a:t>have</a:t>
            </a:r>
            <a:r>
              <a:rPr lang="de-AT" dirty="0" smtClean="0"/>
              <a:t> </a:t>
            </a:r>
            <a:r>
              <a:rPr lang="de-AT" dirty="0" err="1" smtClean="0"/>
              <a:t>to</a:t>
            </a:r>
            <a:r>
              <a:rPr lang="de-AT" dirty="0" smtClean="0"/>
              <a:t>!</a:t>
            </a:r>
          </a:p>
          <a:p>
            <a:r>
              <a:rPr lang="de-AT" dirty="0" err="1" smtClean="0"/>
              <a:t>We</a:t>
            </a:r>
            <a:r>
              <a:rPr lang="de-AT" dirty="0" smtClean="0"/>
              <a:t> </a:t>
            </a:r>
            <a:r>
              <a:rPr lang="de-AT" dirty="0" err="1" smtClean="0"/>
              <a:t>could</a:t>
            </a:r>
            <a:r>
              <a:rPr lang="de-AT" dirty="0" smtClean="0"/>
              <a:t> also </a:t>
            </a:r>
            <a:r>
              <a:rPr lang="de-AT" dirty="0" err="1" smtClean="0"/>
              <a:t>use</a:t>
            </a:r>
            <a:r>
              <a:rPr lang="de-AT" dirty="0" smtClean="0"/>
              <a:t> </a:t>
            </a:r>
            <a:r>
              <a:rPr lang="de-AT" dirty="0" err="1" smtClean="0"/>
              <a:t>meters</a:t>
            </a:r>
            <a:r>
              <a:rPr lang="de-AT" dirty="0" smtClean="0"/>
              <a:t> </a:t>
            </a:r>
            <a:r>
              <a:rPr lang="de-AT" dirty="0" err="1" smtClean="0"/>
              <a:t>to</a:t>
            </a:r>
            <a:r>
              <a:rPr lang="de-AT" dirty="0" smtClean="0"/>
              <a:t> </a:t>
            </a:r>
            <a:r>
              <a:rPr lang="de-AT" dirty="0" err="1" smtClean="0"/>
              <a:t>specify</a:t>
            </a:r>
            <a:r>
              <a:rPr lang="de-AT" dirty="0" smtClean="0"/>
              <a:t> </a:t>
            </a:r>
            <a:r>
              <a:rPr lang="de-AT" dirty="0" err="1" smtClean="0"/>
              <a:t>the</a:t>
            </a:r>
            <a:r>
              <a:rPr lang="de-AT" dirty="0" smtClean="0"/>
              <a:t> </a:t>
            </a:r>
            <a:r>
              <a:rPr lang="de-AT" dirty="0" err="1" smtClean="0"/>
              <a:t>sizes</a:t>
            </a:r>
            <a:r>
              <a:rPr lang="de-AT" dirty="0" smtClean="0"/>
              <a:t>, </a:t>
            </a:r>
            <a:r>
              <a:rPr lang="de-AT" dirty="0" err="1" smtClean="0"/>
              <a:t>positions</a:t>
            </a:r>
            <a:r>
              <a:rPr lang="de-AT" dirty="0" smtClean="0"/>
              <a:t> </a:t>
            </a:r>
            <a:r>
              <a:rPr lang="de-AT" dirty="0" err="1" smtClean="0"/>
              <a:t>and</a:t>
            </a:r>
            <a:r>
              <a:rPr lang="de-AT" dirty="0" smtClean="0"/>
              <a:t> </a:t>
            </a:r>
            <a:r>
              <a:rPr lang="de-AT" dirty="0" err="1" smtClean="0"/>
              <a:t>velocities</a:t>
            </a:r>
            <a:r>
              <a:rPr lang="de-AT" dirty="0" smtClean="0"/>
              <a:t>.</a:t>
            </a:r>
          </a:p>
          <a:p>
            <a:r>
              <a:rPr lang="de-AT" dirty="0" err="1" smtClean="0"/>
              <a:t>Decouple</a:t>
            </a:r>
            <a:r>
              <a:rPr lang="de-AT" dirty="0" smtClean="0"/>
              <a:t> </a:t>
            </a:r>
            <a:r>
              <a:rPr lang="de-AT" dirty="0" err="1" smtClean="0"/>
              <a:t>graphical</a:t>
            </a:r>
            <a:r>
              <a:rPr lang="de-AT" dirty="0" smtClean="0"/>
              <a:t> </a:t>
            </a:r>
            <a:r>
              <a:rPr lang="de-AT" dirty="0" err="1" smtClean="0"/>
              <a:t>representation</a:t>
            </a:r>
            <a:r>
              <a:rPr lang="de-AT" dirty="0" smtClean="0"/>
              <a:t> </a:t>
            </a:r>
            <a:r>
              <a:rPr lang="de-AT" dirty="0" err="1" smtClean="0"/>
              <a:t>from</a:t>
            </a:r>
            <a:r>
              <a:rPr lang="de-AT" dirty="0" smtClean="0"/>
              <a:t> </a:t>
            </a:r>
            <a:r>
              <a:rPr lang="de-AT" dirty="0" err="1" smtClean="0"/>
              <a:t>logical</a:t>
            </a:r>
            <a:r>
              <a:rPr lang="de-AT" dirty="0" smtClean="0"/>
              <a:t> </a:t>
            </a:r>
            <a:r>
              <a:rPr lang="de-AT" dirty="0" err="1" smtClean="0"/>
              <a:t>representation</a:t>
            </a:r>
            <a:r>
              <a:rPr lang="de-AT" dirty="0" smtClean="0"/>
              <a:t>.</a:t>
            </a:r>
            <a:endParaRPr lang="de-AT" dirty="0"/>
          </a:p>
        </p:txBody>
      </p:sp>
      <p:pic>
        <p:nvPicPr>
          <p:cNvPr id="128002" name="Picture 2"/>
          <p:cNvPicPr>
            <a:picLocks noChangeAspect="1" noChangeArrowheads="1"/>
          </p:cNvPicPr>
          <p:nvPr/>
        </p:nvPicPr>
        <p:blipFill>
          <a:blip r:embed="rId2" cstate="print"/>
          <a:srcRect/>
          <a:stretch>
            <a:fillRect/>
          </a:stretch>
        </p:blipFill>
        <p:spPr bwMode="auto">
          <a:xfrm>
            <a:off x="5724128" y="1196752"/>
            <a:ext cx="3048000"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Defining</a:t>
            </a:r>
            <a:r>
              <a:rPr lang="de-AT" dirty="0" smtClean="0"/>
              <a:t> </a:t>
            </a:r>
            <a:r>
              <a:rPr lang="de-AT" dirty="0" err="1" smtClean="0"/>
              <a:t>the</a:t>
            </a:r>
            <a:r>
              <a:rPr lang="de-AT" dirty="0" smtClean="0"/>
              <a:t> Game World</a:t>
            </a:r>
            <a:endParaRPr lang="de-AT" dirty="0"/>
          </a:p>
        </p:txBody>
      </p:sp>
      <p:sp>
        <p:nvSpPr>
          <p:cNvPr id="3" name="Inhaltsplatzhalter 2"/>
          <p:cNvSpPr>
            <a:spLocks noGrp="1"/>
          </p:cNvSpPr>
          <p:nvPr>
            <p:ph idx="1"/>
          </p:nvPr>
        </p:nvSpPr>
        <p:spPr>
          <a:xfrm>
            <a:off x="457200" y="1124744"/>
            <a:ext cx="4978896" cy="5544616"/>
          </a:xfrm>
        </p:spPr>
        <p:txBody>
          <a:bodyPr>
            <a:normAutofit fontScale="92500" lnSpcReduction="10000"/>
          </a:bodyPr>
          <a:lstStyle/>
          <a:p>
            <a:r>
              <a:rPr lang="de-AT" dirty="0" err="1" smtClean="0"/>
              <a:t>Scale</a:t>
            </a:r>
            <a:r>
              <a:rPr lang="de-AT" dirty="0" smtClean="0"/>
              <a:t> </a:t>
            </a:r>
            <a:r>
              <a:rPr lang="de-AT" dirty="0" err="1" smtClean="0"/>
              <a:t>factor</a:t>
            </a:r>
            <a:r>
              <a:rPr lang="de-AT" dirty="0" smtClean="0"/>
              <a:t> </a:t>
            </a:r>
            <a:r>
              <a:rPr lang="de-AT" dirty="0" err="1" smtClean="0"/>
              <a:t>to</a:t>
            </a:r>
            <a:r>
              <a:rPr lang="de-AT" dirty="0" smtClean="0"/>
              <a:t> </a:t>
            </a:r>
            <a:r>
              <a:rPr lang="de-AT" dirty="0" err="1" smtClean="0"/>
              <a:t>translate</a:t>
            </a:r>
            <a:r>
              <a:rPr lang="de-AT" dirty="0" smtClean="0"/>
              <a:t> </a:t>
            </a:r>
            <a:r>
              <a:rPr lang="de-AT" dirty="0" err="1" smtClean="0"/>
              <a:t>from</a:t>
            </a:r>
            <a:r>
              <a:rPr lang="de-AT" dirty="0" smtClean="0"/>
              <a:t> </a:t>
            </a:r>
            <a:r>
              <a:rPr lang="de-AT" dirty="0" err="1" smtClean="0"/>
              <a:t>logical</a:t>
            </a:r>
            <a:r>
              <a:rPr lang="de-AT" dirty="0" smtClean="0"/>
              <a:t> </a:t>
            </a:r>
            <a:r>
              <a:rPr lang="de-AT" dirty="0" err="1" smtClean="0"/>
              <a:t>units</a:t>
            </a:r>
            <a:r>
              <a:rPr lang="de-AT" dirty="0" smtClean="0"/>
              <a:t> (e.g. </a:t>
            </a:r>
            <a:r>
              <a:rPr lang="de-AT" dirty="0" err="1" smtClean="0"/>
              <a:t>meters</a:t>
            </a:r>
            <a:r>
              <a:rPr lang="de-AT" dirty="0" smtClean="0"/>
              <a:t>) </a:t>
            </a:r>
            <a:r>
              <a:rPr lang="de-AT" dirty="0" err="1" smtClean="0"/>
              <a:t>to</a:t>
            </a:r>
            <a:r>
              <a:rPr lang="de-AT" dirty="0" smtClean="0"/>
              <a:t> </a:t>
            </a:r>
            <a:r>
              <a:rPr lang="de-AT" dirty="0" err="1" smtClean="0"/>
              <a:t>pixels</a:t>
            </a:r>
            <a:r>
              <a:rPr lang="de-AT" dirty="0" smtClean="0"/>
              <a:t>.</a:t>
            </a:r>
          </a:p>
          <a:p>
            <a:r>
              <a:rPr lang="de-AT" dirty="0" smtClean="0"/>
              <a:t>In </a:t>
            </a:r>
            <a:r>
              <a:rPr lang="de-AT" dirty="0" err="1" smtClean="0"/>
              <a:t>our</a:t>
            </a:r>
            <a:r>
              <a:rPr lang="de-AT" dirty="0" smtClean="0"/>
              <a:t> </a:t>
            </a:r>
            <a:r>
              <a:rPr lang="de-AT" dirty="0" err="1" smtClean="0"/>
              <a:t>hypothecal</a:t>
            </a:r>
            <a:r>
              <a:rPr lang="de-AT" dirty="0" smtClean="0"/>
              <a:t> </a:t>
            </a:r>
            <a:r>
              <a:rPr lang="de-AT" dirty="0" err="1" smtClean="0"/>
              <a:t>case</a:t>
            </a:r>
            <a:r>
              <a:rPr lang="de-AT" dirty="0" smtClean="0"/>
              <a:t> </a:t>
            </a:r>
            <a:r>
              <a:rPr lang="de-AT" dirty="0" err="1" smtClean="0"/>
              <a:t>that</a:t>
            </a:r>
            <a:r>
              <a:rPr lang="de-AT" dirty="0" smtClean="0"/>
              <a:t> </a:t>
            </a:r>
            <a:r>
              <a:rPr lang="de-AT" dirty="0" err="1" smtClean="0"/>
              <a:t>factor</a:t>
            </a:r>
            <a:r>
              <a:rPr lang="de-AT" dirty="0" smtClean="0"/>
              <a:t> </a:t>
            </a:r>
            <a:r>
              <a:rPr lang="de-AT" dirty="0" err="1" smtClean="0"/>
              <a:t>is</a:t>
            </a:r>
            <a:r>
              <a:rPr lang="de-AT" dirty="0" smtClean="0"/>
              <a:t> 10.</a:t>
            </a:r>
          </a:p>
          <a:p>
            <a:r>
              <a:rPr lang="de-AT" dirty="0" smtClean="0"/>
              <a:t>Logical -&gt; Pixel</a:t>
            </a:r>
          </a:p>
          <a:p>
            <a:pPr lvl="1"/>
            <a:r>
              <a:rPr lang="de-AT" sz="2400" dirty="0" smtClean="0"/>
              <a:t>(23, 4.78) m * 10 = (230, 47.8) </a:t>
            </a:r>
            <a:r>
              <a:rPr lang="de-AT" sz="2400" dirty="0" err="1" smtClean="0"/>
              <a:t>px</a:t>
            </a:r>
            <a:endParaRPr lang="de-AT" sz="2400" dirty="0" smtClean="0"/>
          </a:p>
          <a:p>
            <a:r>
              <a:rPr lang="de-AT" dirty="0" smtClean="0"/>
              <a:t>Pixel -&gt; Logical</a:t>
            </a:r>
          </a:p>
          <a:p>
            <a:pPr lvl="1"/>
            <a:r>
              <a:rPr lang="de-AT" sz="2400" dirty="0" smtClean="0"/>
              <a:t>(230, 47.8) </a:t>
            </a:r>
            <a:r>
              <a:rPr lang="de-AT" sz="2400" dirty="0" err="1" smtClean="0"/>
              <a:t>px</a:t>
            </a:r>
            <a:r>
              <a:rPr lang="de-AT" sz="2400" dirty="0" smtClean="0"/>
              <a:t> / 10 = (23, 4.78) m</a:t>
            </a:r>
          </a:p>
          <a:p>
            <a:r>
              <a:rPr lang="de-AT" dirty="0" err="1" smtClean="0"/>
              <a:t>We</a:t>
            </a:r>
            <a:r>
              <a:rPr lang="de-AT" dirty="0" smtClean="0"/>
              <a:t> model &amp; </a:t>
            </a:r>
            <a:r>
              <a:rPr lang="de-AT" dirty="0" err="1" smtClean="0"/>
              <a:t>simulate</a:t>
            </a:r>
            <a:r>
              <a:rPr lang="de-AT" dirty="0" smtClean="0"/>
              <a:t> in </a:t>
            </a:r>
            <a:r>
              <a:rPr lang="de-AT" dirty="0" err="1" smtClean="0"/>
              <a:t>logical</a:t>
            </a:r>
            <a:r>
              <a:rPr lang="de-AT" dirty="0" smtClean="0"/>
              <a:t> </a:t>
            </a:r>
            <a:r>
              <a:rPr lang="de-AT" dirty="0" err="1" smtClean="0"/>
              <a:t>units</a:t>
            </a:r>
            <a:r>
              <a:rPr lang="de-AT" dirty="0" smtClean="0"/>
              <a:t>, render in </a:t>
            </a:r>
            <a:r>
              <a:rPr lang="de-AT" dirty="0" err="1" smtClean="0"/>
              <a:t>pixel</a:t>
            </a:r>
            <a:r>
              <a:rPr lang="de-AT" dirty="0" smtClean="0"/>
              <a:t> </a:t>
            </a:r>
            <a:r>
              <a:rPr lang="de-AT" dirty="0" err="1" smtClean="0"/>
              <a:t>units</a:t>
            </a:r>
            <a:r>
              <a:rPr lang="de-AT" dirty="0" smtClean="0"/>
              <a:t>!</a:t>
            </a:r>
          </a:p>
        </p:txBody>
      </p:sp>
      <p:pic>
        <p:nvPicPr>
          <p:cNvPr id="128002" name="Picture 2"/>
          <p:cNvPicPr>
            <a:picLocks noChangeAspect="1" noChangeArrowheads="1"/>
          </p:cNvPicPr>
          <p:nvPr/>
        </p:nvPicPr>
        <p:blipFill>
          <a:blip r:embed="rId2" cstate="print"/>
          <a:srcRect/>
          <a:stretch>
            <a:fillRect/>
          </a:stretch>
        </p:blipFill>
        <p:spPr bwMode="auto">
          <a:xfrm>
            <a:off x="5724128" y="1196752"/>
            <a:ext cx="3048000"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pPr>
              <a:buNone/>
            </a:pPr>
            <a:r>
              <a:rPr lang="de-AT" dirty="0" smtClean="0"/>
              <a:t>Second Generation</a:t>
            </a:r>
          </a:p>
          <a:p>
            <a:r>
              <a:rPr lang="de-AT" dirty="0" smtClean="0"/>
              <a:t>QVGA, HVGA, WVGA.</a:t>
            </a:r>
          </a:p>
          <a:p>
            <a:pPr lvl="1"/>
            <a:r>
              <a:rPr lang="de-AT" dirty="0" smtClean="0"/>
              <a:t>320x240, 480x320, 800x480</a:t>
            </a:r>
          </a:p>
          <a:p>
            <a:r>
              <a:rPr lang="de-AT" dirty="0" smtClean="0"/>
              <a:t>Diverse CPU/GPU.</a:t>
            </a:r>
          </a:p>
          <a:p>
            <a:pPr lvl="1"/>
            <a:r>
              <a:rPr lang="de-AT" dirty="0" smtClean="0"/>
              <a:t>Qualcomm </a:t>
            </a:r>
            <a:r>
              <a:rPr lang="de-AT" dirty="0" err="1" smtClean="0"/>
              <a:t>Snapdragon</a:t>
            </a:r>
            <a:endParaRPr lang="de-AT" dirty="0" smtClean="0"/>
          </a:p>
          <a:p>
            <a:pPr lvl="1"/>
            <a:r>
              <a:rPr lang="de-AT" dirty="0" err="1" smtClean="0"/>
              <a:t>PowerVR</a:t>
            </a:r>
            <a:r>
              <a:rPr lang="de-AT" dirty="0" smtClean="0"/>
              <a:t> SGX 530/535</a:t>
            </a:r>
          </a:p>
          <a:p>
            <a:r>
              <a:rPr lang="de-AT" dirty="0" smtClean="0"/>
              <a:t>Still </a:t>
            </a:r>
            <a:r>
              <a:rPr lang="de-AT" dirty="0" err="1" smtClean="0"/>
              <a:t>no</a:t>
            </a:r>
            <a:r>
              <a:rPr lang="de-AT" dirty="0" smtClean="0"/>
              <a:t> </a:t>
            </a:r>
            <a:r>
              <a:rPr lang="de-AT" dirty="0" err="1" smtClean="0"/>
              <a:t>true</a:t>
            </a:r>
            <a:r>
              <a:rPr lang="de-AT" dirty="0" smtClean="0"/>
              <a:t> multi-</a:t>
            </a:r>
            <a:r>
              <a:rPr lang="de-AT" dirty="0" err="1" smtClean="0"/>
              <a:t>touch</a:t>
            </a:r>
            <a:r>
              <a:rPr lang="de-AT" dirty="0" smtClean="0"/>
              <a:t> </a:t>
            </a:r>
            <a:r>
              <a:rPr lang="de-AT" dirty="0" err="1" smtClean="0"/>
              <a:t>for</a:t>
            </a:r>
            <a:r>
              <a:rPr lang="de-AT" dirty="0" smtClean="0"/>
              <a:t> </a:t>
            </a:r>
            <a:r>
              <a:rPr lang="de-AT" dirty="0" err="1" smtClean="0"/>
              <a:t>some</a:t>
            </a:r>
            <a:r>
              <a:rPr lang="de-AT" dirty="0" smtClean="0"/>
              <a:t>.</a:t>
            </a:r>
          </a:p>
          <a:p>
            <a:r>
              <a:rPr lang="de-AT" dirty="0" err="1" smtClean="0"/>
              <a:t>Android</a:t>
            </a:r>
            <a:r>
              <a:rPr lang="de-AT" dirty="0" smtClean="0"/>
              <a:t> 2.1, 2.2.</a:t>
            </a:r>
          </a:p>
          <a:p>
            <a:r>
              <a:rPr lang="de-AT" dirty="0" err="1" smtClean="0"/>
              <a:t>Bigger</a:t>
            </a:r>
            <a:r>
              <a:rPr lang="de-AT" dirty="0" smtClean="0"/>
              <a:t>, </a:t>
            </a:r>
            <a:r>
              <a:rPr lang="de-AT" dirty="0" err="1" smtClean="0"/>
              <a:t>Better</a:t>
            </a:r>
            <a:r>
              <a:rPr lang="de-AT" dirty="0" smtClean="0"/>
              <a:t>, </a:t>
            </a:r>
            <a:r>
              <a:rPr lang="de-AT" dirty="0" err="1" smtClean="0"/>
              <a:t>Faster</a:t>
            </a:r>
            <a:r>
              <a:rPr lang="de-AT" dirty="0" smtClean="0"/>
              <a:t>.</a:t>
            </a:r>
          </a:p>
          <a:p>
            <a:pPr>
              <a:buNone/>
            </a:pPr>
            <a:endParaRPr lang="de-AT" dirty="0" smtClean="0"/>
          </a:p>
        </p:txBody>
      </p:sp>
      <p:sp>
        <p:nvSpPr>
          <p:cNvPr id="2" name="Titel 1"/>
          <p:cNvSpPr>
            <a:spLocks noGrp="1"/>
          </p:cNvSpPr>
          <p:nvPr>
            <p:ph type="title"/>
          </p:nvPr>
        </p:nvSpPr>
        <p:spPr/>
        <p:txBody>
          <a:bodyPr/>
          <a:lstStyle/>
          <a:p>
            <a:r>
              <a:rPr lang="de-AT" dirty="0" smtClean="0"/>
              <a:t>1 - Hardware</a:t>
            </a:r>
            <a:endParaRPr lang="de-AT" dirty="0"/>
          </a:p>
        </p:txBody>
      </p:sp>
      <p:pic>
        <p:nvPicPr>
          <p:cNvPr id="26626" name="Picture 2" descr="http://handies.phandroid.com/media/nexus-one-1269816019-736.jpg"/>
          <p:cNvPicPr>
            <a:picLocks noChangeAspect="1" noChangeArrowheads="1"/>
          </p:cNvPicPr>
          <p:nvPr/>
        </p:nvPicPr>
        <p:blipFill>
          <a:blip r:embed="rId2" cstate="print"/>
          <a:srcRect/>
          <a:stretch>
            <a:fillRect/>
          </a:stretch>
        </p:blipFill>
        <p:spPr bwMode="auto">
          <a:xfrm>
            <a:off x="5364088" y="980728"/>
            <a:ext cx="1944216" cy="2555807"/>
          </a:xfrm>
          <a:prstGeom prst="rect">
            <a:avLst/>
          </a:prstGeom>
          <a:noFill/>
        </p:spPr>
      </p:pic>
      <p:pic>
        <p:nvPicPr>
          <p:cNvPr id="26628" name="Picture 4" descr="http://news.cnet.com/i/bto/20091031/motorola-droid-2.jpg"/>
          <p:cNvPicPr>
            <a:picLocks noChangeAspect="1" noChangeArrowheads="1"/>
          </p:cNvPicPr>
          <p:nvPr/>
        </p:nvPicPr>
        <p:blipFill>
          <a:blip r:embed="rId3" cstate="print"/>
          <a:srcRect/>
          <a:stretch>
            <a:fillRect/>
          </a:stretch>
        </p:blipFill>
        <p:spPr bwMode="auto">
          <a:xfrm>
            <a:off x="6372200" y="3717032"/>
            <a:ext cx="2459335" cy="2069605"/>
          </a:xfrm>
          <a:prstGeom prst="rect">
            <a:avLst/>
          </a:prstGeom>
          <a:noFill/>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Defining</a:t>
            </a:r>
            <a:r>
              <a:rPr lang="de-AT" dirty="0" smtClean="0"/>
              <a:t> </a:t>
            </a:r>
            <a:r>
              <a:rPr lang="de-AT" dirty="0" err="1" smtClean="0"/>
              <a:t>the</a:t>
            </a:r>
            <a:r>
              <a:rPr lang="de-AT" dirty="0" smtClean="0"/>
              <a:t> Game World</a:t>
            </a:r>
            <a:endParaRPr lang="de-AT" dirty="0"/>
          </a:p>
        </p:txBody>
      </p:sp>
      <p:sp>
        <p:nvSpPr>
          <p:cNvPr id="3" name="Inhaltsplatzhalter 2"/>
          <p:cNvSpPr>
            <a:spLocks noGrp="1"/>
          </p:cNvSpPr>
          <p:nvPr>
            <p:ph idx="1"/>
          </p:nvPr>
        </p:nvSpPr>
        <p:spPr>
          <a:xfrm>
            <a:off x="457200" y="1124744"/>
            <a:ext cx="5122912" cy="5544616"/>
          </a:xfrm>
        </p:spPr>
        <p:txBody>
          <a:bodyPr>
            <a:normAutofit/>
          </a:bodyPr>
          <a:lstStyle/>
          <a:p>
            <a:r>
              <a:rPr lang="de-AT" dirty="0" err="1" smtClean="0"/>
              <a:t>How</a:t>
            </a:r>
            <a:r>
              <a:rPr lang="de-AT" dirty="0" smtClean="0"/>
              <a:t> </a:t>
            </a:r>
            <a:r>
              <a:rPr lang="de-AT" dirty="0" err="1" smtClean="0"/>
              <a:t>big</a:t>
            </a:r>
            <a:r>
              <a:rPr lang="de-AT" dirty="0" smtClean="0"/>
              <a:t> </a:t>
            </a:r>
            <a:r>
              <a:rPr lang="de-AT" dirty="0" err="1" smtClean="0"/>
              <a:t>should</a:t>
            </a:r>
            <a:r>
              <a:rPr lang="de-AT" dirty="0" smtClean="0"/>
              <a:t> </a:t>
            </a:r>
            <a:r>
              <a:rPr lang="de-AT" dirty="0" err="1" smtClean="0"/>
              <a:t>the</a:t>
            </a:r>
            <a:r>
              <a:rPr lang="de-AT" dirty="0" smtClean="0"/>
              <a:t> </a:t>
            </a:r>
            <a:r>
              <a:rPr lang="de-AT" dirty="0" err="1" smtClean="0"/>
              <a:t>objects</a:t>
            </a:r>
            <a:r>
              <a:rPr lang="de-AT" dirty="0" smtClean="0"/>
              <a:t> </a:t>
            </a:r>
            <a:r>
              <a:rPr lang="de-AT" dirty="0" err="1" smtClean="0"/>
              <a:t>be</a:t>
            </a:r>
            <a:r>
              <a:rPr lang="de-AT" dirty="0" smtClean="0"/>
              <a:t> </a:t>
            </a:r>
            <a:r>
              <a:rPr lang="de-AT" dirty="0" err="1" smtClean="0"/>
              <a:t>then</a:t>
            </a:r>
            <a:r>
              <a:rPr lang="de-AT" dirty="0" smtClean="0"/>
              <a:t>!?</a:t>
            </a:r>
          </a:p>
          <a:p>
            <a:r>
              <a:rPr lang="de-AT" dirty="0" smtClean="0">
                <a:solidFill>
                  <a:srgbClr val="FF0000"/>
                </a:solidFill>
              </a:rPr>
              <a:t>Trial &amp; Error + Gut Feeling</a:t>
            </a:r>
            <a:r>
              <a:rPr lang="de-AT" dirty="0" smtClean="0"/>
              <a:t>.</a:t>
            </a:r>
          </a:p>
          <a:p>
            <a:r>
              <a:rPr lang="de-AT" dirty="0" smtClean="0"/>
              <a:t>Sizes relative </a:t>
            </a:r>
            <a:r>
              <a:rPr lang="de-AT" dirty="0" err="1" smtClean="0"/>
              <a:t>to</a:t>
            </a:r>
            <a:r>
              <a:rPr lang="de-AT" dirty="0" smtClean="0"/>
              <a:t> </a:t>
            </a:r>
            <a:r>
              <a:rPr lang="de-AT" dirty="0" err="1" smtClean="0"/>
              <a:t>each</a:t>
            </a:r>
            <a:r>
              <a:rPr lang="de-AT" dirty="0" smtClean="0"/>
              <a:t> </a:t>
            </a:r>
            <a:r>
              <a:rPr lang="de-AT" dirty="0" err="1" smtClean="0"/>
              <a:t>other</a:t>
            </a:r>
            <a:r>
              <a:rPr lang="de-AT" dirty="0" smtClean="0"/>
              <a:t> must </a:t>
            </a:r>
            <a:r>
              <a:rPr lang="de-AT" dirty="0" err="1" smtClean="0"/>
              <a:t>make</a:t>
            </a:r>
            <a:r>
              <a:rPr lang="de-AT" dirty="0" smtClean="0"/>
              <a:t> sense (</a:t>
            </a:r>
            <a:r>
              <a:rPr lang="de-AT" dirty="0" err="1" smtClean="0"/>
              <a:t>logical</a:t>
            </a:r>
            <a:r>
              <a:rPr lang="de-AT" dirty="0" smtClean="0"/>
              <a:t> </a:t>
            </a:r>
            <a:r>
              <a:rPr lang="de-AT" dirty="0" err="1" smtClean="0"/>
              <a:t>units</a:t>
            </a:r>
            <a:r>
              <a:rPr lang="de-AT" dirty="0" smtClean="0"/>
              <a:t>).</a:t>
            </a:r>
          </a:p>
          <a:p>
            <a:r>
              <a:rPr lang="de-AT" dirty="0" smtClean="0"/>
              <a:t>Sizes on </a:t>
            </a:r>
            <a:r>
              <a:rPr lang="de-AT" dirty="0" err="1" smtClean="0"/>
              <a:t>screen</a:t>
            </a:r>
            <a:r>
              <a:rPr lang="de-AT" dirty="0" smtClean="0"/>
              <a:t> must </a:t>
            </a:r>
            <a:r>
              <a:rPr lang="de-AT" dirty="0" err="1" smtClean="0"/>
              <a:t>make</a:t>
            </a:r>
            <a:r>
              <a:rPr lang="de-AT" dirty="0" smtClean="0"/>
              <a:t> sense (</a:t>
            </a:r>
            <a:r>
              <a:rPr lang="de-AT" dirty="0" err="1" smtClean="0"/>
              <a:t>pixel</a:t>
            </a:r>
            <a:r>
              <a:rPr lang="de-AT" dirty="0" smtClean="0"/>
              <a:t> </a:t>
            </a:r>
            <a:r>
              <a:rPr lang="de-AT" dirty="0" err="1" smtClean="0"/>
              <a:t>units</a:t>
            </a:r>
            <a:r>
              <a:rPr lang="de-AT" dirty="0" smtClean="0"/>
              <a:t>).</a:t>
            </a:r>
          </a:p>
          <a:p>
            <a:r>
              <a:rPr lang="de-AT" dirty="0" smtClean="0"/>
              <a:t>„Super Mario </a:t>
            </a:r>
            <a:r>
              <a:rPr lang="de-AT" dirty="0" err="1" smtClean="0"/>
              <a:t>should</a:t>
            </a:r>
            <a:r>
              <a:rPr lang="de-AT" dirty="0" smtClean="0"/>
              <a:t> </a:t>
            </a:r>
            <a:r>
              <a:rPr lang="de-AT" dirty="0" err="1" smtClean="0"/>
              <a:t>take</a:t>
            </a:r>
            <a:r>
              <a:rPr lang="de-AT" dirty="0" smtClean="0"/>
              <a:t> </a:t>
            </a:r>
            <a:r>
              <a:rPr lang="de-AT" dirty="0" err="1" smtClean="0"/>
              <a:t>up</a:t>
            </a:r>
            <a:r>
              <a:rPr lang="de-AT" dirty="0" smtClean="0"/>
              <a:t> 1/5th </a:t>
            </a:r>
            <a:r>
              <a:rPr lang="de-AT" dirty="0" err="1" smtClean="0"/>
              <a:t>of</a:t>
            </a:r>
            <a:r>
              <a:rPr lang="de-AT" dirty="0" smtClean="0"/>
              <a:t> </a:t>
            </a:r>
            <a:r>
              <a:rPr lang="de-AT" dirty="0" err="1" smtClean="0"/>
              <a:t>the</a:t>
            </a:r>
            <a:r>
              <a:rPr lang="de-AT" dirty="0" smtClean="0"/>
              <a:t> </a:t>
            </a:r>
            <a:r>
              <a:rPr lang="de-AT" dirty="0" err="1" smtClean="0"/>
              <a:t>viewport</a:t>
            </a:r>
            <a:r>
              <a:rPr lang="de-AT" dirty="0" smtClean="0"/>
              <a:t>“</a:t>
            </a:r>
          </a:p>
        </p:txBody>
      </p:sp>
      <p:pic>
        <p:nvPicPr>
          <p:cNvPr id="126978" name="Picture 2"/>
          <p:cNvPicPr>
            <a:picLocks noChangeAspect="1" noChangeArrowheads="1"/>
          </p:cNvPicPr>
          <p:nvPr/>
        </p:nvPicPr>
        <p:blipFill>
          <a:blip r:embed="rId2" cstate="print"/>
          <a:srcRect/>
          <a:stretch>
            <a:fillRect/>
          </a:stretch>
        </p:blipFill>
        <p:spPr bwMode="auto">
          <a:xfrm>
            <a:off x="5508104" y="3789040"/>
            <a:ext cx="3199387" cy="628451"/>
          </a:xfrm>
          <a:prstGeom prst="rect">
            <a:avLst/>
          </a:prstGeom>
          <a:noFill/>
          <a:ln w="9525">
            <a:noFill/>
            <a:miter lim="800000"/>
            <a:headEnd/>
            <a:tailEnd/>
          </a:ln>
        </p:spPr>
      </p:pic>
      <p:pic>
        <p:nvPicPr>
          <p:cNvPr id="126980" name="Picture 4"/>
          <p:cNvPicPr>
            <a:picLocks noChangeAspect="1" noChangeArrowheads="1"/>
          </p:cNvPicPr>
          <p:nvPr/>
        </p:nvPicPr>
        <p:blipFill>
          <a:blip r:embed="rId3" cstate="print"/>
          <a:srcRect/>
          <a:stretch>
            <a:fillRect/>
          </a:stretch>
        </p:blipFill>
        <p:spPr bwMode="auto">
          <a:xfrm>
            <a:off x="6732240" y="2996952"/>
            <a:ext cx="647501" cy="647501"/>
          </a:xfrm>
          <a:prstGeom prst="rect">
            <a:avLst/>
          </a:prstGeom>
          <a:noFill/>
          <a:ln w="9525">
            <a:noFill/>
            <a:miter lim="800000"/>
            <a:headEnd/>
            <a:tailEnd/>
          </a:ln>
        </p:spPr>
      </p:pic>
      <p:pic>
        <p:nvPicPr>
          <p:cNvPr id="126981" name="Picture 5"/>
          <p:cNvPicPr>
            <a:picLocks noChangeAspect="1" noChangeArrowheads="1"/>
          </p:cNvPicPr>
          <p:nvPr/>
        </p:nvPicPr>
        <p:blipFill>
          <a:blip r:embed="rId4" cstate="print"/>
          <a:srcRect/>
          <a:stretch>
            <a:fillRect/>
          </a:stretch>
        </p:blipFill>
        <p:spPr bwMode="auto">
          <a:xfrm>
            <a:off x="6300192" y="2132856"/>
            <a:ext cx="1470642" cy="6617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Defining</a:t>
            </a:r>
            <a:r>
              <a:rPr lang="de-AT" dirty="0" smtClean="0"/>
              <a:t> </a:t>
            </a:r>
            <a:r>
              <a:rPr lang="de-AT" dirty="0" err="1" smtClean="0"/>
              <a:t>the</a:t>
            </a:r>
            <a:r>
              <a:rPr lang="de-AT" dirty="0" smtClean="0"/>
              <a:t> Game World</a:t>
            </a:r>
            <a:endParaRPr lang="de-AT" dirty="0"/>
          </a:p>
        </p:txBody>
      </p:sp>
      <p:sp>
        <p:nvSpPr>
          <p:cNvPr id="3" name="Inhaltsplatzhalter 2"/>
          <p:cNvSpPr>
            <a:spLocks noGrp="1"/>
          </p:cNvSpPr>
          <p:nvPr>
            <p:ph idx="1"/>
          </p:nvPr>
        </p:nvSpPr>
        <p:spPr/>
        <p:txBody>
          <a:bodyPr>
            <a:normAutofit fontScale="92500" lnSpcReduction="20000"/>
          </a:bodyPr>
          <a:lstStyle/>
          <a:p>
            <a:pPr marL="514350" indent="-514350">
              <a:buFont typeface="+mj-lt"/>
              <a:buAutoNum type="arabicPeriod"/>
            </a:pPr>
            <a:r>
              <a:rPr lang="de-AT" dirty="0" err="1" smtClean="0"/>
              <a:t>Define</a:t>
            </a:r>
            <a:r>
              <a:rPr lang="de-AT" dirty="0" smtClean="0"/>
              <a:t> </a:t>
            </a:r>
            <a:r>
              <a:rPr lang="de-AT" dirty="0" err="1" smtClean="0"/>
              <a:t>target</a:t>
            </a:r>
            <a:r>
              <a:rPr lang="de-AT" dirty="0" smtClean="0"/>
              <a:t> </a:t>
            </a:r>
            <a:r>
              <a:rPr lang="de-AT" dirty="0" err="1" smtClean="0"/>
              <a:t>resolution</a:t>
            </a:r>
            <a:r>
              <a:rPr lang="de-AT" dirty="0" smtClean="0"/>
              <a:t> (320x480).</a:t>
            </a:r>
          </a:p>
          <a:p>
            <a:pPr marL="514350" indent="-514350">
              <a:buFont typeface="+mj-lt"/>
              <a:buAutoNum type="arabicPeriod"/>
            </a:pPr>
            <a:r>
              <a:rPr lang="de-AT" dirty="0" err="1" smtClean="0"/>
              <a:t>Define</a:t>
            </a:r>
            <a:r>
              <a:rPr lang="de-AT" dirty="0" smtClean="0"/>
              <a:t> </a:t>
            </a:r>
            <a:r>
              <a:rPr lang="de-AT" dirty="0" err="1" smtClean="0"/>
              <a:t>viewport</a:t>
            </a:r>
            <a:r>
              <a:rPr lang="de-AT" dirty="0" smtClean="0"/>
              <a:t> in </a:t>
            </a:r>
            <a:r>
              <a:rPr lang="de-AT" dirty="0" err="1" smtClean="0"/>
              <a:t>pixels</a:t>
            </a:r>
            <a:r>
              <a:rPr lang="de-AT" dirty="0" smtClean="0"/>
              <a:t> (320x444).</a:t>
            </a:r>
          </a:p>
          <a:p>
            <a:pPr marL="514350" indent="-514350">
              <a:buFont typeface="+mj-lt"/>
              <a:buAutoNum type="arabicPeriod"/>
            </a:pPr>
            <a:r>
              <a:rPr lang="de-AT" dirty="0" err="1" smtClean="0"/>
              <a:t>Define</a:t>
            </a:r>
            <a:r>
              <a:rPr lang="de-AT" dirty="0" smtClean="0"/>
              <a:t> </a:t>
            </a:r>
            <a:r>
              <a:rPr lang="de-AT" dirty="0" err="1" smtClean="0"/>
              <a:t>logical</a:t>
            </a:r>
            <a:r>
              <a:rPr lang="de-AT" dirty="0" smtClean="0"/>
              <a:t> </a:t>
            </a:r>
            <a:r>
              <a:rPr lang="de-AT" dirty="0" err="1" smtClean="0"/>
              <a:t>to</a:t>
            </a:r>
            <a:r>
              <a:rPr lang="de-AT" dirty="0" smtClean="0"/>
              <a:t> </a:t>
            </a:r>
            <a:r>
              <a:rPr lang="de-AT" dirty="0" err="1" smtClean="0"/>
              <a:t>pixel</a:t>
            </a:r>
            <a:r>
              <a:rPr lang="de-AT" dirty="0" smtClean="0"/>
              <a:t> </a:t>
            </a:r>
            <a:r>
              <a:rPr lang="de-AT" dirty="0" err="1" smtClean="0"/>
              <a:t>scale</a:t>
            </a:r>
            <a:r>
              <a:rPr lang="de-AT" dirty="0" smtClean="0"/>
              <a:t> </a:t>
            </a:r>
            <a:r>
              <a:rPr lang="de-AT" dirty="0" err="1" smtClean="0"/>
              <a:t>factor</a:t>
            </a:r>
            <a:r>
              <a:rPr lang="de-AT" dirty="0" smtClean="0"/>
              <a:t>(1 </a:t>
            </a:r>
            <a:r>
              <a:rPr lang="de-AT" dirty="0" err="1" smtClean="0"/>
              <a:t>meter</a:t>
            </a:r>
            <a:r>
              <a:rPr lang="de-AT" dirty="0" smtClean="0"/>
              <a:t> -&gt; 10 </a:t>
            </a:r>
            <a:r>
              <a:rPr lang="de-AT" dirty="0" err="1" smtClean="0"/>
              <a:t>pixels</a:t>
            </a:r>
            <a:r>
              <a:rPr lang="de-AT" dirty="0" smtClean="0"/>
              <a:t>).</a:t>
            </a:r>
          </a:p>
          <a:p>
            <a:pPr marL="514350" indent="-514350">
              <a:buFont typeface="+mj-lt"/>
              <a:buAutoNum type="arabicPeriod"/>
            </a:pPr>
            <a:r>
              <a:rPr lang="de-AT" dirty="0" err="1" smtClean="0"/>
              <a:t>Calculate</a:t>
            </a:r>
            <a:r>
              <a:rPr lang="de-AT" dirty="0" smtClean="0"/>
              <a:t> </a:t>
            </a:r>
            <a:r>
              <a:rPr lang="de-AT" dirty="0" err="1" smtClean="0"/>
              <a:t>viewport</a:t>
            </a:r>
            <a:r>
              <a:rPr lang="de-AT" dirty="0" smtClean="0"/>
              <a:t> </a:t>
            </a:r>
            <a:r>
              <a:rPr lang="de-AT" dirty="0" err="1" smtClean="0"/>
              <a:t>size</a:t>
            </a:r>
            <a:r>
              <a:rPr lang="de-AT" dirty="0" smtClean="0"/>
              <a:t> in </a:t>
            </a:r>
            <a:r>
              <a:rPr lang="de-AT" dirty="0" err="1" smtClean="0"/>
              <a:t>logical</a:t>
            </a:r>
            <a:r>
              <a:rPr lang="de-AT" dirty="0" smtClean="0"/>
              <a:t> </a:t>
            </a:r>
            <a:r>
              <a:rPr lang="de-AT" dirty="0" err="1" smtClean="0"/>
              <a:t>units</a:t>
            </a:r>
            <a:r>
              <a:rPr lang="de-AT" dirty="0" smtClean="0"/>
              <a:t> (32x44.4 </a:t>
            </a:r>
            <a:r>
              <a:rPr lang="de-AT" dirty="0" err="1" smtClean="0"/>
              <a:t>meters</a:t>
            </a:r>
            <a:r>
              <a:rPr lang="de-AT" dirty="0" smtClean="0"/>
              <a:t>).</a:t>
            </a:r>
          </a:p>
          <a:p>
            <a:pPr marL="514350" indent="-514350">
              <a:buFont typeface="+mj-lt"/>
              <a:buAutoNum type="arabicPeriod"/>
            </a:pPr>
            <a:r>
              <a:rPr lang="de-AT" dirty="0" err="1" smtClean="0"/>
              <a:t>Define</a:t>
            </a:r>
            <a:r>
              <a:rPr lang="de-AT" dirty="0" smtClean="0"/>
              <a:t> </a:t>
            </a:r>
            <a:r>
              <a:rPr lang="de-AT" dirty="0" err="1" smtClean="0"/>
              <a:t>object</a:t>
            </a:r>
            <a:r>
              <a:rPr lang="de-AT" dirty="0" smtClean="0"/>
              <a:t> </a:t>
            </a:r>
            <a:r>
              <a:rPr lang="de-AT" dirty="0" err="1" smtClean="0"/>
              <a:t>sizes</a:t>
            </a:r>
            <a:r>
              <a:rPr lang="de-AT" dirty="0" smtClean="0"/>
              <a:t> </a:t>
            </a:r>
            <a:r>
              <a:rPr lang="de-AT" dirty="0" err="1" smtClean="0"/>
              <a:t>given</a:t>
            </a:r>
            <a:r>
              <a:rPr lang="de-AT" dirty="0" smtClean="0"/>
              <a:t> </a:t>
            </a:r>
            <a:r>
              <a:rPr lang="de-AT" dirty="0" err="1" smtClean="0"/>
              <a:t>logical</a:t>
            </a:r>
            <a:r>
              <a:rPr lang="de-AT" dirty="0" smtClean="0"/>
              <a:t> </a:t>
            </a:r>
            <a:r>
              <a:rPr lang="de-AT" dirty="0" err="1" smtClean="0"/>
              <a:t>viewport</a:t>
            </a:r>
            <a:r>
              <a:rPr lang="de-AT" dirty="0" smtClean="0"/>
              <a:t> (block: 4x1.8m, ball: 1.5x1.5m, paddle: 5.6x1.1m)</a:t>
            </a:r>
          </a:p>
          <a:p>
            <a:pPr marL="514350" indent="-514350">
              <a:buFont typeface="+mj-lt"/>
              <a:buAutoNum type="arabicPeriod"/>
            </a:pPr>
            <a:r>
              <a:rPr lang="de-AT" dirty="0" err="1" smtClean="0"/>
              <a:t>Calculate</a:t>
            </a:r>
            <a:r>
              <a:rPr lang="de-AT" dirty="0" smtClean="0"/>
              <a:t> </a:t>
            </a:r>
            <a:r>
              <a:rPr lang="de-AT" dirty="0" err="1" smtClean="0"/>
              <a:t>pixels</a:t>
            </a:r>
            <a:r>
              <a:rPr lang="de-AT" dirty="0" smtClean="0"/>
              <a:t> </a:t>
            </a:r>
            <a:r>
              <a:rPr lang="de-AT" dirty="0" err="1" smtClean="0"/>
              <a:t>sizes</a:t>
            </a:r>
            <a:r>
              <a:rPr lang="de-AT" dirty="0" smtClean="0"/>
              <a:t> </a:t>
            </a:r>
            <a:r>
              <a:rPr lang="de-AT" dirty="0" err="1" smtClean="0"/>
              <a:t>from</a:t>
            </a:r>
            <a:r>
              <a:rPr lang="de-AT" dirty="0" smtClean="0"/>
              <a:t> </a:t>
            </a:r>
            <a:r>
              <a:rPr lang="de-AT" dirty="0" err="1" smtClean="0"/>
              <a:t>logical</a:t>
            </a:r>
            <a:r>
              <a:rPr lang="de-AT" dirty="0" smtClean="0"/>
              <a:t> </a:t>
            </a:r>
            <a:r>
              <a:rPr lang="de-AT" dirty="0" err="1" smtClean="0"/>
              <a:t>sizes</a:t>
            </a:r>
            <a:r>
              <a:rPr lang="de-AT" dirty="0" smtClean="0"/>
              <a:t> (</a:t>
            </a:r>
            <a:r>
              <a:rPr lang="de-AT" dirty="0" err="1" smtClean="0"/>
              <a:t>times</a:t>
            </a:r>
            <a:r>
              <a:rPr lang="de-AT" dirty="0" smtClean="0"/>
              <a:t> 10, block: 40x18px, ball: 15x15px, paddle: 56x11px).</a:t>
            </a:r>
          </a:p>
          <a:p>
            <a:pPr marL="514350" indent="-514350">
              <a:buFont typeface="+mj-lt"/>
              <a:buAutoNum type="arabicPeriod"/>
            </a:pPr>
            <a:r>
              <a:rPr lang="de-AT" dirty="0" smtClean="0"/>
              <a:t>Create </a:t>
            </a:r>
            <a:r>
              <a:rPr lang="de-AT" dirty="0" err="1" smtClean="0"/>
              <a:t>Assets</a:t>
            </a:r>
            <a:r>
              <a:rPr lang="de-AT" dirty="0" smtClean="0"/>
              <a:t>! </a:t>
            </a:r>
            <a:endParaRPr lang="de-AT" dirty="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Defining</a:t>
            </a:r>
            <a:r>
              <a:rPr lang="de-AT" dirty="0" smtClean="0"/>
              <a:t> </a:t>
            </a:r>
            <a:r>
              <a:rPr lang="de-AT" dirty="0" err="1" smtClean="0"/>
              <a:t>the</a:t>
            </a:r>
            <a:r>
              <a:rPr lang="de-AT" dirty="0" smtClean="0"/>
              <a:t> Game World</a:t>
            </a:r>
            <a:endParaRPr lang="de-AT" dirty="0"/>
          </a:p>
        </p:txBody>
      </p:sp>
      <p:pic>
        <p:nvPicPr>
          <p:cNvPr id="130051" name="Picture 3"/>
          <p:cNvPicPr>
            <a:picLocks noChangeAspect="1" noChangeArrowheads="1"/>
          </p:cNvPicPr>
          <p:nvPr/>
        </p:nvPicPr>
        <p:blipFill>
          <a:blip r:embed="rId2" cstate="print"/>
          <a:srcRect/>
          <a:stretch>
            <a:fillRect/>
          </a:stretch>
        </p:blipFill>
        <p:spPr bwMode="auto">
          <a:xfrm>
            <a:off x="5220072" y="1268760"/>
            <a:ext cx="3048000" cy="4572000"/>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130052" name="Picture 4"/>
          <p:cNvPicPr>
            <a:picLocks noChangeAspect="1" noChangeArrowheads="1"/>
          </p:cNvPicPr>
          <p:nvPr/>
        </p:nvPicPr>
        <p:blipFill>
          <a:blip r:embed="rId3" cstate="print"/>
          <a:srcRect/>
          <a:stretch>
            <a:fillRect/>
          </a:stretch>
        </p:blipFill>
        <p:spPr bwMode="auto">
          <a:xfrm>
            <a:off x="1115616" y="1268760"/>
            <a:ext cx="3048000" cy="457200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Defining</a:t>
            </a:r>
            <a:r>
              <a:rPr lang="de-AT" dirty="0" smtClean="0"/>
              <a:t> </a:t>
            </a:r>
            <a:r>
              <a:rPr lang="de-AT" dirty="0" err="1" smtClean="0"/>
              <a:t>the</a:t>
            </a:r>
            <a:r>
              <a:rPr lang="de-AT" dirty="0" smtClean="0"/>
              <a:t> Game World</a:t>
            </a:r>
            <a:endParaRPr lang="de-AT" dirty="0"/>
          </a:p>
        </p:txBody>
      </p:sp>
      <p:sp>
        <p:nvSpPr>
          <p:cNvPr id="3" name="Inhaltsplatzhalter 2"/>
          <p:cNvSpPr>
            <a:spLocks noGrp="1"/>
          </p:cNvSpPr>
          <p:nvPr>
            <p:ph idx="1"/>
          </p:nvPr>
        </p:nvSpPr>
        <p:spPr>
          <a:xfrm>
            <a:off x="457200" y="1124744"/>
            <a:ext cx="5122912" cy="5733256"/>
          </a:xfrm>
        </p:spPr>
        <p:txBody>
          <a:bodyPr>
            <a:normAutofit fontScale="92500" lnSpcReduction="10000"/>
          </a:bodyPr>
          <a:lstStyle/>
          <a:p>
            <a:r>
              <a:rPr lang="de-AT" dirty="0" err="1" smtClean="0">
                <a:solidFill>
                  <a:srgbClr val="FF0000"/>
                </a:solidFill>
              </a:rPr>
              <a:t>Surprise</a:t>
            </a:r>
            <a:r>
              <a:rPr lang="de-AT" dirty="0" smtClean="0">
                <a:solidFill>
                  <a:srgbClr val="FF0000"/>
                </a:solidFill>
              </a:rPr>
              <a:t>: </a:t>
            </a:r>
            <a:r>
              <a:rPr lang="de-AT" dirty="0" err="1" smtClean="0">
                <a:solidFill>
                  <a:srgbClr val="FF0000"/>
                </a:solidFill>
              </a:rPr>
              <a:t>we</a:t>
            </a:r>
            <a:r>
              <a:rPr lang="de-AT" dirty="0" smtClean="0">
                <a:solidFill>
                  <a:srgbClr val="FF0000"/>
                </a:solidFill>
              </a:rPr>
              <a:t> </a:t>
            </a:r>
            <a:r>
              <a:rPr lang="de-AT" dirty="0" err="1" smtClean="0">
                <a:solidFill>
                  <a:srgbClr val="FF0000"/>
                </a:solidFill>
              </a:rPr>
              <a:t>use</a:t>
            </a:r>
            <a:r>
              <a:rPr lang="de-AT" dirty="0" smtClean="0">
                <a:solidFill>
                  <a:srgbClr val="FF0000"/>
                </a:solidFill>
              </a:rPr>
              <a:t> </a:t>
            </a:r>
            <a:r>
              <a:rPr lang="de-AT" dirty="0" err="1" smtClean="0">
                <a:solidFill>
                  <a:srgbClr val="FF0000"/>
                </a:solidFill>
              </a:rPr>
              <a:t>pixels</a:t>
            </a:r>
            <a:r>
              <a:rPr lang="de-AT" dirty="0" smtClean="0">
                <a:solidFill>
                  <a:srgbClr val="FF0000"/>
                </a:solidFill>
              </a:rPr>
              <a:t> </a:t>
            </a:r>
            <a:r>
              <a:rPr lang="de-AT" dirty="0" err="1" smtClean="0">
                <a:solidFill>
                  <a:srgbClr val="FF0000"/>
                </a:solidFill>
              </a:rPr>
              <a:t>as</a:t>
            </a:r>
            <a:r>
              <a:rPr lang="de-AT" dirty="0" smtClean="0">
                <a:solidFill>
                  <a:srgbClr val="FF0000"/>
                </a:solidFill>
              </a:rPr>
              <a:t> </a:t>
            </a:r>
            <a:r>
              <a:rPr lang="de-AT" dirty="0" err="1" smtClean="0">
                <a:solidFill>
                  <a:srgbClr val="FF0000"/>
                </a:solidFill>
              </a:rPr>
              <a:t>logical</a:t>
            </a:r>
            <a:r>
              <a:rPr lang="de-AT" dirty="0" smtClean="0">
                <a:solidFill>
                  <a:srgbClr val="FF0000"/>
                </a:solidFill>
              </a:rPr>
              <a:t> </a:t>
            </a:r>
            <a:r>
              <a:rPr lang="de-AT" dirty="0" err="1" smtClean="0">
                <a:solidFill>
                  <a:srgbClr val="FF0000"/>
                </a:solidFill>
              </a:rPr>
              <a:t>units</a:t>
            </a:r>
            <a:r>
              <a:rPr lang="de-AT" dirty="0" smtClean="0">
                <a:solidFill>
                  <a:srgbClr val="FF0000"/>
                </a:solidFill>
              </a:rPr>
              <a:t>!</a:t>
            </a:r>
            <a:r>
              <a:rPr lang="de-AT" dirty="0" smtClean="0"/>
              <a:t> _/\_</a:t>
            </a:r>
          </a:p>
          <a:p>
            <a:r>
              <a:rPr lang="de-AT" dirty="0" err="1" smtClean="0"/>
              <a:t>Why</a:t>
            </a:r>
            <a:r>
              <a:rPr lang="de-AT" dirty="0" smtClean="0"/>
              <a:t> do i </a:t>
            </a:r>
            <a:r>
              <a:rPr lang="de-AT" dirty="0" err="1" smtClean="0"/>
              <a:t>put</a:t>
            </a:r>
            <a:r>
              <a:rPr lang="de-AT" dirty="0" smtClean="0"/>
              <a:t> </a:t>
            </a:r>
            <a:r>
              <a:rPr lang="de-AT" dirty="0" err="1" smtClean="0"/>
              <a:t>you</a:t>
            </a:r>
            <a:r>
              <a:rPr lang="de-AT" dirty="0" smtClean="0"/>
              <a:t> </a:t>
            </a:r>
            <a:r>
              <a:rPr lang="de-AT" dirty="0" err="1" smtClean="0"/>
              <a:t>through</a:t>
            </a:r>
            <a:r>
              <a:rPr lang="de-AT" dirty="0" smtClean="0"/>
              <a:t> </a:t>
            </a:r>
            <a:r>
              <a:rPr lang="de-AT" dirty="0" err="1" smtClean="0"/>
              <a:t>this</a:t>
            </a:r>
            <a:r>
              <a:rPr lang="de-AT" dirty="0" smtClean="0"/>
              <a:t>?</a:t>
            </a:r>
          </a:p>
          <a:p>
            <a:r>
              <a:rPr lang="de-AT" dirty="0" err="1" smtClean="0"/>
              <a:t>Seperation</a:t>
            </a:r>
            <a:r>
              <a:rPr lang="de-AT" dirty="0" smtClean="0"/>
              <a:t> </a:t>
            </a:r>
            <a:r>
              <a:rPr lang="de-AT" dirty="0" err="1" smtClean="0"/>
              <a:t>of</a:t>
            </a:r>
            <a:r>
              <a:rPr lang="de-AT" dirty="0" smtClean="0"/>
              <a:t> </a:t>
            </a:r>
            <a:r>
              <a:rPr lang="de-AT" dirty="0" err="1" smtClean="0"/>
              <a:t>graphics</a:t>
            </a:r>
            <a:r>
              <a:rPr lang="de-AT" dirty="0" smtClean="0"/>
              <a:t> </a:t>
            </a:r>
            <a:r>
              <a:rPr lang="de-AT" dirty="0" err="1" smtClean="0"/>
              <a:t>and</a:t>
            </a:r>
            <a:r>
              <a:rPr lang="de-AT" dirty="0" smtClean="0"/>
              <a:t> </a:t>
            </a:r>
            <a:r>
              <a:rPr lang="de-AT" dirty="0" err="1" smtClean="0"/>
              <a:t>logical</a:t>
            </a:r>
            <a:r>
              <a:rPr lang="de-AT" dirty="0" smtClean="0"/>
              <a:t> </a:t>
            </a:r>
            <a:r>
              <a:rPr lang="de-AT" dirty="0" err="1" smtClean="0"/>
              <a:t>view</a:t>
            </a:r>
            <a:r>
              <a:rPr lang="de-AT" dirty="0" smtClean="0"/>
              <a:t> </a:t>
            </a:r>
            <a:r>
              <a:rPr lang="de-AT" dirty="0" err="1" smtClean="0"/>
              <a:t>of</a:t>
            </a:r>
            <a:r>
              <a:rPr lang="de-AT" dirty="0" smtClean="0"/>
              <a:t> </a:t>
            </a:r>
            <a:r>
              <a:rPr lang="de-AT" dirty="0" err="1" smtClean="0"/>
              <a:t>game</a:t>
            </a:r>
            <a:r>
              <a:rPr lang="de-AT" dirty="0" smtClean="0"/>
              <a:t> </a:t>
            </a:r>
            <a:r>
              <a:rPr lang="de-AT" dirty="0" err="1" smtClean="0"/>
              <a:t>world</a:t>
            </a:r>
            <a:r>
              <a:rPr lang="de-AT" dirty="0" smtClean="0"/>
              <a:t> </a:t>
            </a:r>
            <a:r>
              <a:rPr lang="de-AT" dirty="0" err="1" smtClean="0"/>
              <a:t>is</a:t>
            </a:r>
            <a:r>
              <a:rPr lang="de-AT" dirty="0" smtClean="0"/>
              <a:t> </a:t>
            </a:r>
            <a:r>
              <a:rPr lang="de-AT" dirty="0" err="1" smtClean="0"/>
              <a:t>important</a:t>
            </a:r>
            <a:r>
              <a:rPr lang="de-AT" dirty="0" smtClean="0"/>
              <a:t>!</a:t>
            </a:r>
          </a:p>
          <a:p>
            <a:pPr lvl="1"/>
            <a:r>
              <a:rPr lang="de-AT" dirty="0" err="1" smtClean="0"/>
              <a:t>Physics</a:t>
            </a:r>
            <a:r>
              <a:rPr lang="de-AT" dirty="0" smtClean="0"/>
              <a:t> </a:t>
            </a:r>
            <a:r>
              <a:rPr lang="de-AT" dirty="0" err="1" smtClean="0"/>
              <a:t>libraries</a:t>
            </a:r>
            <a:r>
              <a:rPr lang="de-AT" dirty="0" smtClean="0"/>
              <a:t> </a:t>
            </a:r>
            <a:r>
              <a:rPr lang="de-AT" dirty="0" err="1" smtClean="0"/>
              <a:t>force</a:t>
            </a:r>
            <a:r>
              <a:rPr lang="de-AT" dirty="0" smtClean="0"/>
              <a:t> </a:t>
            </a:r>
            <a:r>
              <a:rPr lang="de-AT" dirty="0" err="1" smtClean="0"/>
              <a:t>you</a:t>
            </a:r>
            <a:r>
              <a:rPr lang="de-AT" dirty="0" smtClean="0"/>
              <a:t> </a:t>
            </a:r>
            <a:r>
              <a:rPr lang="de-AT" dirty="0" err="1" smtClean="0"/>
              <a:t>to</a:t>
            </a:r>
            <a:r>
              <a:rPr lang="de-AT" dirty="0" smtClean="0"/>
              <a:t> </a:t>
            </a:r>
            <a:r>
              <a:rPr lang="de-AT" dirty="0" err="1" smtClean="0"/>
              <a:t>work</a:t>
            </a:r>
            <a:r>
              <a:rPr lang="de-AT" dirty="0" smtClean="0"/>
              <a:t> in </a:t>
            </a:r>
            <a:r>
              <a:rPr lang="de-AT" dirty="0" err="1" smtClean="0"/>
              <a:t>meters</a:t>
            </a:r>
            <a:r>
              <a:rPr lang="de-AT" dirty="0" smtClean="0"/>
              <a:t>.</a:t>
            </a:r>
          </a:p>
          <a:p>
            <a:pPr lvl="1"/>
            <a:r>
              <a:rPr lang="de-AT" dirty="0" err="1" smtClean="0"/>
              <a:t>Scaling</a:t>
            </a:r>
            <a:r>
              <a:rPr lang="de-AT" dirty="0" smtClean="0"/>
              <a:t> </a:t>
            </a:r>
            <a:r>
              <a:rPr lang="de-AT" dirty="0" err="1" smtClean="0"/>
              <a:t>graphics</a:t>
            </a:r>
            <a:r>
              <a:rPr lang="de-AT" dirty="0" smtClean="0"/>
              <a:t> </a:t>
            </a:r>
            <a:r>
              <a:rPr lang="de-AT" dirty="0" err="1" smtClean="0"/>
              <a:t>doesn‘t</a:t>
            </a:r>
            <a:r>
              <a:rPr lang="de-AT" dirty="0" smtClean="0"/>
              <a:t> </a:t>
            </a:r>
            <a:r>
              <a:rPr lang="de-AT" dirty="0" err="1" smtClean="0"/>
              <a:t>change</a:t>
            </a:r>
            <a:r>
              <a:rPr lang="de-AT" dirty="0" smtClean="0"/>
              <a:t> </a:t>
            </a:r>
            <a:r>
              <a:rPr lang="de-AT" dirty="0" err="1" smtClean="0"/>
              <a:t>logical</a:t>
            </a:r>
            <a:r>
              <a:rPr lang="de-AT" dirty="0" smtClean="0"/>
              <a:t> </a:t>
            </a:r>
            <a:r>
              <a:rPr lang="de-AT" dirty="0" err="1" smtClean="0"/>
              <a:t>representation</a:t>
            </a:r>
            <a:r>
              <a:rPr lang="de-AT" dirty="0" smtClean="0"/>
              <a:t>!</a:t>
            </a:r>
          </a:p>
          <a:p>
            <a:r>
              <a:rPr lang="de-AT" dirty="0" err="1" smtClean="0"/>
              <a:t>Similar</a:t>
            </a:r>
            <a:r>
              <a:rPr lang="de-AT" dirty="0" smtClean="0"/>
              <a:t> </a:t>
            </a:r>
            <a:r>
              <a:rPr lang="de-AT" dirty="0" err="1" smtClean="0"/>
              <a:t>to</a:t>
            </a:r>
            <a:r>
              <a:rPr lang="de-AT" dirty="0" smtClean="0"/>
              <a:t> DIP in UI </a:t>
            </a:r>
            <a:r>
              <a:rPr lang="de-AT" dirty="0" err="1" smtClean="0"/>
              <a:t>programming</a:t>
            </a:r>
            <a:r>
              <a:rPr lang="de-AT" dirty="0" smtClean="0"/>
              <a:t>.</a:t>
            </a:r>
          </a:p>
        </p:txBody>
      </p:sp>
      <p:pic>
        <p:nvPicPr>
          <p:cNvPr id="126978" name="Picture 2"/>
          <p:cNvPicPr>
            <a:picLocks noChangeAspect="1" noChangeArrowheads="1"/>
          </p:cNvPicPr>
          <p:nvPr/>
        </p:nvPicPr>
        <p:blipFill>
          <a:blip r:embed="rId2" cstate="print"/>
          <a:srcRect/>
          <a:stretch>
            <a:fillRect/>
          </a:stretch>
        </p:blipFill>
        <p:spPr bwMode="auto">
          <a:xfrm>
            <a:off x="5508104" y="3789040"/>
            <a:ext cx="3199387" cy="628451"/>
          </a:xfrm>
          <a:prstGeom prst="rect">
            <a:avLst/>
          </a:prstGeom>
          <a:noFill/>
          <a:ln w="9525">
            <a:noFill/>
            <a:miter lim="800000"/>
            <a:headEnd/>
            <a:tailEnd/>
          </a:ln>
        </p:spPr>
      </p:pic>
      <p:pic>
        <p:nvPicPr>
          <p:cNvPr id="126980" name="Picture 4"/>
          <p:cNvPicPr>
            <a:picLocks noChangeAspect="1" noChangeArrowheads="1"/>
          </p:cNvPicPr>
          <p:nvPr/>
        </p:nvPicPr>
        <p:blipFill>
          <a:blip r:embed="rId3" cstate="print"/>
          <a:srcRect/>
          <a:stretch>
            <a:fillRect/>
          </a:stretch>
        </p:blipFill>
        <p:spPr bwMode="auto">
          <a:xfrm>
            <a:off x="6732240" y="2996952"/>
            <a:ext cx="647501" cy="647501"/>
          </a:xfrm>
          <a:prstGeom prst="rect">
            <a:avLst/>
          </a:prstGeom>
          <a:noFill/>
          <a:ln w="9525">
            <a:noFill/>
            <a:miter lim="800000"/>
            <a:headEnd/>
            <a:tailEnd/>
          </a:ln>
        </p:spPr>
      </p:pic>
      <p:pic>
        <p:nvPicPr>
          <p:cNvPr id="126981" name="Picture 5"/>
          <p:cNvPicPr>
            <a:picLocks noChangeAspect="1" noChangeArrowheads="1"/>
          </p:cNvPicPr>
          <p:nvPr/>
        </p:nvPicPr>
        <p:blipFill>
          <a:blip r:embed="rId4" cstate="print"/>
          <a:srcRect/>
          <a:stretch>
            <a:fillRect/>
          </a:stretch>
        </p:blipFill>
        <p:spPr bwMode="auto">
          <a:xfrm>
            <a:off x="6300192" y="2132856"/>
            <a:ext cx="1470642" cy="6617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Defining</a:t>
            </a:r>
            <a:r>
              <a:rPr lang="de-AT" dirty="0" smtClean="0"/>
              <a:t> </a:t>
            </a:r>
            <a:r>
              <a:rPr lang="de-AT" dirty="0" err="1" smtClean="0"/>
              <a:t>the</a:t>
            </a:r>
            <a:r>
              <a:rPr lang="de-AT" dirty="0" smtClean="0"/>
              <a:t> Game World</a:t>
            </a:r>
            <a:endParaRPr lang="de-AT" dirty="0"/>
          </a:p>
        </p:txBody>
      </p:sp>
      <p:sp>
        <p:nvSpPr>
          <p:cNvPr id="3" name="Inhaltsplatzhalter 2"/>
          <p:cNvSpPr>
            <a:spLocks noGrp="1"/>
          </p:cNvSpPr>
          <p:nvPr>
            <p:ph idx="1"/>
          </p:nvPr>
        </p:nvSpPr>
        <p:spPr/>
        <p:txBody>
          <a:bodyPr/>
          <a:lstStyle/>
          <a:p>
            <a:r>
              <a:rPr lang="de-AT" dirty="0" err="1" smtClean="0"/>
              <a:t>Decoupling</a:t>
            </a:r>
            <a:r>
              <a:rPr lang="de-AT" dirty="0" smtClean="0"/>
              <a:t> </a:t>
            </a:r>
            <a:r>
              <a:rPr lang="de-AT" dirty="0" err="1" smtClean="0"/>
              <a:t>lends</a:t>
            </a:r>
            <a:r>
              <a:rPr lang="de-AT" dirty="0" smtClean="0"/>
              <a:t> </a:t>
            </a:r>
            <a:r>
              <a:rPr lang="de-AT" dirty="0" err="1" smtClean="0"/>
              <a:t>itself</a:t>
            </a:r>
            <a:r>
              <a:rPr lang="de-AT" dirty="0" smtClean="0"/>
              <a:t> </a:t>
            </a:r>
            <a:r>
              <a:rPr lang="de-AT" dirty="0" err="1" smtClean="0"/>
              <a:t>to</a:t>
            </a:r>
            <a:r>
              <a:rPr lang="de-AT" dirty="0" smtClean="0"/>
              <a:t> (</a:t>
            </a:r>
            <a:r>
              <a:rPr lang="de-AT" dirty="0" err="1" smtClean="0"/>
              <a:t>modified</a:t>
            </a:r>
            <a:r>
              <a:rPr lang="de-AT" dirty="0" smtClean="0"/>
              <a:t>) Model-View-Controller </a:t>
            </a:r>
            <a:r>
              <a:rPr lang="de-AT" dirty="0" err="1" smtClean="0"/>
              <a:t>pattern</a:t>
            </a:r>
            <a:r>
              <a:rPr lang="de-AT" dirty="0" smtClean="0"/>
              <a:t>.</a:t>
            </a:r>
          </a:p>
          <a:p>
            <a:r>
              <a:rPr lang="de-AT" dirty="0" smtClean="0"/>
              <a:t>Model: </a:t>
            </a:r>
            <a:r>
              <a:rPr lang="de-AT" dirty="0" err="1" smtClean="0"/>
              <a:t>dumb</a:t>
            </a:r>
            <a:r>
              <a:rPr lang="de-AT" dirty="0" smtClean="0"/>
              <a:t> </a:t>
            </a:r>
            <a:r>
              <a:rPr lang="de-AT" dirty="0" err="1" smtClean="0"/>
              <a:t>classes</a:t>
            </a:r>
            <a:r>
              <a:rPr lang="de-AT" dirty="0" smtClean="0"/>
              <a:t> </a:t>
            </a:r>
            <a:r>
              <a:rPr lang="de-AT" dirty="0" err="1" smtClean="0"/>
              <a:t>for</a:t>
            </a:r>
            <a:r>
              <a:rPr lang="de-AT" dirty="0" smtClean="0"/>
              <a:t> </a:t>
            </a:r>
          </a:p>
          <a:p>
            <a:pPr lvl="1"/>
            <a:r>
              <a:rPr lang="de-AT" dirty="0" smtClean="0"/>
              <a:t>Ball.</a:t>
            </a:r>
          </a:p>
          <a:p>
            <a:pPr lvl="1"/>
            <a:r>
              <a:rPr lang="de-AT" dirty="0" smtClean="0"/>
              <a:t>Block.</a:t>
            </a:r>
          </a:p>
          <a:p>
            <a:pPr lvl="1"/>
            <a:r>
              <a:rPr lang="de-AT" dirty="0" smtClean="0"/>
              <a:t>Paddle.</a:t>
            </a:r>
          </a:p>
          <a:p>
            <a:r>
              <a:rPr lang="de-AT" dirty="0" smtClean="0"/>
              <a:t>Controller: </a:t>
            </a:r>
          </a:p>
          <a:p>
            <a:pPr lvl="1"/>
            <a:r>
              <a:rPr lang="de-AT" dirty="0" err="1" smtClean="0"/>
              <a:t>simulates</a:t>
            </a:r>
            <a:r>
              <a:rPr lang="de-AT" dirty="0" smtClean="0"/>
              <a:t> </a:t>
            </a:r>
            <a:r>
              <a:rPr lang="de-AT" dirty="0" err="1" smtClean="0"/>
              <a:t>world</a:t>
            </a:r>
            <a:r>
              <a:rPr lang="de-AT" dirty="0" smtClean="0"/>
              <a:t>, </a:t>
            </a:r>
            <a:r>
              <a:rPr lang="de-AT" dirty="0" err="1" smtClean="0"/>
              <a:t>using</a:t>
            </a:r>
            <a:r>
              <a:rPr lang="de-AT" dirty="0" smtClean="0"/>
              <a:t> &amp; </a:t>
            </a:r>
            <a:r>
              <a:rPr lang="de-AT" dirty="0" err="1" smtClean="0"/>
              <a:t>updating</a:t>
            </a:r>
            <a:r>
              <a:rPr lang="de-AT" dirty="0" smtClean="0"/>
              <a:t> model.</a:t>
            </a:r>
          </a:p>
          <a:p>
            <a:pPr lvl="1"/>
            <a:r>
              <a:rPr lang="de-AT" dirty="0" err="1" smtClean="0"/>
              <a:t>Processes</a:t>
            </a:r>
            <a:r>
              <a:rPr lang="de-AT" dirty="0" smtClean="0"/>
              <a:t> </a:t>
            </a:r>
            <a:r>
              <a:rPr lang="de-AT" dirty="0" err="1" smtClean="0"/>
              <a:t>and</a:t>
            </a:r>
            <a:r>
              <a:rPr lang="de-AT" dirty="0" smtClean="0"/>
              <a:t> </a:t>
            </a:r>
            <a:r>
              <a:rPr lang="de-AT" dirty="0" err="1" smtClean="0"/>
              <a:t>applies</a:t>
            </a:r>
            <a:r>
              <a:rPr lang="de-AT" dirty="0" smtClean="0"/>
              <a:t> </a:t>
            </a:r>
            <a:r>
              <a:rPr lang="de-AT" dirty="0" err="1" smtClean="0"/>
              <a:t>user</a:t>
            </a:r>
            <a:r>
              <a:rPr lang="de-AT" dirty="0" smtClean="0"/>
              <a:t> </a:t>
            </a:r>
            <a:r>
              <a:rPr lang="de-AT" dirty="0" err="1" smtClean="0"/>
              <a:t>input</a:t>
            </a:r>
            <a:r>
              <a:rPr lang="de-AT" dirty="0" smtClean="0"/>
              <a:t>.</a:t>
            </a:r>
          </a:p>
          <a:p>
            <a:r>
              <a:rPr lang="de-AT" dirty="0" smtClean="0"/>
              <a:t>View: </a:t>
            </a:r>
            <a:r>
              <a:rPr lang="de-AT" dirty="0" err="1" smtClean="0"/>
              <a:t>renders</a:t>
            </a:r>
            <a:r>
              <a:rPr lang="de-AT" dirty="0" smtClean="0"/>
              <a:t> </a:t>
            </a:r>
            <a:r>
              <a:rPr lang="de-AT" dirty="0" err="1" smtClean="0"/>
              <a:t>the</a:t>
            </a:r>
            <a:r>
              <a:rPr lang="de-AT" dirty="0" smtClean="0"/>
              <a:t> </a:t>
            </a:r>
            <a:r>
              <a:rPr lang="de-AT" dirty="0" err="1" smtClean="0"/>
              <a:t>current</a:t>
            </a:r>
            <a:r>
              <a:rPr lang="de-AT" dirty="0" smtClean="0"/>
              <a:t> model </a:t>
            </a:r>
            <a:r>
              <a:rPr lang="de-AT" dirty="0" err="1" smtClean="0"/>
              <a:t>state</a:t>
            </a:r>
            <a:r>
              <a:rPr lang="de-AT" dirty="0" smtClean="0"/>
              <a:t>!</a:t>
            </a:r>
            <a:endParaRPr lang="de-AT" dirty="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Creating</a:t>
            </a:r>
            <a:r>
              <a:rPr lang="de-AT" dirty="0" smtClean="0"/>
              <a:t> </a:t>
            </a:r>
            <a:r>
              <a:rPr lang="de-AT" dirty="0" err="1" smtClean="0"/>
              <a:t>the</a:t>
            </a:r>
            <a:r>
              <a:rPr lang="de-AT" dirty="0" smtClean="0"/>
              <a:t> </a:t>
            </a:r>
            <a:r>
              <a:rPr lang="de-AT" dirty="0" err="1" smtClean="0"/>
              <a:t>Assets</a:t>
            </a:r>
            <a:endParaRPr lang="de-AT" dirty="0"/>
          </a:p>
        </p:txBody>
      </p:sp>
      <p:pic>
        <p:nvPicPr>
          <p:cNvPr id="131074" name="Picture 2"/>
          <p:cNvPicPr>
            <a:picLocks noChangeAspect="1" noChangeArrowheads="1"/>
          </p:cNvPicPr>
          <p:nvPr/>
        </p:nvPicPr>
        <p:blipFill>
          <a:blip r:embed="rId2" cstate="print"/>
          <a:srcRect/>
          <a:stretch>
            <a:fillRect/>
          </a:stretch>
        </p:blipFill>
        <p:spPr bwMode="auto">
          <a:xfrm>
            <a:off x="755576" y="1052735"/>
            <a:ext cx="720080" cy="2592289"/>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131075" name="Picture 3"/>
          <p:cNvPicPr>
            <a:picLocks noChangeAspect="1" noChangeArrowheads="1"/>
          </p:cNvPicPr>
          <p:nvPr/>
        </p:nvPicPr>
        <p:blipFill>
          <a:blip r:embed="rId3" cstate="print"/>
          <a:srcRect/>
          <a:stretch>
            <a:fillRect/>
          </a:stretch>
        </p:blipFill>
        <p:spPr bwMode="auto">
          <a:xfrm>
            <a:off x="395536" y="5373216"/>
            <a:ext cx="1466345" cy="288032"/>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131076" name="Picture 4"/>
          <p:cNvPicPr>
            <a:picLocks noChangeAspect="1" noChangeArrowheads="1"/>
          </p:cNvPicPr>
          <p:nvPr/>
        </p:nvPicPr>
        <p:blipFill>
          <a:blip r:embed="rId4" cstate="print"/>
          <a:srcRect/>
          <a:stretch>
            <a:fillRect/>
          </a:stretch>
        </p:blipFill>
        <p:spPr bwMode="auto">
          <a:xfrm>
            <a:off x="971600" y="4437112"/>
            <a:ext cx="287462" cy="287462"/>
          </a:xfrm>
          <a:prstGeom prst="rect">
            <a:avLst/>
          </a:prstGeom>
          <a:noFill/>
          <a:ln w="9525">
            <a:noFill/>
            <a:miter lim="800000"/>
            <a:headEnd/>
            <a:tailEnd/>
          </a:ln>
          <a:effectLst>
            <a:outerShdw blurRad="50800" dist="38100" dir="8100000" algn="tr" rotWithShape="0">
              <a:prstClr val="black">
                <a:alpha val="40000"/>
              </a:prstClr>
            </a:outerShdw>
          </a:effectLst>
        </p:spPr>
      </p:pic>
      <p:sp>
        <p:nvSpPr>
          <p:cNvPr id="7" name="Textfeld 6"/>
          <p:cNvSpPr txBox="1"/>
          <p:nvPr/>
        </p:nvSpPr>
        <p:spPr>
          <a:xfrm>
            <a:off x="539552" y="3861048"/>
            <a:ext cx="1181221" cy="369332"/>
          </a:xfrm>
          <a:prstGeom prst="rect">
            <a:avLst/>
          </a:prstGeom>
          <a:noFill/>
        </p:spPr>
        <p:txBody>
          <a:bodyPr wrap="none" rtlCol="0">
            <a:spAutoFit/>
          </a:bodyPr>
          <a:lstStyle/>
          <a:p>
            <a:r>
              <a:rPr lang="de-AT" dirty="0" smtClean="0"/>
              <a:t>blocks.png</a:t>
            </a:r>
            <a:endParaRPr lang="de-AT" dirty="0"/>
          </a:p>
        </p:txBody>
      </p:sp>
      <p:sp>
        <p:nvSpPr>
          <p:cNvPr id="8" name="Textfeld 7"/>
          <p:cNvSpPr txBox="1"/>
          <p:nvPr/>
        </p:nvSpPr>
        <p:spPr>
          <a:xfrm>
            <a:off x="683568" y="4869160"/>
            <a:ext cx="933269" cy="369332"/>
          </a:xfrm>
          <a:prstGeom prst="rect">
            <a:avLst/>
          </a:prstGeom>
          <a:noFill/>
        </p:spPr>
        <p:txBody>
          <a:bodyPr wrap="none" rtlCol="0">
            <a:spAutoFit/>
          </a:bodyPr>
          <a:lstStyle/>
          <a:p>
            <a:r>
              <a:rPr lang="de-AT" dirty="0" smtClean="0"/>
              <a:t>ball.png</a:t>
            </a:r>
            <a:endParaRPr lang="de-AT" dirty="0"/>
          </a:p>
        </p:txBody>
      </p:sp>
      <p:sp>
        <p:nvSpPr>
          <p:cNvPr id="9" name="Textfeld 8"/>
          <p:cNvSpPr txBox="1"/>
          <p:nvPr/>
        </p:nvSpPr>
        <p:spPr>
          <a:xfrm>
            <a:off x="539552" y="5805264"/>
            <a:ext cx="1239442" cy="369332"/>
          </a:xfrm>
          <a:prstGeom prst="rect">
            <a:avLst/>
          </a:prstGeom>
          <a:noFill/>
        </p:spPr>
        <p:txBody>
          <a:bodyPr wrap="none" rtlCol="0">
            <a:spAutoFit/>
          </a:bodyPr>
          <a:lstStyle/>
          <a:p>
            <a:r>
              <a:rPr lang="de-AT" dirty="0" smtClean="0"/>
              <a:t>paddle.png</a:t>
            </a:r>
            <a:endParaRPr lang="de-AT" dirty="0"/>
          </a:p>
        </p:txBody>
      </p:sp>
      <p:pic>
        <p:nvPicPr>
          <p:cNvPr id="131077" name="Picture 5"/>
          <p:cNvPicPr>
            <a:picLocks noChangeAspect="1" noChangeArrowheads="1"/>
          </p:cNvPicPr>
          <p:nvPr/>
        </p:nvPicPr>
        <p:blipFill>
          <a:blip r:embed="rId5" cstate="print"/>
          <a:srcRect/>
          <a:stretch>
            <a:fillRect/>
          </a:stretch>
        </p:blipFill>
        <p:spPr bwMode="auto">
          <a:xfrm>
            <a:off x="2411760" y="1052736"/>
            <a:ext cx="2004053" cy="3006080"/>
          </a:xfrm>
          <a:prstGeom prst="rect">
            <a:avLst/>
          </a:prstGeom>
          <a:noFill/>
          <a:ln w="9525">
            <a:noFill/>
            <a:miter lim="800000"/>
            <a:headEnd/>
            <a:tailEnd/>
          </a:ln>
          <a:effectLst>
            <a:outerShdw blurRad="50800" dist="38100" dir="8100000" algn="tr" rotWithShape="0">
              <a:prstClr val="black">
                <a:alpha val="40000"/>
              </a:prstClr>
            </a:outerShdw>
          </a:effectLst>
        </p:spPr>
      </p:pic>
      <p:sp>
        <p:nvSpPr>
          <p:cNvPr id="11" name="Textfeld 10"/>
          <p:cNvSpPr txBox="1"/>
          <p:nvPr/>
        </p:nvSpPr>
        <p:spPr>
          <a:xfrm>
            <a:off x="2555776" y="4221088"/>
            <a:ext cx="1702197" cy="369332"/>
          </a:xfrm>
          <a:prstGeom prst="rect">
            <a:avLst/>
          </a:prstGeom>
          <a:noFill/>
        </p:spPr>
        <p:txBody>
          <a:bodyPr wrap="none" rtlCol="0">
            <a:spAutoFit/>
          </a:bodyPr>
          <a:lstStyle/>
          <a:p>
            <a:r>
              <a:rPr lang="de-AT" dirty="0" smtClean="0"/>
              <a:t>background.png</a:t>
            </a:r>
            <a:endParaRPr lang="de-AT" dirty="0"/>
          </a:p>
        </p:txBody>
      </p:sp>
      <p:pic>
        <p:nvPicPr>
          <p:cNvPr id="131078" name="Picture 6"/>
          <p:cNvPicPr>
            <a:picLocks noChangeAspect="1" noChangeArrowheads="1"/>
          </p:cNvPicPr>
          <p:nvPr/>
        </p:nvPicPr>
        <p:blipFill>
          <a:blip r:embed="rId6" cstate="print"/>
          <a:srcRect/>
          <a:stretch>
            <a:fillRect/>
          </a:stretch>
        </p:blipFill>
        <p:spPr bwMode="auto">
          <a:xfrm>
            <a:off x="4788025" y="1052736"/>
            <a:ext cx="2016223" cy="3024335"/>
          </a:xfrm>
          <a:prstGeom prst="rect">
            <a:avLst/>
          </a:prstGeom>
          <a:noFill/>
          <a:ln w="9525">
            <a:noFill/>
            <a:miter lim="800000"/>
            <a:headEnd/>
            <a:tailEnd/>
          </a:ln>
          <a:effectLst>
            <a:outerShdw blurRad="50800" dist="38100" dir="8100000" algn="tr" rotWithShape="0">
              <a:prstClr val="black">
                <a:alpha val="40000"/>
              </a:prstClr>
            </a:outerShdw>
          </a:effectLst>
        </p:spPr>
      </p:pic>
      <p:sp>
        <p:nvSpPr>
          <p:cNvPr id="13" name="Textfeld 12"/>
          <p:cNvSpPr txBox="1"/>
          <p:nvPr/>
        </p:nvSpPr>
        <p:spPr>
          <a:xfrm>
            <a:off x="5004048" y="4221088"/>
            <a:ext cx="1608133" cy="369332"/>
          </a:xfrm>
          <a:prstGeom prst="rect">
            <a:avLst/>
          </a:prstGeom>
          <a:noFill/>
        </p:spPr>
        <p:txBody>
          <a:bodyPr wrap="none" rtlCol="0">
            <a:spAutoFit/>
          </a:bodyPr>
          <a:lstStyle/>
          <a:p>
            <a:r>
              <a:rPr lang="de-AT" dirty="0" smtClean="0"/>
              <a:t>mainmenu.png</a:t>
            </a:r>
            <a:endParaRPr lang="de-AT" dirty="0"/>
          </a:p>
        </p:txBody>
      </p:sp>
      <p:pic>
        <p:nvPicPr>
          <p:cNvPr id="131079" name="Picture 7"/>
          <p:cNvPicPr>
            <a:picLocks noChangeAspect="1" noChangeArrowheads="1"/>
          </p:cNvPicPr>
          <p:nvPr/>
        </p:nvPicPr>
        <p:blipFill>
          <a:blip r:embed="rId7" cstate="print"/>
          <a:srcRect/>
          <a:stretch>
            <a:fillRect/>
          </a:stretch>
        </p:blipFill>
        <p:spPr bwMode="auto">
          <a:xfrm>
            <a:off x="4427984" y="4581128"/>
            <a:ext cx="1790700" cy="428625"/>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131080" name="Picture 8"/>
          <p:cNvPicPr>
            <a:picLocks noChangeAspect="1" noChangeArrowheads="1"/>
          </p:cNvPicPr>
          <p:nvPr/>
        </p:nvPicPr>
        <p:blipFill>
          <a:blip r:embed="rId8" cstate="print"/>
          <a:srcRect/>
          <a:stretch>
            <a:fillRect/>
          </a:stretch>
        </p:blipFill>
        <p:spPr bwMode="auto">
          <a:xfrm>
            <a:off x="6372200" y="4581128"/>
            <a:ext cx="1790700" cy="428625"/>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131081" name="Picture 9"/>
          <p:cNvPicPr>
            <a:picLocks noChangeAspect="1" noChangeArrowheads="1"/>
          </p:cNvPicPr>
          <p:nvPr/>
        </p:nvPicPr>
        <p:blipFill>
          <a:blip r:embed="rId9" cstate="print"/>
          <a:srcRect/>
          <a:stretch>
            <a:fillRect/>
          </a:stretch>
        </p:blipFill>
        <p:spPr bwMode="auto">
          <a:xfrm>
            <a:off x="2483768" y="4581128"/>
            <a:ext cx="1790700" cy="428625"/>
          </a:xfrm>
          <a:prstGeom prst="rect">
            <a:avLst/>
          </a:prstGeom>
          <a:noFill/>
          <a:ln w="9525">
            <a:noFill/>
            <a:miter lim="800000"/>
            <a:headEnd/>
            <a:tailEnd/>
          </a:ln>
          <a:effectLst>
            <a:outerShdw blurRad="50800" dist="38100" dir="8100000" algn="tr" rotWithShape="0">
              <a:prstClr val="black">
                <a:alpha val="40000"/>
              </a:prstClr>
            </a:outerShdw>
          </a:effectLst>
        </p:spPr>
      </p:pic>
      <p:sp>
        <p:nvSpPr>
          <p:cNvPr id="17" name="Textfeld 16"/>
          <p:cNvSpPr txBox="1"/>
          <p:nvPr/>
        </p:nvSpPr>
        <p:spPr>
          <a:xfrm>
            <a:off x="2483768" y="5085184"/>
            <a:ext cx="1521635" cy="369332"/>
          </a:xfrm>
          <a:prstGeom prst="rect">
            <a:avLst/>
          </a:prstGeom>
          <a:noFill/>
        </p:spPr>
        <p:txBody>
          <a:bodyPr wrap="none" rtlCol="0">
            <a:spAutoFit/>
          </a:bodyPr>
          <a:lstStyle/>
          <a:p>
            <a:r>
              <a:rPr lang="de-AT" dirty="0" smtClean="0"/>
              <a:t>insertcoin.png</a:t>
            </a:r>
            <a:endParaRPr lang="de-AT" dirty="0"/>
          </a:p>
        </p:txBody>
      </p:sp>
      <p:sp>
        <p:nvSpPr>
          <p:cNvPr id="18" name="Textfeld 17"/>
          <p:cNvSpPr txBox="1"/>
          <p:nvPr/>
        </p:nvSpPr>
        <p:spPr>
          <a:xfrm>
            <a:off x="4716016" y="5085184"/>
            <a:ext cx="1298945" cy="369332"/>
          </a:xfrm>
          <a:prstGeom prst="rect">
            <a:avLst/>
          </a:prstGeom>
          <a:noFill/>
        </p:spPr>
        <p:txBody>
          <a:bodyPr wrap="none" rtlCol="0">
            <a:spAutoFit/>
          </a:bodyPr>
          <a:lstStyle/>
          <a:p>
            <a:r>
              <a:rPr lang="de-AT" dirty="0" smtClean="0"/>
              <a:t>resume.png</a:t>
            </a:r>
            <a:endParaRPr lang="de-AT" dirty="0"/>
          </a:p>
        </p:txBody>
      </p:sp>
      <p:sp>
        <p:nvSpPr>
          <p:cNvPr id="19" name="Textfeld 18"/>
          <p:cNvSpPr txBox="1"/>
          <p:nvPr/>
        </p:nvSpPr>
        <p:spPr>
          <a:xfrm>
            <a:off x="6444208" y="5085184"/>
            <a:ext cx="1505220" cy="369332"/>
          </a:xfrm>
          <a:prstGeom prst="rect">
            <a:avLst/>
          </a:prstGeom>
          <a:noFill/>
        </p:spPr>
        <p:txBody>
          <a:bodyPr wrap="none" rtlCol="0">
            <a:spAutoFit/>
          </a:bodyPr>
          <a:lstStyle/>
          <a:p>
            <a:r>
              <a:rPr lang="de-AT" dirty="0" smtClean="0"/>
              <a:t>gameover.png</a:t>
            </a:r>
            <a:endParaRPr lang="de-AT" dirty="0"/>
          </a:p>
        </p:txBody>
      </p:sp>
      <p:sp>
        <p:nvSpPr>
          <p:cNvPr id="20" name="Textfeld 19"/>
          <p:cNvSpPr txBox="1"/>
          <p:nvPr/>
        </p:nvSpPr>
        <p:spPr>
          <a:xfrm>
            <a:off x="1979712" y="5445224"/>
            <a:ext cx="7821628" cy="1477328"/>
          </a:xfrm>
          <a:prstGeom prst="rect">
            <a:avLst/>
          </a:prstGeom>
          <a:noFill/>
        </p:spPr>
        <p:txBody>
          <a:bodyPr wrap="none" rtlCol="0">
            <a:spAutoFit/>
          </a:bodyPr>
          <a:lstStyle/>
          <a:p>
            <a:r>
              <a:rPr lang="de-AT" dirty="0" smtClean="0"/>
              <a:t>Sprites </a:t>
            </a:r>
            <a:r>
              <a:rPr lang="de-AT" dirty="0" err="1" smtClean="0"/>
              <a:t>by</a:t>
            </a:r>
            <a:r>
              <a:rPr lang="de-AT" dirty="0" smtClean="0"/>
              <a:t> David Gervais, </a:t>
            </a:r>
            <a:r>
              <a:rPr lang="de-AT" dirty="0" err="1" smtClean="0"/>
              <a:t>free</a:t>
            </a:r>
            <a:r>
              <a:rPr lang="de-AT" dirty="0" smtClean="0"/>
              <a:t> </a:t>
            </a:r>
            <a:r>
              <a:rPr lang="de-AT" dirty="0" err="1" smtClean="0"/>
              <a:t>for</a:t>
            </a:r>
            <a:r>
              <a:rPr lang="de-AT" dirty="0" smtClean="0"/>
              <a:t> </a:t>
            </a:r>
            <a:r>
              <a:rPr lang="de-AT" dirty="0" err="1" smtClean="0"/>
              <a:t>educational</a:t>
            </a:r>
            <a:r>
              <a:rPr lang="de-AT" dirty="0" smtClean="0"/>
              <a:t>/non-</a:t>
            </a:r>
            <a:r>
              <a:rPr lang="de-AT" dirty="0" err="1" smtClean="0"/>
              <a:t>commercial</a:t>
            </a:r>
            <a:r>
              <a:rPr lang="de-AT" dirty="0" smtClean="0"/>
              <a:t> </a:t>
            </a:r>
            <a:r>
              <a:rPr lang="de-AT" dirty="0" err="1" smtClean="0"/>
              <a:t>use</a:t>
            </a:r>
            <a:endParaRPr lang="de-AT" dirty="0" smtClean="0"/>
          </a:p>
          <a:p>
            <a:r>
              <a:rPr lang="de-AT" dirty="0" smtClean="0">
                <a:hlinkClick r:id="rId10"/>
              </a:rPr>
              <a:t>http://forum.thegamecreators.com/?m=forum_view&amp;t=67876&amp;b=1</a:t>
            </a:r>
            <a:endParaRPr lang="de-AT" dirty="0" smtClean="0"/>
          </a:p>
          <a:p>
            <a:r>
              <a:rPr lang="de-AT" dirty="0" smtClean="0"/>
              <a:t>Gray Background </a:t>
            </a:r>
            <a:r>
              <a:rPr lang="de-AT" dirty="0" err="1" smtClean="0"/>
              <a:t>from</a:t>
            </a:r>
            <a:r>
              <a:rPr lang="de-AT" dirty="0" smtClean="0"/>
              <a:t> (fair </a:t>
            </a:r>
            <a:r>
              <a:rPr lang="de-AT" dirty="0" err="1" smtClean="0"/>
              <a:t>use</a:t>
            </a:r>
            <a:r>
              <a:rPr lang="de-AT" dirty="0" smtClean="0"/>
              <a:t>).</a:t>
            </a:r>
          </a:p>
          <a:p>
            <a:r>
              <a:rPr lang="de-AT" dirty="0" smtClean="0">
                <a:hlinkClick r:id="rId11"/>
              </a:rPr>
              <a:t>http://www.consolespot.net/graphics-design/15371-homebrew-icon-thread.html</a:t>
            </a:r>
            <a:endParaRPr lang="de-AT" dirty="0" smtClean="0"/>
          </a:p>
          <a:p>
            <a:endParaRPr lang="de-AT"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Creating</a:t>
            </a:r>
            <a:r>
              <a:rPr lang="de-AT" dirty="0" smtClean="0"/>
              <a:t> </a:t>
            </a:r>
            <a:r>
              <a:rPr lang="de-AT" dirty="0" err="1" smtClean="0"/>
              <a:t>the</a:t>
            </a:r>
            <a:r>
              <a:rPr lang="de-AT" dirty="0" smtClean="0"/>
              <a:t> </a:t>
            </a:r>
            <a:r>
              <a:rPr lang="de-AT" dirty="0" err="1" smtClean="0"/>
              <a:t>Assets</a:t>
            </a:r>
            <a:endParaRPr lang="de-AT" dirty="0"/>
          </a:p>
        </p:txBody>
      </p:sp>
      <p:sp>
        <p:nvSpPr>
          <p:cNvPr id="3" name="Inhaltsplatzhalter 2"/>
          <p:cNvSpPr>
            <a:spLocks noGrp="1"/>
          </p:cNvSpPr>
          <p:nvPr>
            <p:ph idx="1"/>
          </p:nvPr>
        </p:nvSpPr>
        <p:spPr/>
        <p:txBody>
          <a:bodyPr/>
          <a:lstStyle/>
          <a:p>
            <a:r>
              <a:rPr lang="de-AT" dirty="0" err="1" smtClean="0"/>
              <a:t>For</a:t>
            </a:r>
            <a:r>
              <a:rPr lang="de-AT" dirty="0" smtClean="0"/>
              <a:t> </a:t>
            </a:r>
            <a:r>
              <a:rPr lang="de-AT" dirty="0" err="1" smtClean="0"/>
              <a:t>sound</a:t>
            </a:r>
            <a:r>
              <a:rPr lang="de-AT" dirty="0" smtClean="0"/>
              <a:t> </a:t>
            </a:r>
            <a:r>
              <a:rPr lang="de-AT" dirty="0" err="1" smtClean="0"/>
              <a:t>effects</a:t>
            </a:r>
            <a:r>
              <a:rPr lang="de-AT" dirty="0" smtClean="0"/>
              <a:t> </a:t>
            </a:r>
            <a:r>
              <a:rPr lang="de-AT" dirty="0" err="1" smtClean="0"/>
              <a:t>we</a:t>
            </a:r>
            <a:r>
              <a:rPr lang="de-AT" dirty="0" smtClean="0"/>
              <a:t> </a:t>
            </a:r>
            <a:r>
              <a:rPr lang="de-AT" dirty="0" err="1" smtClean="0"/>
              <a:t>use</a:t>
            </a:r>
            <a:r>
              <a:rPr lang="de-AT" dirty="0" smtClean="0"/>
              <a:t> AS3SFXR </a:t>
            </a:r>
            <a:r>
              <a:rPr lang="de-AT" dirty="0" smtClean="0">
                <a:hlinkClick r:id="rId2"/>
              </a:rPr>
              <a:t>http://ded.increpare.com/~locus/as3sfxr-b/</a:t>
            </a:r>
            <a:endParaRPr lang="de-AT" dirty="0" smtClean="0"/>
          </a:p>
          <a:p>
            <a:r>
              <a:rPr lang="de-AT" dirty="0" smtClean="0"/>
              <a:t>8-bit synth.</a:t>
            </a:r>
          </a:p>
          <a:p>
            <a:r>
              <a:rPr lang="de-AT" dirty="0" smtClean="0"/>
              <a:t>Fitting </a:t>
            </a:r>
            <a:r>
              <a:rPr lang="de-AT" dirty="0" err="1" smtClean="0"/>
              <a:t>music</a:t>
            </a:r>
            <a:r>
              <a:rPr lang="de-AT" dirty="0" smtClean="0"/>
              <a:t> </a:t>
            </a:r>
            <a:r>
              <a:rPr lang="de-AT" dirty="0" err="1" smtClean="0"/>
              <a:t>from</a:t>
            </a:r>
            <a:r>
              <a:rPr lang="de-AT" dirty="0" smtClean="0"/>
              <a:t> </a:t>
            </a:r>
            <a:r>
              <a:rPr lang="en-US" u="sng" dirty="0" smtClean="0">
                <a:hlinkClick r:id="rId3"/>
              </a:rPr>
              <a:t>http://www.freemusicarchive.org</a:t>
            </a:r>
            <a:endParaRPr lang="en-US" u="sng" dirty="0" smtClean="0"/>
          </a:p>
          <a:p>
            <a:r>
              <a:rPr lang="en-US" dirty="0" smtClean="0"/>
              <a:t>Obey the licenses!</a:t>
            </a:r>
            <a:endParaRPr lang="de-AT" dirty="0" smtClean="0"/>
          </a:p>
          <a:p>
            <a:pPr>
              <a:buNone/>
            </a:pPr>
            <a:endParaRPr lang="de-AT" dirty="0"/>
          </a:p>
        </p:txBody>
      </p:sp>
      <p:pic>
        <p:nvPicPr>
          <p:cNvPr id="132098" name="Picture 2"/>
          <p:cNvPicPr>
            <a:picLocks noChangeAspect="1" noChangeArrowheads="1"/>
          </p:cNvPicPr>
          <p:nvPr/>
        </p:nvPicPr>
        <p:blipFill>
          <a:blip r:embed="rId4" cstate="print"/>
          <a:srcRect/>
          <a:stretch>
            <a:fillRect/>
          </a:stretch>
        </p:blipFill>
        <p:spPr bwMode="auto">
          <a:xfrm>
            <a:off x="6588224" y="2564904"/>
            <a:ext cx="2305776" cy="21994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a:t>
            </a:r>
            <a:r>
              <a:rPr lang="de-AT" dirty="0" err="1" smtClean="0"/>
              <a:t>Droidanoid</a:t>
            </a:r>
            <a:r>
              <a:rPr lang="de-AT" dirty="0" smtClean="0"/>
              <a:t>	</a:t>
            </a:r>
            <a:endParaRPr lang="de-AT" dirty="0"/>
          </a:p>
        </p:txBody>
      </p:sp>
      <p:sp>
        <p:nvSpPr>
          <p:cNvPr id="3" name="Inhaltsplatzhalter 2"/>
          <p:cNvSpPr>
            <a:spLocks noGrp="1"/>
          </p:cNvSpPr>
          <p:nvPr>
            <p:ph idx="1"/>
          </p:nvPr>
        </p:nvSpPr>
        <p:spPr/>
        <p:txBody>
          <a:bodyPr/>
          <a:lstStyle/>
          <a:p>
            <a:r>
              <a:rPr lang="de-AT" dirty="0" err="1" smtClean="0"/>
              <a:t>Let‘s</a:t>
            </a:r>
            <a:r>
              <a:rPr lang="de-AT" dirty="0" smtClean="0"/>
              <a:t> </a:t>
            </a:r>
            <a:r>
              <a:rPr lang="de-AT" dirty="0" err="1" smtClean="0"/>
              <a:t>start</a:t>
            </a:r>
            <a:r>
              <a:rPr lang="de-AT" dirty="0" smtClean="0"/>
              <a:t> simple </a:t>
            </a:r>
            <a:r>
              <a:rPr lang="de-AT" dirty="0" err="1" smtClean="0"/>
              <a:t>by</a:t>
            </a:r>
            <a:r>
              <a:rPr lang="de-AT" dirty="0" smtClean="0"/>
              <a:t> </a:t>
            </a:r>
            <a:r>
              <a:rPr lang="de-AT" dirty="0" err="1" smtClean="0"/>
              <a:t>implementing</a:t>
            </a:r>
            <a:r>
              <a:rPr lang="de-AT" dirty="0" smtClean="0"/>
              <a:t> </a:t>
            </a:r>
            <a:r>
              <a:rPr lang="de-AT" dirty="0" err="1" smtClean="0"/>
              <a:t>the</a:t>
            </a:r>
            <a:r>
              <a:rPr lang="de-AT" dirty="0" smtClean="0"/>
              <a:t> </a:t>
            </a:r>
            <a:r>
              <a:rPr lang="de-AT" dirty="0" err="1" smtClean="0"/>
              <a:t>Droidanoid</a:t>
            </a:r>
            <a:r>
              <a:rPr lang="de-AT" dirty="0" smtClean="0"/>
              <a:t> </a:t>
            </a:r>
            <a:r>
              <a:rPr lang="de-AT" dirty="0" err="1" smtClean="0"/>
              <a:t>class</a:t>
            </a:r>
            <a:r>
              <a:rPr lang="de-AT" dirty="0" smtClean="0"/>
              <a:t>.</a:t>
            </a:r>
          </a:p>
          <a:p>
            <a:r>
              <a:rPr lang="de-AT" dirty="0" err="1" smtClean="0"/>
              <a:t>It‘s</a:t>
            </a:r>
            <a:r>
              <a:rPr lang="de-AT" dirty="0" smtClean="0"/>
              <a:t> </a:t>
            </a:r>
            <a:r>
              <a:rPr lang="de-AT" dirty="0" err="1" smtClean="0"/>
              <a:t>our</a:t>
            </a:r>
            <a:r>
              <a:rPr lang="de-AT" dirty="0" smtClean="0"/>
              <a:t> </a:t>
            </a:r>
            <a:r>
              <a:rPr lang="de-AT" dirty="0" err="1" smtClean="0"/>
              <a:t>main</a:t>
            </a:r>
            <a:r>
              <a:rPr lang="de-AT" dirty="0" smtClean="0"/>
              <a:t> </a:t>
            </a:r>
            <a:r>
              <a:rPr lang="de-AT" dirty="0" err="1" smtClean="0"/>
              <a:t>entry</a:t>
            </a:r>
            <a:r>
              <a:rPr lang="de-AT" dirty="0" smtClean="0"/>
              <a:t> </a:t>
            </a:r>
            <a:r>
              <a:rPr lang="de-AT" dirty="0" err="1" smtClean="0"/>
              <a:t>point</a:t>
            </a:r>
            <a:r>
              <a:rPr lang="de-AT" dirty="0" smtClean="0"/>
              <a:t>.</a:t>
            </a:r>
          </a:p>
          <a:p>
            <a:r>
              <a:rPr lang="de-AT" dirty="0" smtClean="0"/>
              <a:t>Sets </a:t>
            </a:r>
            <a:r>
              <a:rPr lang="de-AT" dirty="0" err="1" smtClean="0"/>
              <a:t>the</a:t>
            </a:r>
            <a:r>
              <a:rPr lang="de-AT" dirty="0" smtClean="0"/>
              <a:t> </a:t>
            </a:r>
            <a:r>
              <a:rPr lang="de-AT" dirty="0" err="1" smtClean="0"/>
              <a:t>first</a:t>
            </a:r>
            <a:r>
              <a:rPr lang="de-AT" dirty="0" smtClean="0"/>
              <a:t> </a:t>
            </a:r>
            <a:r>
              <a:rPr lang="de-AT" dirty="0" err="1" smtClean="0"/>
              <a:t>screen</a:t>
            </a:r>
            <a:r>
              <a:rPr lang="de-AT" dirty="0" smtClean="0"/>
              <a:t> </a:t>
            </a:r>
            <a:r>
              <a:rPr lang="de-AT" dirty="0" err="1" smtClean="0"/>
              <a:t>shown</a:t>
            </a:r>
            <a:r>
              <a:rPr lang="de-AT" dirty="0" smtClean="0"/>
              <a:t> </a:t>
            </a:r>
            <a:r>
              <a:rPr lang="de-AT" dirty="0" err="1" smtClean="0"/>
              <a:t>to</a:t>
            </a:r>
            <a:r>
              <a:rPr lang="de-AT" dirty="0" smtClean="0"/>
              <a:t> </a:t>
            </a:r>
            <a:r>
              <a:rPr lang="de-AT" dirty="0" err="1" smtClean="0"/>
              <a:t>the</a:t>
            </a:r>
            <a:r>
              <a:rPr lang="de-AT" dirty="0" smtClean="0"/>
              <a:t> </a:t>
            </a:r>
            <a:r>
              <a:rPr lang="de-AT" dirty="0" err="1" smtClean="0"/>
              <a:t>player</a:t>
            </a:r>
            <a:r>
              <a:rPr lang="de-AT" dirty="0" smtClean="0"/>
              <a:t> (</a:t>
            </a:r>
            <a:r>
              <a:rPr lang="de-AT" dirty="0" err="1" smtClean="0"/>
              <a:t>MainMenuScreen</a:t>
            </a:r>
            <a:r>
              <a:rPr lang="de-AT" dirty="0" smtClean="0"/>
              <a:t>).</a:t>
            </a:r>
          </a:p>
        </p:txBody>
      </p:sp>
      <p:sp>
        <p:nvSpPr>
          <p:cNvPr id="4" name="Textfeld 3"/>
          <p:cNvSpPr txBox="1"/>
          <p:nvPr/>
        </p:nvSpPr>
        <p:spPr>
          <a:xfrm>
            <a:off x="755576" y="4149080"/>
            <a:ext cx="7488832" cy="1477328"/>
          </a:xfrm>
          <a:prstGeom prst="rect">
            <a:avLst/>
          </a:prstGeom>
          <a:noFill/>
        </p:spPr>
        <p:txBody>
          <a:bodyPr wrap="square" rtlCol="0">
            <a:spAutoFit/>
          </a:bodyPr>
          <a:lstStyle/>
          <a:p>
            <a:r>
              <a:rPr lang="en-US" b="1" dirty="0" smtClean="0">
                <a:latin typeface="TheSansMonoConNormal" pitchFamily="34" charset="0"/>
              </a:rPr>
              <a:t>public class </a:t>
            </a:r>
            <a:r>
              <a:rPr lang="en-US" b="1" dirty="0" err="1" smtClean="0">
                <a:latin typeface="TheSansMonoConNormal" pitchFamily="34" charset="0"/>
              </a:rPr>
              <a:t>Droidanoid</a:t>
            </a:r>
            <a:r>
              <a:rPr lang="en-US" b="1" dirty="0" smtClean="0">
                <a:latin typeface="TheSansMonoConNormal" pitchFamily="34" charset="0"/>
              </a:rPr>
              <a:t> extends Game {    </a:t>
            </a:r>
          </a:p>
          <a:p>
            <a:r>
              <a:rPr lang="de-AT"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Screen </a:t>
            </a:r>
            <a:r>
              <a:rPr lang="de-AT" b="1" dirty="0" err="1" smtClean="0">
                <a:latin typeface="TheSansMonoConNormal" pitchFamily="34" charset="0"/>
              </a:rPr>
              <a:t>createStartScreen</a:t>
            </a:r>
            <a:r>
              <a:rPr lang="de-AT" b="1" dirty="0" smtClean="0">
                <a:latin typeface="TheSansMonoConNormal" pitchFamily="34" charset="0"/>
              </a:rPr>
              <a:t>() {</a:t>
            </a:r>
          </a:p>
          <a:p>
            <a:r>
              <a:rPr lang="de-AT" dirty="0" smtClean="0">
                <a:latin typeface="TheSansMonoConNormal" pitchFamily="34" charset="0"/>
              </a:rPr>
              <a:t>        </a:t>
            </a:r>
            <a:r>
              <a:rPr lang="de-AT" b="1" dirty="0" err="1" smtClean="0">
                <a:latin typeface="TheSansMonoConNormal" pitchFamily="34" charset="0"/>
              </a:rPr>
              <a:t>return</a:t>
            </a:r>
            <a:r>
              <a:rPr lang="de-AT" b="1" dirty="0" smtClean="0">
                <a:latin typeface="TheSansMonoConNormal" pitchFamily="34" charset="0"/>
              </a:rPr>
              <a:t> </a:t>
            </a:r>
            <a:r>
              <a:rPr lang="de-AT" b="1" dirty="0" err="1" smtClean="0">
                <a:latin typeface="TheSansMonoConNormal" pitchFamily="34" charset="0"/>
              </a:rPr>
              <a:t>new</a:t>
            </a:r>
            <a:r>
              <a:rPr lang="de-AT" b="1" dirty="0" smtClean="0">
                <a:latin typeface="TheSansMonoConNormal" pitchFamily="34" charset="0"/>
              </a:rPr>
              <a:t> </a:t>
            </a:r>
            <a:r>
              <a:rPr lang="de-AT" b="1" dirty="0" err="1" smtClean="0">
                <a:latin typeface="TheSansMonoConNormal" pitchFamily="34" charset="0"/>
              </a:rPr>
              <a:t>MainMenuScreen</a:t>
            </a:r>
            <a:r>
              <a:rPr lang="de-AT" b="1" dirty="0" smtClean="0">
                <a:latin typeface="TheSansMonoConNormal" pitchFamily="34" charset="0"/>
              </a:rPr>
              <a:t>(</a:t>
            </a:r>
            <a:r>
              <a:rPr lang="de-AT" b="1" dirty="0" err="1" smtClean="0">
                <a:latin typeface="TheSansMonoConNormal" pitchFamily="34" charset="0"/>
              </a:rPr>
              <a:t>this</a:t>
            </a:r>
            <a:r>
              <a:rPr lang="de-AT" b="1" dirty="0" smtClean="0">
                <a:latin typeface="TheSansMonoConNormal" pitchFamily="34" charset="0"/>
              </a:rPr>
              <a:t>);</a:t>
            </a:r>
          </a:p>
          <a:p>
            <a:r>
              <a:rPr lang="de-AT" dirty="0" smtClean="0">
                <a:latin typeface="TheSansMonoConNormal" pitchFamily="34" charset="0"/>
              </a:rPr>
              <a:t>    }</a:t>
            </a:r>
          </a:p>
          <a:p>
            <a:r>
              <a:rPr lang="de-AT" dirty="0" smtClean="0">
                <a:latin typeface="TheSansMonoConNormal" pitchFamily="34" charset="0"/>
              </a:rPr>
              <a:t>}</a:t>
            </a:r>
            <a:endParaRPr lang="de-AT" dirty="0">
              <a:latin typeface="TheSansMonoConNormal" pitchFamily="34" charset="0"/>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a:t>
            </a:r>
            <a:r>
              <a:rPr lang="de-AT" dirty="0" err="1" smtClean="0"/>
              <a:t>MainMenuScreen</a:t>
            </a:r>
            <a:endParaRPr lang="de-AT" dirty="0"/>
          </a:p>
        </p:txBody>
      </p:sp>
      <p:sp>
        <p:nvSpPr>
          <p:cNvPr id="3" name="Inhaltsplatzhalter 2"/>
          <p:cNvSpPr>
            <a:spLocks noGrp="1"/>
          </p:cNvSpPr>
          <p:nvPr>
            <p:ph idx="1"/>
          </p:nvPr>
        </p:nvSpPr>
        <p:spPr/>
        <p:txBody>
          <a:bodyPr/>
          <a:lstStyle/>
          <a:p>
            <a:r>
              <a:rPr lang="de-AT" dirty="0" smtClean="0"/>
              <a:t>Screen </a:t>
            </a:r>
            <a:r>
              <a:rPr lang="de-AT" dirty="0" err="1" smtClean="0"/>
              <a:t>implementation</a:t>
            </a:r>
            <a:r>
              <a:rPr lang="de-AT" dirty="0" smtClean="0"/>
              <a:t> </a:t>
            </a:r>
            <a:r>
              <a:rPr lang="de-AT" dirty="0" err="1" smtClean="0"/>
              <a:t>showing</a:t>
            </a:r>
            <a:endParaRPr lang="de-AT" dirty="0" smtClean="0"/>
          </a:p>
          <a:p>
            <a:r>
              <a:rPr lang="de-AT" dirty="0" smtClean="0"/>
              <a:t>The </a:t>
            </a:r>
            <a:r>
              <a:rPr lang="de-AT" dirty="0" err="1" smtClean="0"/>
              <a:t>main</a:t>
            </a:r>
            <a:r>
              <a:rPr lang="de-AT" dirty="0" smtClean="0"/>
              <a:t> </a:t>
            </a:r>
            <a:r>
              <a:rPr lang="de-AT" dirty="0" err="1" smtClean="0"/>
              <a:t>menu</a:t>
            </a:r>
            <a:r>
              <a:rPr lang="de-AT" dirty="0" smtClean="0"/>
              <a:t> </a:t>
            </a:r>
            <a:r>
              <a:rPr lang="de-AT" dirty="0" err="1" smtClean="0"/>
              <a:t>background</a:t>
            </a:r>
            <a:r>
              <a:rPr lang="de-AT" dirty="0" smtClean="0"/>
              <a:t> </a:t>
            </a:r>
            <a:r>
              <a:rPr lang="de-AT" dirty="0" err="1" smtClean="0"/>
              <a:t>image</a:t>
            </a:r>
            <a:endParaRPr lang="de-AT" dirty="0" smtClean="0"/>
          </a:p>
          <a:p>
            <a:r>
              <a:rPr lang="de-AT" dirty="0" smtClean="0"/>
              <a:t>A </a:t>
            </a:r>
            <a:r>
              <a:rPr lang="de-AT" dirty="0" err="1" smtClean="0"/>
              <a:t>blinking</a:t>
            </a:r>
            <a:r>
              <a:rPr lang="de-AT" dirty="0" smtClean="0"/>
              <a:t> „Insert </a:t>
            </a:r>
            <a:r>
              <a:rPr lang="de-AT" dirty="0" err="1" smtClean="0"/>
              <a:t>Coin</a:t>
            </a:r>
            <a:r>
              <a:rPr lang="de-AT" dirty="0" smtClean="0"/>
              <a:t>“ </a:t>
            </a:r>
            <a:r>
              <a:rPr lang="de-AT" dirty="0" err="1" smtClean="0"/>
              <a:t>label</a:t>
            </a:r>
            <a:r>
              <a:rPr lang="de-AT" dirty="0" smtClean="0"/>
              <a:t>. </a:t>
            </a:r>
          </a:p>
          <a:p>
            <a:pPr lvl="1"/>
            <a:r>
              <a:rPr lang="de-AT" dirty="0" smtClean="0"/>
              <a:t>Label </a:t>
            </a:r>
            <a:r>
              <a:rPr lang="de-AT" dirty="0" err="1" smtClean="0"/>
              <a:t>should</a:t>
            </a:r>
            <a:r>
              <a:rPr lang="de-AT" dirty="0" smtClean="0"/>
              <a:t> </a:t>
            </a:r>
            <a:r>
              <a:rPr lang="de-AT" dirty="0" err="1" smtClean="0"/>
              <a:t>be</a:t>
            </a:r>
            <a:r>
              <a:rPr lang="de-AT" dirty="0" smtClean="0"/>
              <a:t> </a:t>
            </a:r>
            <a:r>
              <a:rPr lang="de-AT" dirty="0" err="1" smtClean="0"/>
              <a:t>shown</a:t>
            </a:r>
            <a:r>
              <a:rPr lang="de-AT" dirty="0" smtClean="0"/>
              <a:t> </a:t>
            </a:r>
            <a:r>
              <a:rPr lang="de-AT" dirty="0" err="1" smtClean="0"/>
              <a:t>for</a:t>
            </a:r>
            <a:r>
              <a:rPr lang="de-AT" dirty="0" smtClean="0"/>
              <a:t> 0.5 </a:t>
            </a:r>
            <a:r>
              <a:rPr lang="de-AT" dirty="0" err="1" smtClean="0"/>
              <a:t>seconds</a:t>
            </a:r>
            <a:r>
              <a:rPr lang="de-AT" dirty="0" smtClean="0"/>
              <a:t>, </a:t>
            </a:r>
            <a:r>
              <a:rPr lang="de-AT" dirty="0" err="1" smtClean="0"/>
              <a:t>then</a:t>
            </a:r>
            <a:r>
              <a:rPr lang="de-AT" dirty="0" smtClean="0"/>
              <a:t> </a:t>
            </a:r>
            <a:r>
              <a:rPr lang="de-AT" dirty="0" err="1" smtClean="0"/>
              <a:t>be</a:t>
            </a:r>
            <a:r>
              <a:rPr lang="de-AT" dirty="0" smtClean="0"/>
              <a:t> </a:t>
            </a:r>
            <a:r>
              <a:rPr lang="de-AT" dirty="0" err="1" smtClean="0"/>
              <a:t>invisble</a:t>
            </a:r>
            <a:r>
              <a:rPr lang="de-AT" dirty="0" smtClean="0"/>
              <a:t> </a:t>
            </a:r>
            <a:r>
              <a:rPr lang="de-AT" dirty="0" err="1" smtClean="0"/>
              <a:t>for</a:t>
            </a:r>
            <a:r>
              <a:rPr lang="de-AT" dirty="0" smtClean="0"/>
              <a:t> 0.5 </a:t>
            </a:r>
            <a:r>
              <a:rPr lang="de-AT" dirty="0" err="1" smtClean="0"/>
              <a:t>seconds</a:t>
            </a:r>
            <a:r>
              <a:rPr lang="de-AT" dirty="0" smtClean="0"/>
              <a:t> etc.</a:t>
            </a:r>
          </a:p>
          <a:p>
            <a:r>
              <a:rPr lang="de-AT" dirty="0" err="1" smtClean="0"/>
              <a:t>We</a:t>
            </a:r>
            <a:r>
              <a:rPr lang="de-AT" dirty="0" smtClean="0"/>
              <a:t> </a:t>
            </a:r>
            <a:r>
              <a:rPr lang="de-AT" dirty="0" err="1" smtClean="0"/>
              <a:t>use</a:t>
            </a:r>
            <a:r>
              <a:rPr lang="de-AT" dirty="0" smtClean="0"/>
              <a:t> </a:t>
            </a:r>
            <a:r>
              <a:rPr lang="de-AT" dirty="0" err="1" smtClean="0"/>
              <a:t>the</a:t>
            </a:r>
            <a:r>
              <a:rPr lang="de-AT" dirty="0" smtClean="0"/>
              <a:t> </a:t>
            </a:r>
            <a:r>
              <a:rPr lang="de-AT" dirty="0" err="1" smtClean="0"/>
              <a:t>delta</a:t>
            </a:r>
            <a:r>
              <a:rPr lang="de-AT" dirty="0" smtClean="0"/>
              <a:t> time </a:t>
            </a:r>
            <a:r>
              <a:rPr lang="de-AT" dirty="0" err="1" smtClean="0"/>
              <a:t>to</a:t>
            </a:r>
            <a:r>
              <a:rPr lang="de-AT" dirty="0" smtClean="0"/>
              <a:t> </a:t>
            </a:r>
            <a:r>
              <a:rPr lang="de-AT" dirty="0" err="1" smtClean="0"/>
              <a:t>figure</a:t>
            </a:r>
            <a:r>
              <a:rPr lang="de-AT" dirty="0" smtClean="0"/>
              <a:t> out </a:t>
            </a:r>
            <a:r>
              <a:rPr lang="de-AT" dirty="0" err="1" smtClean="0"/>
              <a:t>how</a:t>
            </a:r>
            <a:r>
              <a:rPr lang="de-AT" dirty="0" smtClean="0"/>
              <a:t> </a:t>
            </a:r>
            <a:r>
              <a:rPr lang="de-AT" dirty="0" err="1" smtClean="0"/>
              <a:t>much</a:t>
            </a:r>
            <a:r>
              <a:rPr lang="de-AT" dirty="0" smtClean="0"/>
              <a:t> time </a:t>
            </a:r>
            <a:r>
              <a:rPr lang="de-AT" dirty="0" err="1" smtClean="0"/>
              <a:t>passed</a:t>
            </a:r>
            <a:r>
              <a:rPr lang="de-AT" dirty="0" smtClean="0"/>
              <a:t> </a:t>
            </a:r>
            <a:r>
              <a:rPr lang="de-AT" dirty="0" err="1" smtClean="0"/>
              <a:t>for</a:t>
            </a:r>
            <a:r>
              <a:rPr lang="de-AT" dirty="0" smtClean="0"/>
              <a:t> </a:t>
            </a:r>
            <a:r>
              <a:rPr lang="de-AT" dirty="0" err="1" smtClean="0"/>
              <a:t>blinking</a:t>
            </a:r>
            <a:r>
              <a:rPr lang="de-AT" dirty="0" smtClean="0"/>
              <a:t>.</a:t>
            </a:r>
          </a:p>
          <a:p>
            <a:r>
              <a:rPr lang="de-AT" dirty="0" smtClean="0"/>
              <a:t>In </a:t>
            </a:r>
            <a:r>
              <a:rPr lang="de-AT" dirty="0" err="1" smtClean="0"/>
              <a:t>case</a:t>
            </a:r>
            <a:r>
              <a:rPr lang="de-AT" dirty="0" smtClean="0"/>
              <a:t> </a:t>
            </a:r>
            <a:r>
              <a:rPr lang="de-AT" dirty="0" err="1" smtClean="0"/>
              <a:t>screen</a:t>
            </a:r>
            <a:r>
              <a:rPr lang="de-AT" dirty="0" smtClean="0"/>
              <a:t> </a:t>
            </a:r>
            <a:r>
              <a:rPr lang="de-AT" dirty="0" err="1" smtClean="0"/>
              <a:t>is</a:t>
            </a:r>
            <a:r>
              <a:rPr lang="de-AT" dirty="0" smtClean="0"/>
              <a:t> </a:t>
            </a:r>
            <a:r>
              <a:rPr lang="de-AT" dirty="0" err="1" smtClean="0"/>
              <a:t>touched</a:t>
            </a:r>
            <a:r>
              <a:rPr lang="de-AT" dirty="0" smtClean="0"/>
              <a:t> </a:t>
            </a:r>
            <a:r>
              <a:rPr lang="de-AT" dirty="0" err="1" smtClean="0"/>
              <a:t>we</a:t>
            </a:r>
            <a:r>
              <a:rPr lang="de-AT" dirty="0" smtClean="0"/>
              <a:t> </a:t>
            </a:r>
            <a:r>
              <a:rPr lang="de-AT" dirty="0" err="1" smtClean="0"/>
              <a:t>trigger</a:t>
            </a:r>
            <a:r>
              <a:rPr lang="de-AT" dirty="0" smtClean="0"/>
              <a:t> </a:t>
            </a:r>
            <a:r>
              <a:rPr lang="de-AT" dirty="0" err="1" smtClean="0"/>
              <a:t>transition</a:t>
            </a:r>
            <a:r>
              <a:rPr lang="de-AT" dirty="0" smtClean="0"/>
              <a:t> </a:t>
            </a:r>
            <a:r>
              <a:rPr lang="de-AT" dirty="0" err="1" smtClean="0"/>
              <a:t>to</a:t>
            </a:r>
            <a:r>
              <a:rPr lang="de-AT" dirty="0" smtClean="0"/>
              <a:t> GameScreen.</a:t>
            </a:r>
          </a:p>
          <a:p>
            <a:pPr lvl="1"/>
            <a:endParaRPr lang="de-AT" dirty="0" smtClean="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a:t>
            </a:r>
            <a:r>
              <a:rPr lang="de-AT" dirty="0" err="1" smtClean="0"/>
              <a:t>the</a:t>
            </a:r>
            <a:r>
              <a:rPr lang="de-AT" dirty="0" smtClean="0"/>
              <a:t> </a:t>
            </a:r>
            <a:r>
              <a:rPr lang="de-AT" dirty="0" err="1" smtClean="0"/>
              <a:t>MainMenuScreen</a:t>
            </a:r>
            <a:endParaRPr lang="de-AT" dirty="0"/>
          </a:p>
        </p:txBody>
      </p:sp>
      <p:sp>
        <p:nvSpPr>
          <p:cNvPr id="4" name="Textfeld 3"/>
          <p:cNvSpPr txBox="1"/>
          <p:nvPr/>
        </p:nvSpPr>
        <p:spPr>
          <a:xfrm>
            <a:off x="539552" y="980728"/>
            <a:ext cx="8136904" cy="5262979"/>
          </a:xfrm>
          <a:prstGeom prst="rect">
            <a:avLst/>
          </a:prstGeom>
          <a:noFill/>
        </p:spPr>
        <p:txBody>
          <a:bodyPr wrap="square" rtlCol="0">
            <a:spAutoFit/>
          </a:bodyPr>
          <a:lstStyle/>
          <a:p>
            <a:r>
              <a:rPr lang="en-US" sz="1400" b="1" dirty="0" smtClean="0">
                <a:latin typeface="TheSansMonoConNormal" pitchFamily="34" charset="0"/>
              </a:rPr>
              <a:t>public class </a:t>
            </a:r>
            <a:r>
              <a:rPr lang="en-US" sz="1400" b="1" dirty="0" err="1" smtClean="0">
                <a:latin typeface="TheSansMonoConNormal" pitchFamily="34" charset="0"/>
              </a:rPr>
              <a:t>MainMenuScreen</a:t>
            </a:r>
            <a:r>
              <a:rPr lang="en-US" sz="1400" b="1" dirty="0" smtClean="0">
                <a:latin typeface="TheSansMonoConNormal" pitchFamily="34" charset="0"/>
              </a:rPr>
              <a:t> extends Screen {</a:t>
            </a:r>
          </a:p>
          <a:p>
            <a:r>
              <a:rPr lang="de-AT" sz="1400" b="1" dirty="0" smtClean="0">
                <a:latin typeface="TheSansMonoConNormal" pitchFamily="34" charset="0"/>
              </a:rPr>
              <a:t>    Bitmap </a:t>
            </a:r>
            <a:r>
              <a:rPr lang="de-AT" sz="1400" b="1" dirty="0" err="1" smtClean="0">
                <a:latin typeface="TheSansMonoConNormal" pitchFamily="34" charset="0"/>
              </a:rPr>
              <a:t>mainmenu</a:t>
            </a:r>
            <a:r>
              <a:rPr lang="de-AT" sz="1400" b="1" dirty="0" smtClean="0">
                <a:latin typeface="TheSansMonoConNormal" pitchFamily="34" charset="0"/>
              </a:rPr>
              <a:t>, </a:t>
            </a:r>
            <a:r>
              <a:rPr lang="de-AT" sz="1400" b="1" dirty="0" err="1" smtClean="0">
                <a:latin typeface="TheSansMonoConNormal" pitchFamily="34" charset="0"/>
              </a:rPr>
              <a:t>insertCoin</a:t>
            </a:r>
            <a:r>
              <a:rPr lang="de-AT" sz="1400" b="1" dirty="0" smtClean="0">
                <a:latin typeface="TheSansMonoConNormal" pitchFamily="34" charset="0"/>
              </a:rPr>
              <a:t>, ball;   </a:t>
            </a:r>
          </a:p>
          <a:p>
            <a:r>
              <a:rPr lang="de-AT" sz="1400" b="1" dirty="0" smtClean="0">
                <a:latin typeface="TheSansMonoConNormal" pitchFamily="34" charset="0"/>
              </a:rPr>
              <a:t>    </a:t>
            </a:r>
            <a:r>
              <a:rPr lang="de-AT" sz="1400" b="1" dirty="0" err="1" smtClean="0">
                <a:latin typeface="TheSansMonoConNormal" pitchFamily="34" charset="0"/>
              </a:rPr>
              <a:t>float</a:t>
            </a:r>
            <a:r>
              <a:rPr lang="de-AT" sz="1400" b="1" dirty="0" smtClean="0">
                <a:latin typeface="TheSansMonoConNormal" pitchFamily="34" charset="0"/>
              </a:rPr>
              <a:t> </a:t>
            </a:r>
            <a:r>
              <a:rPr lang="de-AT" sz="1400" b="1" dirty="0" err="1" smtClean="0">
                <a:latin typeface="TheSansMonoConNormal" pitchFamily="34" charset="0"/>
              </a:rPr>
              <a:t>passedTime</a:t>
            </a:r>
            <a:r>
              <a:rPr lang="de-AT" sz="1400" b="1" dirty="0" smtClean="0">
                <a:latin typeface="TheSansMonoConNormal" pitchFamily="34" charset="0"/>
              </a:rPr>
              <a:t> = 0;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MainMenuScreen</a:t>
            </a:r>
            <a:r>
              <a:rPr lang="de-AT" sz="1400" b="1" dirty="0" smtClean="0">
                <a:latin typeface="TheSansMonoConNormal" pitchFamily="34" charset="0"/>
              </a:rPr>
              <a:t>(Game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super(</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mainmenu</a:t>
            </a:r>
            <a:r>
              <a:rPr lang="de-AT" sz="1400" b="1" dirty="0" smtClean="0">
                <a:latin typeface="TheSansMonoConNormal" pitchFamily="34" charset="0"/>
              </a:rPr>
              <a:t> = </a:t>
            </a:r>
            <a:r>
              <a:rPr lang="de-AT" sz="1400" b="1" dirty="0" err="1" smtClean="0">
                <a:latin typeface="TheSansMonoConNormal" pitchFamily="34" charset="0"/>
              </a:rPr>
              <a:t>game.loadBitmap</a:t>
            </a:r>
            <a:r>
              <a:rPr lang="de-AT" sz="1400" b="1" dirty="0" smtClean="0">
                <a:latin typeface="TheSansMonoConNormal" pitchFamily="34" charset="0"/>
              </a:rPr>
              <a:t>("mainmenu.png");</a:t>
            </a:r>
          </a:p>
          <a:p>
            <a:r>
              <a:rPr lang="de-AT" sz="1400" b="1" dirty="0" smtClean="0">
                <a:latin typeface="TheSansMonoConNormal" pitchFamily="34" charset="0"/>
              </a:rPr>
              <a:t>        </a:t>
            </a:r>
            <a:r>
              <a:rPr lang="de-AT" sz="1400" b="1" dirty="0" err="1" smtClean="0">
                <a:latin typeface="TheSansMonoConNormal" pitchFamily="34" charset="0"/>
              </a:rPr>
              <a:t>insertCoin</a:t>
            </a:r>
            <a:r>
              <a:rPr lang="de-AT" sz="1400" b="1" dirty="0" smtClean="0">
                <a:latin typeface="TheSansMonoConNormal" pitchFamily="34" charset="0"/>
              </a:rPr>
              <a:t> = </a:t>
            </a:r>
            <a:r>
              <a:rPr lang="de-AT" sz="1400" b="1" dirty="0" err="1" smtClean="0">
                <a:latin typeface="TheSansMonoConNormal" pitchFamily="34" charset="0"/>
              </a:rPr>
              <a:t>game.loadBitmap</a:t>
            </a:r>
            <a:r>
              <a:rPr lang="de-AT" sz="1400" b="1" dirty="0" smtClean="0">
                <a:latin typeface="TheSansMonoConNormal" pitchFamily="34" charset="0"/>
              </a:rPr>
              <a:t>("insertcoin.png");        </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long</a:t>
            </a:r>
            <a:r>
              <a:rPr lang="de-AT" sz="1400" b="1" dirty="0" smtClean="0">
                <a:latin typeface="TheSansMonoConNormal" pitchFamily="34" charset="0"/>
              </a:rPr>
              <a:t> startTime = </a:t>
            </a:r>
            <a:r>
              <a:rPr lang="de-AT" sz="1400" b="1" dirty="0" err="1" smtClean="0">
                <a:latin typeface="TheSansMonoConNormal" pitchFamily="34" charset="0"/>
              </a:rPr>
              <a:t>System.</a:t>
            </a:r>
            <a:r>
              <a:rPr lang="de-AT" sz="1400" b="1" i="1" dirty="0" err="1" smtClean="0">
                <a:latin typeface="TheSansMonoConNormal" pitchFamily="34" charset="0"/>
              </a:rPr>
              <a:t>nanoTime</a:t>
            </a:r>
            <a:r>
              <a:rPr lang="de-AT" sz="1400" b="1" i="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game.isTouchDown</a:t>
            </a:r>
            <a:r>
              <a:rPr lang="de-AT" sz="1400" b="1" dirty="0" smtClean="0">
                <a:latin typeface="TheSansMonoConNormal" pitchFamily="34" charset="0"/>
              </a:rPr>
              <a:t>(0)) { </a:t>
            </a:r>
            <a:r>
              <a:rPr lang="de-AT" sz="1400" b="1" dirty="0" err="1" smtClean="0">
                <a:latin typeface="TheSansMonoConNormal" pitchFamily="34" charset="0"/>
              </a:rPr>
              <a:t>game.setScreen</a:t>
            </a:r>
            <a:r>
              <a:rPr lang="de-AT" sz="1400" b="1" dirty="0" smtClean="0">
                <a:latin typeface="TheSansMonoConNormal" pitchFamily="34" charset="0"/>
              </a:rPr>
              <a:t>(</a:t>
            </a:r>
            <a:r>
              <a:rPr lang="de-AT" sz="1400" b="1" dirty="0" err="1" smtClean="0">
                <a:latin typeface="TheSansMonoConNormal" pitchFamily="34" charset="0"/>
              </a:rPr>
              <a:t>new</a:t>
            </a:r>
            <a:r>
              <a:rPr lang="de-AT" sz="1400" b="1" dirty="0" smtClean="0">
                <a:latin typeface="TheSansMonoConNormal" pitchFamily="34" charset="0"/>
              </a:rPr>
              <a:t> GameScreen(</a:t>
            </a:r>
            <a:r>
              <a:rPr lang="de-AT" sz="1400" b="1" dirty="0" err="1" smtClean="0">
                <a:latin typeface="TheSansMonoConNormal" pitchFamily="34" charset="0"/>
              </a:rPr>
              <a:t>game</a:t>
            </a:r>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passedTime</a:t>
            </a:r>
            <a:r>
              <a:rPr lang="de-AT" sz="1400" b="1" dirty="0" smtClean="0">
                <a:latin typeface="TheSansMonoConNormal" pitchFamily="34" charset="0"/>
              </a:rPr>
              <a:t> += deltaTime;        </a:t>
            </a:r>
          </a:p>
          <a:p>
            <a:r>
              <a:rPr lang="de-AT" sz="1400" b="1" dirty="0" smtClean="0">
                <a:latin typeface="TheSansMonoConNormal" pitchFamily="34" charset="0"/>
              </a:rPr>
              <a:t>        </a:t>
            </a:r>
            <a:r>
              <a:rPr lang="de-AT" sz="1400" b="1" dirty="0" err="1" smtClean="0">
                <a:latin typeface="TheSansMonoConNormal" pitchFamily="34" charset="0"/>
              </a:rPr>
              <a:t>game.drawBitmap</a:t>
            </a:r>
            <a:r>
              <a:rPr lang="de-AT" sz="1400" b="1" dirty="0" smtClean="0">
                <a:latin typeface="TheSansMonoConNormal" pitchFamily="34" charset="0"/>
              </a:rPr>
              <a:t>(</a:t>
            </a:r>
            <a:r>
              <a:rPr lang="de-AT" sz="1400" b="1" dirty="0" err="1" smtClean="0">
                <a:latin typeface="TheSansMonoConNormal" pitchFamily="34" charset="0"/>
              </a:rPr>
              <a:t>mainmenu</a:t>
            </a:r>
            <a:r>
              <a:rPr lang="de-AT" sz="1400" b="1" dirty="0" smtClean="0">
                <a:latin typeface="TheSansMonoConNormal" pitchFamily="34" charset="0"/>
              </a:rPr>
              <a:t>, 0, 0);</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passedTime</a:t>
            </a:r>
            <a:r>
              <a:rPr lang="de-AT" sz="1400" b="1" dirty="0" smtClean="0">
                <a:latin typeface="TheSansMonoConNormal" pitchFamily="34" charset="0"/>
              </a:rPr>
              <a:t> - (</a:t>
            </a:r>
            <a:r>
              <a:rPr lang="de-AT" sz="1400" b="1" dirty="0" err="1" smtClean="0">
                <a:latin typeface="TheSansMonoConNormal" pitchFamily="34" charset="0"/>
              </a:rPr>
              <a:t>int</a:t>
            </a:r>
            <a:r>
              <a:rPr lang="de-AT" sz="1400" b="1" dirty="0" smtClean="0">
                <a:latin typeface="TheSansMonoConNormal" pitchFamily="34" charset="0"/>
              </a:rPr>
              <a:t>)</a:t>
            </a:r>
            <a:r>
              <a:rPr lang="de-AT" sz="1400" b="1" dirty="0" err="1" smtClean="0">
                <a:latin typeface="TheSansMonoConNormal" pitchFamily="34" charset="0"/>
              </a:rPr>
              <a:t>passedTime</a:t>
            </a:r>
            <a:r>
              <a:rPr lang="de-AT" sz="1400" b="1" dirty="0" smtClean="0">
                <a:latin typeface="TheSansMonoConNormal" pitchFamily="34" charset="0"/>
              </a:rPr>
              <a:t>) &gt; 0.5f)</a:t>
            </a:r>
          </a:p>
          <a:p>
            <a:r>
              <a:rPr lang="de-AT" sz="1400" b="1" dirty="0" smtClean="0">
                <a:latin typeface="TheSansMonoConNormal" pitchFamily="34" charset="0"/>
              </a:rPr>
              <a:t>            </a:t>
            </a:r>
            <a:r>
              <a:rPr lang="de-AT" sz="1400" b="1" dirty="0" err="1" smtClean="0">
                <a:latin typeface="TheSansMonoConNormal" pitchFamily="34" charset="0"/>
              </a:rPr>
              <a:t>game.drawBitmap</a:t>
            </a:r>
            <a:r>
              <a:rPr lang="de-AT" sz="1400" b="1" dirty="0" smtClean="0">
                <a:latin typeface="TheSansMonoConNormal" pitchFamily="34" charset="0"/>
              </a:rPr>
              <a:t>(</a:t>
            </a:r>
            <a:r>
              <a:rPr lang="de-AT" sz="1400" b="1" dirty="0" err="1" smtClean="0">
                <a:latin typeface="TheSansMonoConNormal" pitchFamily="34" charset="0"/>
              </a:rPr>
              <a:t>insertCoin</a:t>
            </a:r>
            <a:r>
              <a:rPr lang="de-AT" sz="1400" b="1" dirty="0" smtClean="0">
                <a:latin typeface="TheSansMonoConNormal" pitchFamily="34" charset="0"/>
              </a:rPr>
              <a:t>, 160 - </a:t>
            </a:r>
            <a:r>
              <a:rPr lang="de-AT" sz="1400" b="1" dirty="0" err="1" smtClean="0">
                <a:latin typeface="TheSansMonoConNormal" pitchFamily="34" charset="0"/>
              </a:rPr>
              <a:t>insertCoin.getWidth</a:t>
            </a:r>
            <a:r>
              <a:rPr lang="de-AT" sz="1400" b="1" dirty="0" smtClean="0">
                <a:latin typeface="TheSansMonoConNormal" pitchFamily="34" charset="0"/>
              </a:rPr>
              <a:t>() / 2, 360);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dispose</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resume</a:t>
            </a:r>
            <a:r>
              <a:rPr lang="de-AT" sz="1400" b="1" dirty="0" smtClean="0">
                <a:latin typeface="TheSansMonoConNormal" pitchFamily="34" charset="0"/>
              </a:rPr>
              <a:t>() {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pPr>
              <a:buNone/>
            </a:pPr>
            <a:r>
              <a:rPr lang="de-AT" dirty="0" smtClean="0"/>
              <a:t>Next Generation</a:t>
            </a:r>
          </a:p>
          <a:p>
            <a:r>
              <a:rPr lang="de-AT" dirty="0" smtClean="0"/>
              <a:t>Dual Core CPUs</a:t>
            </a:r>
          </a:p>
          <a:p>
            <a:r>
              <a:rPr lang="de-AT" dirty="0" err="1" smtClean="0"/>
              <a:t>Nvidia</a:t>
            </a:r>
            <a:r>
              <a:rPr lang="de-AT" dirty="0" smtClean="0"/>
              <a:t> </a:t>
            </a:r>
            <a:r>
              <a:rPr lang="de-AT" dirty="0" err="1" smtClean="0"/>
              <a:t>Tegra</a:t>
            </a:r>
            <a:r>
              <a:rPr lang="de-AT" dirty="0" smtClean="0"/>
              <a:t> GPUs (</a:t>
            </a:r>
            <a:r>
              <a:rPr lang="de-AT" dirty="0" err="1" smtClean="0"/>
              <a:t>Yay</a:t>
            </a:r>
            <a:r>
              <a:rPr lang="de-AT" dirty="0" smtClean="0"/>
              <a:t>!)</a:t>
            </a:r>
          </a:p>
          <a:p>
            <a:r>
              <a:rPr lang="de-AT" dirty="0" err="1" smtClean="0"/>
              <a:t>Finally</a:t>
            </a:r>
            <a:r>
              <a:rPr lang="de-AT" dirty="0" smtClean="0"/>
              <a:t> proper multi-</a:t>
            </a:r>
            <a:r>
              <a:rPr lang="de-AT" dirty="0" err="1" smtClean="0"/>
              <a:t>touch</a:t>
            </a:r>
            <a:r>
              <a:rPr lang="de-AT" dirty="0" smtClean="0"/>
              <a:t>.</a:t>
            </a:r>
          </a:p>
          <a:p>
            <a:r>
              <a:rPr lang="de-AT" dirty="0" smtClean="0"/>
              <a:t>New form </a:t>
            </a:r>
            <a:r>
              <a:rPr lang="de-AT" dirty="0" err="1" smtClean="0"/>
              <a:t>factors</a:t>
            </a:r>
            <a:r>
              <a:rPr lang="de-AT" dirty="0" smtClean="0"/>
              <a:t>.</a:t>
            </a:r>
          </a:p>
          <a:p>
            <a:pPr lvl="1"/>
            <a:r>
              <a:rPr lang="de-AT" dirty="0" err="1" smtClean="0"/>
              <a:t>Tablets</a:t>
            </a:r>
            <a:r>
              <a:rPr lang="de-AT" dirty="0" smtClean="0"/>
              <a:t>, e.g. </a:t>
            </a:r>
            <a:r>
              <a:rPr lang="de-AT" dirty="0" err="1" smtClean="0"/>
              <a:t>Xoom</a:t>
            </a:r>
            <a:r>
              <a:rPr lang="de-AT" dirty="0" smtClean="0"/>
              <a:t>, Toshiba </a:t>
            </a:r>
            <a:r>
              <a:rPr lang="de-AT" dirty="0" err="1" smtClean="0"/>
              <a:t>Pad</a:t>
            </a:r>
            <a:r>
              <a:rPr lang="de-AT" dirty="0" smtClean="0"/>
              <a:t>.</a:t>
            </a:r>
          </a:p>
          <a:p>
            <a:r>
              <a:rPr lang="de-AT" dirty="0" err="1" smtClean="0"/>
              <a:t>Android</a:t>
            </a:r>
            <a:r>
              <a:rPr lang="de-AT" dirty="0" smtClean="0"/>
              <a:t> 2.2, 2.3, 3.0</a:t>
            </a:r>
          </a:p>
          <a:p>
            <a:r>
              <a:rPr lang="de-AT" dirty="0" smtClean="0"/>
              <a:t>Holy S%&amp;$t </a:t>
            </a:r>
            <a:r>
              <a:rPr lang="de-AT" dirty="0" err="1" smtClean="0"/>
              <a:t>that‘s</a:t>
            </a:r>
            <a:r>
              <a:rPr lang="de-AT" dirty="0" smtClean="0"/>
              <a:t> fast!</a:t>
            </a:r>
          </a:p>
          <a:p>
            <a:pPr>
              <a:buNone/>
            </a:pPr>
            <a:endParaRPr lang="de-AT" dirty="0" smtClean="0"/>
          </a:p>
        </p:txBody>
      </p:sp>
      <p:sp>
        <p:nvSpPr>
          <p:cNvPr id="2" name="Titel 1"/>
          <p:cNvSpPr>
            <a:spLocks noGrp="1"/>
          </p:cNvSpPr>
          <p:nvPr>
            <p:ph type="title"/>
          </p:nvPr>
        </p:nvSpPr>
        <p:spPr/>
        <p:txBody>
          <a:bodyPr/>
          <a:lstStyle/>
          <a:p>
            <a:r>
              <a:rPr lang="de-AT" dirty="0" smtClean="0"/>
              <a:t>1 - Hardware</a:t>
            </a:r>
            <a:endParaRPr lang="de-AT" dirty="0"/>
          </a:p>
        </p:txBody>
      </p:sp>
      <p:pic>
        <p:nvPicPr>
          <p:cNvPr id="27650" name="Picture 2" descr="http://diaspod.com/wp-content/uploads/2011/01/motorola-atrix.jpg"/>
          <p:cNvPicPr>
            <a:picLocks noChangeAspect="1" noChangeArrowheads="1"/>
          </p:cNvPicPr>
          <p:nvPr/>
        </p:nvPicPr>
        <p:blipFill>
          <a:blip r:embed="rId2" cstate="print"/>
          <a:srcRect l="22928" t="2352" r="25925"/>
          <a:stretch>
            <a:fillRect/>
          </a:stretch>
        </p:blipFill>
        <p:spPr bwMode="auto">
          <a:xfrm>
            <a:off x="7380312" y="980728"/>
            <a:ext cx="1558959" cy="2232248"/>
          </a:xfrm>
          <a:prstGeom prst="rect">
            <a:avLst/>
          </a:prstGeom>
          <a:noFill/>
        </p:spPr>
      </p:pic>
      <p:pic>
        <p:nvPicPr>
          <p:cNvPr id="27654" name="Picture 6" descr="http://1.bp.blogspot.com/-x4_wdDTqoTg/TV9TM3okB0I/AAAAAAAACY4/frJip3F_skY/s400/motorola_xoom_will_be_available_via_carphone_warehouse_and_best_buy_in_the_uk_t_mobile_in_europe.jpg"/>
          <p:cNvPicPr>
            <a:picLocks noChangeAspect="1" noChangeArrowheads="1"/>
          </p:cNvPicPr>
          <p:nvPr/>
        </p:nvPicPr>
        <p:blipFill>
          <a:blip r:embed="rId3" cstate="print"/>
          <a:srcRect/>
          <a:stretch>
            <a:fillRect/>
          </a:stretch>
        </p:blipFill>
        <p:spPr bwMode="auto">
          <a:xfrm>
            <a:off x="5940152" y="3573016"/>
            <a:ext cx="2366231" cy="2360316"/>
          </a:xfrm>
          <a:prstGeom prst="rect">
            <a:avLst/>
          </a:prstGeom>
          <a:noFill/>
        </p:spPr>
      </p:pic>
      <p:pic>
        <p:nvPicPr>
          <p:cNvPr id="27658" name="Picture 10" descr="http://media.onlinekosten.de/old/bilder/2010/12/lg-optimus-2x.jpg"/>
          <p:cNvPicPr>
            <a:picLocks noChangeAspect="1" noChangeArrowheads="1"/>
          </p:cNvPicPr>
          <p:nvPr/>
        </p:nvPicPr>
        <p:blipFill>
          <a:blip r:embed="rId4" cstate="print"/>
          <a:srcRect/>
          <a:stretch>
            <a:fillRect/>
          </a:stretch>
        </p:blipFill>
        <p:spPr bwMode="auto">
          <a:xfrm>
            <a:off x="4932040" y="1268760"/>
            <a:ext cx="2667422" cy="1695395"/>
          </a:xfrm>
          <a:prstGeom prst="rect">
            <a:avLst/>
          </a:prstGeom>
          <a:noFill/>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 </a:t>
            </a:r>
            <a:endParaRPr lang="de-AT" dirty="0"/>
          </a:p>
        </p:txBody>
      </p:sp>
      <p:sp>
        <p:nvSpPr>
          <p:cNvPr id="3" name="Inhaltsplatzhalter 2"/>
          <p:cNvSpPr>
            <a:spLocks noGrp="1"/>
          </p:cNvSpPr>
          <p:nvPr>
            <p:ph idx="1"/>
          </p:nvPr>
        </p:nvSpPr>
        <p:spPr/>
        <p:txBody>
          <a:bodyPr/>
          <a:lstStyle/>
          <a:p>
            <a:r>
              <a:rPr lang="de-AT" dirty="0" err="1" smtClean="0"/>
              <a:t>Has</a:t>
            </a:r>
            <a:r>
              <a:rPr lang="de-AT" dirty="0" smtClean="0"/>
              <a:t> multiple </a:t>
            </a:r>
            <a:r>
              <a:rPr lang="de-AT" dirty="0" err="1" smtClean="0"/>
              <a:t>tasks</a:t>
            </a:r>
            <a:r>
              <a:rPr lang="de-AT" dirty="0" smtClean="0"/>
              <a:t> </a:t>
            </a:r>
            <a:r>
              <a:rPr lang="de-AT" dirty="0" err="1" smtClean="0"/>
              <a:t>to</a:t>
            </a:r>
            <a:r>
              <a:rPr lang="de-AT" dirty="0" smtClean="0"/>
              <a:t> handle</a:t>
            </a:r>
          </a:p>
          <a:p>
            <a:pPr lvl="1"/>
            <a:r>
              <a:rPr lang="de-AT" dirty="0" smtClean="0"/>
              <a:t>Proper pause/</a:t>
            </a:r>
            <a:r>
              <a:rPr lang="de-AT" dirty="0" err="1" smtClean="0"/>
              <a:t>resume</a:t>
            </a:r>
            <a:r>
              <a:rPr lang="de-AT" dirty="0" smtClean="0"/>
              <a:t>.</a:t>
            </a:r>
          </a:p>
          <a:p>
            <a:pPr lvl="1"/>
            <a:r>
              <a:rPr lang="de-AT" dirty="0" smtClean="0"/>
              <a:t>Render UI (score, </a:t>
            </a:r>
            <a:r>
              <a:rPr lang="de-AT" dirty="0" err="1" smtClean="0"/>
              <a:t>background</a:t>
            </a:r>
            <a:r>
              <a:rPr lang="de-AT" dirty="0" smtClean="0"/>
              <a:t>, pause </a:t>
            </a:r>
            <a:r>
              <a:rPr lang="de-AT" dirty="0" err="1" smtClean="0"/>
              <a:t>button</a:t>
            </a:r>
            <a:r>
              <a:rPr lang="de-AT" dirty="0" smtClean="0"/>
              <a:t> etc.).</a:t>
            </a:r>
          </a:p>
          <a:p>
            <a:pPr lvl="1"/>
            <a:r>
              <a:rPr lang="de-AT" dirty="0" err="1" smtClean="0"/>
              <a:t>Simulate</a:t>
            </a:r>
            <a:r>
              <a:rPr lang="de-AT" dirty="0" smtClean="0"/>
              <a:t> </a:t>
            </a:r>
            <a:r>
              <a:rPr lang="de-AT" dirty="0" err="1" smtClean="0"/>
              <a:t>the</a:t>
            </a:r>
            <a:r>
              <a:rPr lang="de-AT" dirty="0" smtClean="0"/>
              <a:t> </a:t>
            </a:r>
            <a:r>
              <a:rPr lang="de-AT" dirty="0" err="1" smtClean="0"/>
              <a:t>game</a:t>
            </a:r>
            <a:r>
              <a:rPr lang="de-AT" dirty="0" smtClean="0"/>
              <a:t> </a:t>
            </a:r>
            <a:r>
              <a:rPr lang="de-AT" dirty="0" err="1" smtClean="0"/>
              <a:t>world</a:t>
            </a:r>
            <a:r>
              <a:rPr lang="de-AT" dirty="0" smtClean="0"/>
              <a:t>.</a:t>
            </a:r>
          </a:p>
          <a:p>
            <a:pPr lvl="1"/>
            <a:r>
              <a:rPr lang="de-AT" dirty="0" smtClean="0"/>
              <a:t>Render </a:t>
            </a:r>
            <a:r>
              <a:rPr lang="de-AT" dirty="0" err="1" smtClean="0"/>
              <a:t>the</a:t>
            </a:r>
            <a:r>
              <a:rPr lang="de-AT" dirty="0" smtClean="0"/>
              <a:t> </a:t>
            </a:r>
            <a:r>
              <a:rPr lang="de-AT" dirty="0" err="1" smtClean="0"/>
              <a:t>game</a:t>
            </a:r>
            <a:r>
              <a:rPr lang="de-AT" dirty="0" smtClean="0"/>
              <a:t> </a:t>
            </a:r>
            <a:r>
              <a:rPr lang="de-AT" dirty="0" err="1" smtClean="0"/>
              <a:t>world</a:t>
            </a:r>
            <a:r>
              <a:rPr lang="de-AT" dirty="0" smtClean="0"/>
              <a:t>.</a:t>
            </a:r>
          </a:p>
          <a:p>
            <a:r>
              <a:rPr lang="de-AT" dirty="0" err="1" smtClean="0"/>
              <a:t>Let‘s</a:t>
            </a:r>
            <a:r>
              <a:rPr lang="de-AT" dirty="0" smtClean="0"/>
              <a:t> </a:t>
            </a:r>
            <a:r>
              <a:rPr lang="de-AT" dirty="0" err="1" smtClean="0"/>
              <a:t>implement</a:t>
            </a:r>
            <a:r>
              <a:rPr lang="de-AT" dirty="0" smtClean="0"/>
              <a:t> </a:t>
            </a:r>
            <a:r>
              <a:rPr lang="de-AT" dirty="0" err="1" smtClean="0"/>
              <a:t>the</a:t>
            </a:r>
            <a:r>
              <a:rPr lang="de-AT" dirty="0" smtClean="0"/>
              <a:t> </a:t>
            </a:r>
            <a:r>
              <a:rPr lang="de-AT" dirty="0" err="1" smtClean="0"/>
              <a:t>first</a:t>
            </a:r>
            <a:r>
              <a:rPr lang="de-AT" dirty="0" smtClean="0"/>
              <a:t> </a:t>
            </a:r>
            <a:r>
              <a:rPr lang="de-AT" dirty="0" err="1" smtClean="0"/>
              <a:t>two</a:t>
            </a:r>
            <a:r>
              <a:rPr lang="de-AT" dirty="0" smtClean="0"/>
              <a:t> </a:t>
            </a:r>
            <a:r>
              <a:rPr lang="de-AT" dirty="0" err="1" smtClean="0"/>
              <a:t>items</a:t>
            </a:r>
            <a:r>
              <a:rPr lang="de-AT" dirty="0" smtClean="0"/>
              <a:t>.</a:t>
            </a:r>
            <a:endParaRPr lang="de-AT"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p:txBody>
          <a:bodyPr/>
          <a:lstStyle/>
          <a:p>
            <a:r>
              <a:rPr lang="de-AT" dirty="0" err="1" smtClean="0"/>
              <a:t>We</a:t>
            </a:r>
            <a:r>
              <a:rPr lang="de-AT" dirty="0" smtClean="0"/>
              <a:t> </a:t>
            </a:r>
            <a:r>
              <a:rPr lang="de-AT" dirty="0" err="1" smtClean="0"/>
              <a:t>have</a:t>
            </a:r>
            <a:r>
              <a:rPr lang="de-AT" dirty="0" smtClean="0"/>
              <a:t> 3 </a:t>
            </a:r>
            <a:r>
              <a:rPr lang="de-AT" dirty="0" err="1" smtClean="0"/>
              <a:t>states</a:t>
            </a:r>
            <a:r>
              <a:rPr lang="de-AT" dirty="0" smtClean="0"/>
              <a:t>:</a:t>
            </a:r>
          </a:p>
          <a:p>
            <a:pPr lvl="1"/>
            <a:r>
              <a:rPr lang="de-AT" dirty="0" err="1" smtClean="0"/>
              <a:t>Running</a:t>
            </a:r>
            <a:r>
              <a:rPr lang="de-AT" dirty="0" smtClean="0"/>
              <a:t>, </a:t>
            </a:r>
            <a:r>
              <a:rPr lang="de-AT" dirty="0" err="1" smtClean="0"/>
              <a:t>Paused</a:t>
            </a:r>
            <a:r>
              <a:rPr lang="de-AT" dirty="0" smtClean="0"/>
              <a:t>, Game Over.</a:t>
            </a:r>
          </a:p>
          <a:p>
            <a:r>
              <a:rPr lang="de-AT" dirty="0" err="1" smtClean="0"/>
              <a:t>We‘ll</a:t>
            </a:r>
            <a:r>
              <a:rPr lang="de-AT" dirty="0" smtClean="0"/>
              <a:t> </a:t>
            </a:r>
            <a:r>
              <a:rPr lang="de-AT" dirty="0" err="1" smtClean="0"/>
              <a:t>encode</a:t>
            </a:r>
            <a:r>
              <a:rPr lang="de-AT" dirty="0" smtClean="0"/>
              <a:t> </a:t>
            </a:r>
            <a:r>
              <a:rPr lang="de-AT" dirty="0" err="1" smtClean="0"/>
              <a:t>those</a:t>
            </a:r>
            <a:r>
              <a:rPr lang="de-AT" dirty="0" smtClean="0"/>
              <a:t> </a:t>
            </a:r>
            <a:r>
              <a:rPr lang="de-AT" dirty="0" err="1" smtClean="0"/>
              <a:t>with</a:t>
            </a:r>
            <a:r>
              <a:rPr lang="de-AT" dirty="0" smtClean="0"/>
              <a:t> an </a:t>
            </a:r>
            <a:r>
              <a:rPr lang="de-AT" dirty="0" err="1" smtClean="0"/>
              <a:t>enum</a:t>
            </a:r>
            <a:r>
              <a:rPr lang="de-AT" dirty="0" smtClean="0"/>
              <a:t>.</a:t>
            </a:r>
          </a:p>
          <a:p>
            <a:r>
              <a:rPr lang="de-AT" dirty="0" err="1" smtClean="0"/>
              <a:t>We</a:t>
            </a:r>
            <a:r>
              <a:rPr lang="de-AT" dirty="0" smtClean="0"/>
              <a:t> </a:t>
            </a:r>
            <a:r>
              <a:rPr lang="de-AT" dirty="0" err="1" smtClean="0"/>
              <a:t>need</a:t>
            </a:r>
            <a:r>
              <a:rPr lang="de-AT" dirty="0" smtClean="0"/>
              <a:t> </a:t>
            </a:r>
            <a:r>
              <a:rPr lang="de-AT" dirty="0" err="1" smtClean="0"/>
              <a:t>to</a:t>
            </a:r>
            <a:r>
              <a:rPr lang="de-AT" dirty="0" smtClean="0"/>
              <a:t> </a:t>
            </a:r>
            <a:r>
              <a:rPr lang="de-AT" dirty="0" err="1" smtClean="0"/>
              <a:t>display</a:t>
            </a:r>
            <a:r>
              <a:rPr lang="de-AT" dirty="0" smtClean="0"/>
              <a:t> </a:t>
            </a:r>
            <a:r>
              <a:rPr lang="de-AT" dirty="0" err="1" smtClean="0"/>
              <a:t>the</a:t>
            </a:r>
            <a:r>
              <a:rPr lang="de-AT" dirty="0" smtClean="0"/>
              <a:t> </a:t>
            </a:r>
            <a:r>
              <a:rPr lang="de-AT" dirty="0" err="1" smtClean="0"/>
              <a:t>background</a:t>
            </a:r>
            <a:r>
              <a:rPr lang="de-AT" dirty="0" smtClean="0"/>
              <a:t> </a:t>
            </a:r>
            <a:r>
              <a:rPr lang="de-AT" dirty="0" err="1" smtClean="0"/>
              <a:t>and</a:t>
            </a:r>
            <a:r>
              <a:rPr lang="de-AT" dirty="0" smtClean="0"/>
              <a:t> </a:t>
            </a:r>
            <a:r>
              <a:rPr lang="de-AT" dirty="0" err="1" smtClean="0"/>
              <a:t>the</a:t>
            </a:r>
            <a:r>
              <a:rPr lang="de-AT" dirty="0" smtClean="0"/>
              <a:t> </a:t>
            </a:r>
            <a:r>
              <a:rPr lang="de-AT" dirty="0" err="1" smtClean="0"/>
              <a:t>apropriate</a:t>
            </a:r>
            <a:r>
              <a:rPr lang="de-AT" dirty="0" smtClean="0"/>
              <a:t> </a:t>
            </a:r>
            <a:r>
              <a:rPr lang="de-AT" dirty="0" err="1" smtClean="0"/>
              <a:t>label</a:t>
            </a:r>
            <a:r>
              <a:rPr lang="de-AT" dirty="0" smtClean="0"/>
              <a:t> („</a:t>
            </a:r>
            <a:r>
              <a:rPr lang="de-AT" dirty="0" err="1" smtClean="0"/>
              <a:t>Resume</a:t>
            </a:r>
            <a:r>
              <a:rPr lang="de-AT" dirty="0" smtClean="0"/>
              <a:t>“, „Game Over“) </a:t>
            </a:r>
            <a:r>
              <a:rPr lang="de-AT" dirty="0" err="1" smtClean="0"/>
              <a:t>depending</a:t>
            </a:r>
            <a:r>
              <a:rPr lang="de-AT" dirty="0" smtClean="0"/>
              <a:t> on </a:t>
            </a:r>
            <a:r>
              <a:rPr lang="de-AT" dirty="0" err="1" smtClean="0"/>
              <a:t>state</a:t>
            </a:r>
            <a:r>
              <a:rPr lang="de-AT" dirty="0" smtClean="0"/>
              <a:t>.</a:t>
            </a:r>
          </a:p>
          <a:p>
            <a:endParaRPr lang="de-AT" dirty="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4" name="Textfeld 3"/>
          <p:cNvSpPr txBox="1"/>
          <p:nvPr/>
        </p:nvSpPr>
        <p:spPr>
          <a:xfrm>
            <a:off x="539552" y="1124744"/>
            <a:ext cx="8136904" cy="3693319"/>
          </a:xfrm>
          <a:prstGeom prst="rect">
            <a:avLst/>
          </a:prstGeom>
          <a:noFill/>
        </p:spPr>
        <p:txBody>
          <a:bodyPr wrap="square" rtlCol="0">
            <a:spAutoFit/>
          </a:bodyPr>
          <a:lstStyle/>
          <a:p>
            <a:r>
              <a:rPr lang="en-US" b="1" dirty="0" smtClean="0">
                <a:latin typeface="TheSansMonoConNormal" pitchFamily="34" charset="0"/>
              </a:rPr>
              <a:t>public class </a:t>
            </a:r>
            <a:r>
              <a:rPr lang="en-US" b="1" dirty="0" err="1" smtClean="0">
                <a:latin typeface="TheSansMonoConNormal" pitchFamily="34" charset="0"/>
              </a:rPr>
              <a:t>GameScreen</a:t>
            </a:r>
            <a:r>
              <a:rPr lang="en-US" b="1" dirty="0" smtClean="0">
                <a:latin typeface="TheSansMonoConNormal" pitchFamily="34" charset="0"/>
              </a:rPr>
              <a:t> extends Screen {</a:t>
            </a:r>
          </a:p>
          <a:p>
            <a:r>
              <a:rPr lang="en-US" b="1" dirty="0" smtClean="0">
                <a:latin typeface="TheSansMonoConNormal" pitchFamily="34" charset="0"/>
              </a:rPr>
              <a:t>    </a:t>
            </a:r>
            <a:r>
              <a:rPr lang="en-US" b="1" dirty="0" err="1" smtClean="0">
                <a:latin typeface="TheSansMonoConNormal" pitchFamily="34" charset="0"/>
              </a:rPr>
              <a:t>enum</a:t>
            </a:r>
            <a:r>
              <a:rPr lang="en-US" b="1" dirty="0" smtClean="0">
                <a:latin typeface="TheSansMonoConNormal" pitchFamily="34" charset="0"/>
              </a:rPr>
              <a:t> State { </a:t>
            </a:r>
            <a:r>
              <a:rPr lang="en-US" b="1" i="1" dirty="0" smtClean="0">
                <a:latin typeface="TheSansMonoConNormal" pitchFamily="34" charset="0"/>
              </a:rPr>
              <a:t>Paused, Running, </a:t>
            </a:r>
            <a:r>
              <a:rPr lang="en-US" b="1" i="1" dirty="0" err="1" smtClean="0">
                <a:latin typeface="TheSansMonoConNormal" pitchFamily="34" charset="0"/>
              </a:rPr>
              <a:t>GameOver</a:t>
            </a:r>
            <a:r>
              <a:rPr lang="en-US" b="1" i="1" dirty="0" smtClean="0">
                <a:latin typeface="TheSansMonoConNormal" pitchFamily="34" charset="0"/>
              </a:rPr>
              <a:t> }</a:t>
            </a:r>
          </a:p>
          <a:p>
            <a:r>
              <a:rPr lang="de-AT" b="1" dirty="0" smtClean="0">
                <a:latin typeface="TheSansMonoConNormal" pitchFamily="34" charset="0"/>
              </a:rPr>
              <a:t>    </a:t>
            </a:r>
          </a:p>
          <a:p>
            <a:r>
              <a:rPr lang="de-AT" b="1" dirty="0" smtClean="0">
                <a:latin typeface="TheSansMonoConNormal" pitchFamily="34" charset="0"/>
              </a:rPr>
              <a:t>    Bitmap </a:t>
            </a:r>
            <a:r>
              <a:rPr lang="de-AT" b="1" dirty="0" err="1" smtClean="0">
                <a:latin typeface="TheSansMonoConNormal" pitchFamily="34" charset="0"/>
              </a:rPr>
              <a:t>background</a:t>
            </a:r>
            <a:r>
              <a:rPr lang="de-AT" b="1" dirty="0" smtClean="0">
                <a:latin typeface="TheSansMonoConNormal" pitchFamily="34" charset="0"/>
              </a:rPr>
              <a:t>, </a:t>
            </a:r>
            <a:r>
              <a:rPr lang="de-AT" b="1" dirty="0" err="1" smtClean="0">
                <a:latin typeface="TheSansMonoConNormal" pitchFamily="34" charset="0"/>
              </a:rPr>
              <a:t>resume</a:t>
            </a:r>
            <a:r>
              <a:rPr lang="de-AT" b="1" dirty="0" smtClean="0">
                <a:latin typeface="TheSansMonoConNormal" pitchFamily="34" charset="0"/>
              </a:rPr>
              <a:t>, </a:t>
            </a:r>
            <a:r>
              <a:rPr lang="de-AT" b="1" dirty="0" err="1" smtClean="0">
                <a:latin typeface="TheSansMonoConNormal" pitchFamily="34" charset="0"/>
              </a:rPr>
              <a:t>gameOver</a:t>
            </a:r>
            <a:r>
              <a:rPr lang="de-AT" b="1" dirty="0" smtClean="0">
                <a:latin typeface="TheSansMonoConNormal" pitchFamily="34" charset="0"/>
              </a:rPr>
              <a:t>;            </a:t>
            </a:r>
          </a:p>
          <a:p>
            <a:r>
              <a:rPr lang="de-AT" b="1" dirty="0" smtClean="0">
                <a:latin typeface="TheSansMonoConNormal" pitchFamily="34" charset="0"/>
              </a:rPr>
              <a:t>    State </a:t>
            </a:r>
            <a:r>
              <a:rPr lang="de-AT" b="1" dirty="0" err="1" smtClean="0">
                <a:latin typeface="TheSansMonoConNormal" pitchFamily="34" charset="0"/>
              </a:rPr>
              <a:t>state</a:t>
            </a:r>
            <a:r>
              <a:rPr lang="de-AT" b="1" dirty="0" smtClean="0">
                <a:latin typeface="TheSansMonoConNormal" pitchFamily="34" charset="0"/>
              </a:rPr>
              <a:t> = </a:t>
            </a:r>
            <a:r>
              <a:rPr lang="de-AT" b="1" dirty="0" err="1" smtClean="0">
                <a:latin typeface="TheSansMonoConNormal" pitchFamily="34" charset="0"/>
              </a:rPr>
              <a:t>State.</a:t>
            </a:r>
            <a:r>
              <a:rPr lang="de-AT" b="1" i="1" dirty="0" err="1" smtClean="0">
                <a:latin typeface="TheSansMonoConNormal" pitchFamily="34" charset="0"/>
              </a:rPr>
              <a:t>Running</a:t>
            </a:r>
            <a:r>
              <a:rPr lang="de-AT" b="1" i="1" dirty="0" smtClean="0">
                <a:latin typeface="TheSansMonoConNormal" pitchFamily="34" charset="0"/>
              </a:rPr>
              <a:t>;</a:t>
            </a:r>
          </a:p>
          <a:p>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GameScreen(Game </a:t>
            </a:r>
            <a:r>
              <a:rPr lang="de-AT" b="1" dirty="0" err="1" smtClean="0">
                <a:latin typeface="TheSansMonoConNormal" pitchFamily="34" charset="0"/>
              </a:rPr>
              <a:t>game</a:t>
            </a:r>
            <a:r>
              <a:rPr lang="de-AT" b="1" dirty="0" smtClean="0">
                <a:latin typeface="TheSansMonoConNormal" pitchFamily="34" charset="0"/>
              </a:rPr>
              <a:t>) {</a:t>
            </a:r>
          </a:p>
          <a:p>
            <a:r>
              <a:rPr lang="de-AT" b="1" dirty="0" smtClean="0">
                <a:latin typeface="TheSansMonoConNormal" pitchFamily="34" charset="0"/>
              </a:rPr>
              <a:t>        super(</a:t>
            </a:r>
            <a:r>
              <a:rPr lang="de-AT" b="1" dirty="0" err="1" smtClean="0">
                <a:latin typeface="TheSansMonoConNormal" pitchFamily="34" charset="0"/>
              </a:rPr>
              <a:t>game</a:t>
            </a:r>
            <a:r>
              <a:rPr lang="de-AT" b="1" dirty="0" smtClean="0">
                <a:latin typeface="TheSansMonoConNormal" pitchFamily="34" charset="0"/>
              </a:rPr>
              <a:t>);</a:t>
            </a:r>
          </a:p>
          <a:p>
            <a:r>
              <a:rPr lang="de-AT" b="1" dirty="0" smtClean="0">
                <a:latin typeface="TheSansMonoConNormal" pitchFamily="34" charset="0"/>
              </a:rPr>
              <a:t>        </a:t>
            </a:r>
            <a:r>
              <a:rPr lang="de-AT" b="1" dirty="0" err="1" smtClean="0">
                <a:latin typeface="TheSansMonoConNormal" pitchFamily="34" charset="0"/>
              </a:rPr>
              <a:t>background</a:t>
            </a:r>
            <a:r>
              <a:rPr lang="de-AT" b="1" dirty="0" smtClean="0">
                <a:latin typeface="TheSansMonoConNormal" pitchFamily="34" charset="0"/>
              </a:rPr>
              <a:t> = </a:t>
            </a:r>
            <a:r>
              <a:rPr lang="de-AT" b="1" dirty="0" err="1" smtClean="0">
                <a:latin typeface="TheSansMonoConNormal" pitchFamily="34" charset="0"/>
              </a:rPr>
              <a:t>game.loadBitmap</a:t>
            </a:r>
            <a:r>
              <a:rPr lang="de-AT" b="1" dirty="0" smtClean="0">
                <a:latin typeface="TheSansMonoConNormal" pitchFamily="34" charset="0"/>
              </a:rPr>
              <a:t>("background.png");</a:t>
            </a:r>
          </a:p>
          <a:p>
            <a:r>
              <a:rPr lang="de-AT" b="1" dirty="0" smtClean="0">
                <a:latin typeface="TheSansMonoConNormal" pitchFamily="34" charset="0"/>
              </a:rPr>
              <a:t>        </a:t>
            </a:r>
            <a:r>
              <a:rPr lang="de-AT" b="1" dirty="0" err="1" smtClean="0">
                <a:latin typeface="TheSansMonoConNormal" pitchFamily="34" charset="0"/>
              </a:rPr>
              <a:t>resume</a:t>
            </a:r>
            <a:r>
              <a:rPr lang="de-AT" b="1" dirty="0" smtClean="0">
                <a:latin typeface="TheSansMonoConNormal" pitchFamily="34" charset="0"/>
              </a:rPr>
              <a:t> = </a:t>
            </a:r>
            <a:r>
              <a:rPr lang="de-AT" b="1" dirty="0" err="1" smtClean="0">
                <a:latin typeface="TheSansMonoConNormal" pitchFamily="34" charset="0"/>
              </a:rPr>
              <a:t>game.loadBitmap</a:t>
            </a:r>
            <a:r>
              <a:rPr lang="de-AT" b="1" dirty="0" smtClean="0">
                <a:latin typeface="TheSansMonoConNormal" pitchFamily="34" charset="0"/>
              </a:rPr>
              <a:t>("resume.png");</a:t>
            </a:r>
          </a:p>
          <a:p>
            <a:r>
              <a:rPr lang="de-AT" b="1" dirty="0" smtClean="0">
                <a:latin typeface="TheSansMonoConNormal" pitchFamily="34" charset="0"/>
              </a:rPr>
              <a:t>        </a:t>
            </a:r>
            <a:r>
              <a:rPr lang="de-AT" b="1" dirty="0" err="1" smtClean="0">
                <a:latin typeface="TheSansMonoConNormal" pitchFamily="34" charset="0"/>
              </a:rPr>
              <a:t>gameOver</a:t>
            </a:r>
            <a:r>
              <a:rPr lang="de-AT" b="1" dirty="0" smtClean="0">
                <a:latin typeface="TheSansMonoConNormal" pitchFamily="34" charset="0"/>
              </a:rPr>
              <a:t> = </a:t>
            </a:r>
            <a:r>
              <a:rPr lang="de-AT" b="1" dirty="0" err="1" smtClean="0">
                <a:latin typeface="TheSansMonoConNormal" pitchFamily="34" charset="0"/>
              </a:rPr>
              <a:t>game.loadBitmap</a:t>
            </a:r>
            <a:r>
              <a:rPr lang="de-AT" b="1" dirty="0" smtClean="0">
                <a:latin typeface="TheSansMonoConNormal" pitchFamily="34" charset="0"/>
              </a:rPr>
              <a:t>("gameover.png");</a:t>
            </a:r>
          </a:p>
          <a:p>
            <a:r>
              <a:rPr lang="de-AT" b="1" dirty="0" smtClean="0">
                <a:latin typeface="TheSansMonoConNormal" pitchFamily="34" charset="0"/>
              </a:rPr>
              <a:t>    }</a:t>
            </a:r>
          </a:p>
          <a:p>
            <a:r>
              <a:rPr lang="de-AT" b="1" dirty="0" smtClean="0">
                <a:latin typeface="TheSansMonoConNormal" pitchFamily="34" charset="0"/>
              </a:rPr>
              <a:t>   …</a:t>
            </a:r>
            <a:endParaRPr lang="de-AT" b="1" dirty="0">
              <a:latin typeface="TheSansMonoConNormal" pitchFamily="34" charset="0"/>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4" name="Textfeld 3"/>
          <p:cNvSpPr txBox="1"/>
          <p:nvPr/>
        </p:nvSpPr>
        <p:spPr>
          <a:xfrm>
            <a:off x="70992" y="1052736"/>
            <a:ext cx="9253536" cy="5816977"/>
          </a:xfrm>
          <a:prstGeom prst="rect">
            <a:avLst/>
          </a:prstGeom>
          <a:noFill/>
        </p:spPr>
        <p:txBody>
          <a:bodyPr wrap="square" rtlCol="0">
            <a:spAutoFit/>
          </a:bodyPr>
          <a:lstStyle/>
          <a:p>
            <a:r>
              <a:rPr lang="en-US" sz="1400" b="1" dirty="0" smtClean="0">
                <a:latin typeface="TheSansMonoConNormal" pitchFamily="34" charset="0"/>
              </a:rPr>
              <a:t>public class </a:t>
            </a:r>
            <a:r>
              <a:rPr lang="en-US" sz="1400" b="1" dirty="0" err="1" smtClean="0">
                <a:latin typeface="TheSansMonoConNormal" pitchFamily="34" charset="0"/>
              </a:rPr>
              <a:t>GameScreen</a:t>
            </a:r>
            <a:r>
              <a:rPr lang="en-US" sz="1400" b="1" dirty="0" smtClean="0">
                <a:latin typeface="TheSansMonoConNormal" pitchFamily="34" charset="0"/>
              </a:rPr>
              <a:t> extends Screen {</a:t>
            </a:r>
          </a:p>
          <a:p>
            <a:r>
              <a:rPr lang="en-US"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en-US" sz="1400" b="1" dirty="0" smtClean="0">
                <a:latin typeface="TheSansMonoConNormal" pitchFamily="34" charset="0"/>
              </a:rPr>
              <a:t>        if(state == </a:t>
            </a:r>
            <a:r>
              <a:rPr lang="en-US" sz="1400" b="1" dirty="0" err="1" smtClean="0">
                <a:latin typeface="TheSansMonoConNormal" pitchFamily="34" charset="0"/>
              </a:rPr>
              <a:t>State.</a:t>
            </a:r>
            <a:r>
              <a:rPr lang="en-US" sz="1400" b="1" i="1" dirty="0" err="1" smtClean="0">
                <a:latin typeface="TheSansMonoConNormal" pitchFamily="34" charset="0"/>
              </a:rPr>
              <a:t>Paused</a:t>
            </a:r>
            <a:r>
              <a:rPr lang="en-US" sz="1400" b="1" i="1" dirty="0" smtClean="0">
                <a:latin typeface="TheSansMonoConNormal" pitchFamily="34" charset="0"/>
              </a:rPr>
              <a:t> &amp;&amp; </a:t>
            </a:r>
            <a:r>
              <a:rPr lang="en-US" sz="1400" b="1" i="1" dirty="0" err="1" smtClean="0">
                <a:latin typeface="TheSansMonoConNormal" pitchFamily="34" charset="0"/>
              </a:rPr>
              <a:t>game.getTouchEvents</a:t>
            </a:r>
            <a:r>
              <a:rPr lang="en-US" sz="1400" b="1" i="1" dirty="0" smtClean="0">
                <a:latin typeface="TheSansMonoConNormal" pitchFamily="34" charset="0"/>
              </a:rPr>
              <a:t>().size() &gt; 0) {</a:t>
            </a:r>
          </a:p>
          <a:p>
            <a:r>
              <a:rPr lang="en-US" sz="1400" b="1" i="1" dirty="0" smtClean="0">
                <a:latin typeface="TheSansMonoConNormal" pitchFamily="34" charset="0"/>
              </a:rPr>
              <a:t>            state = </a:t>
            </a:r>
            <a:r>
              <a:rPr lang="en-US" sz="1400" b="1" i="1" dirty="0" err="1" smtClean="0">
                <a:latin typeface="TheSansMonoConNormal" pitchFamily="34" charset="0"/>
              </a:rPr>
              <a:t>State.Running</a:t>
            </a:r>
            <a:r>
              <a:rPr lang="en-US" sz="1400" b="1" i="1" dirty="0" smtClean="0">
                <a:latin typeface="TheSansMonoConNormal" pitchFamily="34" charset="0"/>
              </a:rPr>
              <a:t>;</a:t>
            </a:r>
          </a:p>
          <a:p>
            <a:r>
              <a:rPr lang="en-US" sz="1400" b="1" i="1" dirty="0" smtClean="0">
                <a:latin typeface="TheSansMonoConNormal" pitchFamily="34" charset="0"/>
              </a:rPr>
              <a:t>        }</a:t>
            </a:r>
          </a:p>
          <a:p>
            <a:r>
              <a:rPr lang="en-US" sz="1400" b="1" dirty="0" smtClean="0">
                <a:latin typeface="TheSansMonoConNormal" pitchFamily="34" charset="0"/>
              </a:rPr>
              <a:t>        if(state == </a:t>
            </a:r>
            <a:r>
              <a:rPr lang="en-US" sz="1400" b="1" dirty="0" err="1" smtClean="0">
                <a:latin typeface="TheSansMonoConNormal" pitchFamily="34" charset="0"/>
              </a:rPr>
              <a:t>State.</a:t>
            </a:r>
            <a:r>
              <a:rPr lang="en-US" sz="1400" b="1" i="1" dirty="0" err="1" smtClean="0">
                <a:latin typeface="TheSansMonoConNormal" pitchFamily="34" charset="0"/>
              </a:rPr>
              <a:t>GameOver</a:t>
            </a:r>
            <a:r>
              <a:rPr lang="en-US" sz="1400" b="1" i="1" dirty="0" smtClean="0">
                <a:latin typeface="TheSansMonoConNormal" pitchFamily="34" charset="0"/>
              </a:rPr>
              <a:t> &amp;&amp; </a:t>
            </a:r>
            <a:r>
              <a:rPr lang="en-US" sz="1400" b="1" i="1" dirty="0" err="1" smtClean="0">
                <a:latin typeface="TheSansMonoConNormal" pitchFamily="34" charset="0"/>
              </a:rPr>
              <a:t>game.getTouchEvents</a:t>
            </a:r>
            <a:r>
              <a:rPr lang="en-US" sz="1400" b="1" i="1" dirty="0" smtClean="0">
                <a:latin typeface="TheSansMonoConNormal" pitchFamily="34" charset="0"/>
              </a:rPr>
              <a:t>().size() &gt; 0) {</a:t>
            </a:r>
          </a:p>
          <a:p>
            <a:r>
              <a:rPr lang="en-US" sz="1400" b="1" i="1" dirty="0" smtClean="0">
                <a:latin typeface="TheSansMonoConNormal" pitchFamily="34" charset="0"/>
              </a:rPr>
              <a:t>            </a:t>
            </a:r>
            <a:r>
              <a:rPr lang="en-US" sz="1400" b="1" i="1" dirty="0" err="1" smtClean="0">
                <a:latin typeface="TheSansMonoConNormal" pitchFamily="34" charset="0"/>
              </a:rPr>
              <a:t>game.setScreen</a:t>
            </a:r>
            <a:r>
              <a:rPr lang="en-US" sz="1400" b="1" i="1" dirty="0" smtClean="0">
                <a:latin typeface="TheSansMonoConNormal" pitchFamily="34" charset="0"/>
              </a:rPr>
              <a:t>(new </a:t>
            </a:r>
            <a:r>
              <a:rPr lang="en-US" sz="1400" b="1" i="1" dirty="0" err="1" smtClean="0">
                <a:latin typeface="TheSansMonoConNormal" pitchFamily="34" charset="0"/>
              </a:rPr>
              <a:t>MainMenuScreen</a:t>
            </a:r>
            <a:r>
              <a:rPr lang="en-US" sz="1400" b="1" i="1" dirty="0" smtClean="0">
                <a:latin typeface="TheSansMonoConNormal" pitchFamily="34" charset="0"/>
              </a:rPr>
              <a:t>(game)); </a:t>
            </a:r>
          </a:p>
          <a:p>
            <a:r>
              <a:rPr lang="en-US" sz="1400" b="1" i="1" dirty="0" smtClean="0">
                <a:latin typeface="TheSansMonoConNormal" pitchFamily="34" charset="0"/>
              </a:rPr>
              <a:t>            return; </a:t>
            </a:r>
          </a:p>
          <a:p>
            <a:r>
              <a:rPr lang="en-US" sz="1400" b="1" i="1" dirty="0" smtClean="0">
                <a:latin typeface="TheSansMonoConNormal" pitchFamily="34" charset="0"/>
              </a:rPr>
              <a:t>        }</a:t>
            </a:r>
          </a:p>
          <a:p>
            <a:r>
              <a:rPr lang="en-US" sz="1400" b="1" i="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a:t>
            </a:r>
            <a:r>
              <a:rPr lang="de-AT" sz="1400" b="1" i="1" dirty="0" err="1" smtClean="0">
                <a:latin typeface="TheSansMonoConNormal" pitchFamily="34" charset="0"/>
              </a:rPr>
              <a:t>Running</a:t>
            </a:r>
            <a:r>
              <a:rPr lang="de-AT" sz="1400" b="1" i="1" dirty="0" smtClean="0">
                <a:latin typeface="TheSansMonoConNormal" pitchFamily="34" charset="0"/>
              </a:rPr>
              <a:t> &amp;&amp; </a:t>
            </a:r>
            <a:r>
              <a:rPr lang="de-AT" sz="1400" b="1" i="1" dirty="0" err="1" smtClean="0">
                <a:latin typeface="TheSansMonoConNormal" pitchFamily="34" charset="0"/>
              </a:rPr>
              <a:t>game.getTouchY</a:t>
            </a:r>
            <a:r>
              <a:rPr lang="de-AT" sz="1400" b="1" i="1" dirty="0" smtClean="0">
                <a:latin typeface="TheSansMonoConNormal" pitchFamily="34" charset="0"/>
              </a:rPr>
              <a:t>(0) &lt; 32 &amp;&amp; </a:t>
            </a:r>
            <a:r>
              <a:rPr lang="de-AT" sz="1400" b="1" i="1" dirty="0" err="1" smtClean="0">
                <a:latin typeface="TheSansMonoConNormal" pitchFamily="34" charset="0"/>
              </a:rPr>
              <a:t>game.getTouchX</a:t>
            </a:r>
            <a:r>
              <a:rPr lang="de-AT" sz="1400" b="1" i="1" dirty="0" smtClean="0">
                <a:latin typeface="TheSansMonoConNormal" pitchFamily="34" charset="0"/>
              </a:rPr>
              <a:t>(0) &gt; 320 - 32) {</a:t>
            </a:r>
            <a:r>
              <a:rPr lang="en-US" sz="1400" b="1" i="1" dirty="0" smtClean="0">
                <a:latin typeface="TheSansMonoConNormal" pitchFamily="34" charset="0"/>
              </a:rPr>
              <a:t>              </a:t>
            </a:r>
          </a:p>
          <a:p>
            <a:r>
              <a:rPr lang="en-US" sz="1400" b="1" i="1" dirty="0" smtClean="0">
                <a:latin typeface="TheSansMonoConNormal" pitchFamily="34" charset="0"/>
              </a:rPr>
              <a:t>            state = </a:t>
            </a:r>
            <a:r>
              <a:rPr lang="en-US" sz="1400" b="1" i="1" dirty="0" err="1" smtClean="0">
                <a:latin typeface="TheSansMonoConNormal" pitchFamily="34" charset="0"/>
              </a:rPr>
              <a:t>State.Paused</a:t>
            </a:r>
            <a:r>
              <a:rPr lang="en-US" sz="1400" b="1" i="1" dirty="0" smtClean="0">
                <a:latin typeface="TheSansMonoConNormal" pitchFamily="34" charset="0"/>
              </a:rPr>
              <a:t>;</a:t>
            </a:r>
          </a:p>
          <a:p>
            <a:r>
              <a:rPr lang="en-US" sz="1400" b="1" i="1" dirty="0" smtClean="0">
                <a:latin typeface="TheSansMonoConNormal" pitchFamily="34" charset="0"/>
              </a:rPr>
              <a:t>            return;</a:t>
            </a:r>
          </a:p>
          <a:p>
            <a:r>
              <a:rPr lang="en-US" sz="1400" b="1" i="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game.drawBitmap</a:t>
            </a:r>
            <a:r>
              <a:rPr lang="de-AT" sz="1400" b="1" dirty="0" smtClean="0">
                <a:latin typeface="TheSansMonoConNormal" pitchFamily="34" charset="0"/>
              </a:rPr>
              <a:t>(</a:t>
            </a:r>
            <a:r>
              <a:rPr lang="de-AT" sz="1400" b="1" dirty="0" err="1" smtClean="0">
                <a:latin typeface="TheSansMonoConNormal" pitchFamily="34" charset="0"/>
              </a:rPr>
              <a:t>background</a:t>
            </a:r>
            <a:r>
              <a:rPr lang="de-AT" sz="1400" b="1" dirty="0" smtClean="0">
                <a:latin typeface="TheSansMonoConNormal" pitchFamily="34" charset="0"/>
              </a:rPr>
              <a:t>, 0, 0);           </a:t>
            </a:r>
          </a:p>
          <a:p>
            <a:r>
              <a:rPr lang="en-US" sz="1400" b="1" dirty="0" smtClean="0">
                <a:latin typeface="TheSansMonoConNormal" pitchFamily="34" charset="0"/>
              </a:rPr>
              <a:t>        if(state == </a:t>
            </a:r>
            <a:r>
              <a:rPr lang="en-US" sz="1400" b="1" dirty="0" err="1" smtClean="0">
                <a:latin typeface="TheSansMonoConNormal" pitchFamily="34" charset="0"/>
              </a:rPr>
              <a:t>State.</a:t>
            </a:r>
            <a:r>
              <a:rPr lang="en-US" sz="1400" b="1" i="1" dirty="0" err="1" smtClean="0">
                <a:latin typeface="TheSansMonoConNormal" pitchFamily="34" charset="0"/>
              </a:rPr>
              <a:t>Paused</a:t>
            </a:r>
            <a:r>
              <a:rPr lang="en-US" sz="1400" b="1" i="1" dirty="0" smtClean="0">
                <a:latin typeface="TheSansMonoConNormal" pitchFamily="34" charset="0"/>
              </a:rPr>
              <a:t>)</a:t>
            </a:r>
          </a:p>
          <a:p>
            <a:r>
              <a:rPr lang="en-US" sz="1400" b="1" i="1" dirty="0" smtClean="0">
                <a:latin typeface="TheSansMonoConNormal" pitchFamily="34" charset="0"/>
              </a:rPr>
              <a:t>            </a:t>
            </a:r>
            <a:r>
              <a:rPr lang="en-US" sz="1400" b="1" i="1" dirty="0" err="1" smtClean="0">
                <a:latin typeface="TheSansMonoConNormal" pitchFamily="34" charset="0"/>
              </a:rPr>
              <a:t>game.drawBitmap</a:t>
            </a:r>
            <a:r>
              <a:rPr lang="en-US" sz="1400" b="1" i="1" dirty="0" smtClean="0">
                <a:latin typeface="TheSansMonoConNormal" pitchFamily="34" charset="0"/>
              </a:rPr>
              <a:t>(resume, 160 - </a:t>
            </a:r>
            <a:r>
              <a:rPr lang="en-US" sz="1400" b="1" i="1" dirty="0" err="1" smtClean="0">
                <a:latin typeface="TheSansMonoConNormal" pitchFamily="34" charset="0"/>
              </a:rPr>
              <a:t>resume.getWidth</a:t>
            </a:r>
            <a:r>
              <a:rPr lang="en-US" sz="1400" b="1" i="1" dirty="0" smtClean="0">
                <a:latin typeface="TheSansMonoConNormal" pitchFamily="34" charset="0"/>
              </a:rPr>
              <a:t>() / 2, 240 - </a:t>
            </a:r>
            <a:r>
              <a:rPr lang="en-US" sz="1400" b="1" i="1" dirty="0" err="1" smtClean="0">
                <a:latin typeface="TheSansMonoConNormal" pitchFamily="34" charset="0"/>
              </a:rPr>
              <a:t>resume.getHeight</a:t>
            </a:r>
            <a:r>
              <a:rPr lang="en-US" sz="1400" b="1" i="1" dirty="0" smtClean="0">
                <a:latin typeface="TheSansMonoConNormal" pitchFamily="34" charset="0"/>
              </a:rPr>
              <a:t>() / 2);</a:t>
            </a:r>
          </a:p>
          <a:p>
            <a:r>
              <a:rPr lang="en-US" sz="1400" b="1" i="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a:t>
            </a:r>
            <a:r>
              <a:rPr lang="de-AT" sz="1400" b="1" i="1" dirty="0" err="1" smtClean="0">
                <a:latin typeface="TheSansMonoConNormal" pitchFamily="34" charset="0"/>
              </a:rPr>
              <a:t>GameOver</a:t>
            </a:r>
            <a:r>
              <a:rPr lang="de-AT" sz="1400" b="1" i="1" dirty="0" smtClean="0">
                <a:latin typeface="TheSansMonoConNormal" pitchFamily="34" charset="0"/>
              </a:rPr>
              <a:t>)</a:t>
            </a:r>
          </a:p>
          <a:p>
            <a:r>
              <a:rPr lang="de-AT" sz="1400" b="1" i="1" dirty="0" smtClean="0">
                <a:latin typeface="TheSansMonoConNormal" pitchFamily="34" charset="0"/>
              </a:rPr>
              <a:t>            </a:t>
            </a:r>
            <a:r>
              <a:rPr lang="de-AT" sz="1400" b="1" i="1" dirty="0" err="1" smtClean="0">
                <a:latin typeface="TheSansMonoConNormal" pitchFamily="34" charset="0"/>
              </a:rPr>
              <a:t>game.drawBitmap</a:t>
            </a:r>
            <a:r>
              <a:rPr lang="de-AT" sz="1400" b="1" i="1" dirty="0" smtClean="0">
                <a:latin typeface="TheSansMonoConNormal" pitchFamily="34" charset="0"/>
              </a:rPr>
              <a:t>(</a:t>
            </a:r>
            <a:r>
              <a:rPr lang="de-AT" sz="1400" b="1" i="1" dirty="0" err="1" smtClean="0">
                <a:latin typeface="TheSansMonoConNormal" pitchFamily="34" charset="0"/>
              </a:rPr>
              <a:t>gameOver</a:t>
            </a:r>
            <a:r>
              <a:rPr lang="de-AT" sz="1400" b="1" i="1" dirty="0" smtClean="0">
                <a:latin typeface="TheSansMonoConNormal" pitchFamily="34" charset="0"/>
              </a:rPr>
              <a:t>, 160 - </a:t>
            </a:r>
            <a:r>
              <a:rPr lang="de-AT" sz="1400" b="1" i="1" dirty="0" err="1" smtClean="0">
                <a:latin typeface="TheSansMonoConNormal" pitchFamily="34" charset="0"/>
              </a:rPr>
              <a:t>gameOver.getWidth</a:t>
            </a:r>
            <a:r>
              <a:rPr lang="de-AT" sz="1400" b="1" i="1" dirty="0" smtClean="0">
                <a:latin typeface="TheSansMonoConNormal" pitchFamily="34" charset="0"/>
              </a:rPr>
              <a:t>() / 2, 240 - </a:t>
            </a:r>
            <a:r>
              <a:rPr lang="de-AT" sz="1400" b="1" i="1" dirty="0" err="1" smtClean="0">
                <a:latin typeface="TheSansMonoConNormal" pitchFamily="34" charset="0"/>
              </a:rPr>
              <a:t>gameOver.getHeight</a:t>
            </a:r>
            <a:r>
              <a:rPr lang="de-AT" sz="1400" b="1" i="1" dirty="0" smtClean="0">
                <a:latin typeface="TheSansMonoConNormal" pitchFamily="34" charset="0"/>
              </a:rPr>
              <a:t>() / 2);               </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State.Running</a:t>
            </a:r>
            <a:r>
              <a:rPr lang="de-AT" sz="1400" b="1" i="1" dirty="0" smtClean="0">
                <a:latin typeface="TheSansMonoConNormal" pitchFamily="34" charset="0"/>
              </a:rPr>
              <a:t>) </a:t>
            </a:r>
            <a:r>
              <a:rPr lang="de-AT" sz="1400" b="1" i="1" dirty="0" err="1" smtClean="0">
                <a:latin typeface="TheSansMonoConNormal" pitchFamily="34" charset="0"/>
              </a:rPr>
              <a:t>state</a:t>
            </a:r>
            <a:r>
              <a:rPr lang="de-AT" sz="1400" b="1" i="1" dirty="0" smtClean="0">
                <a:latin typeface="TheSansMonoConNormal" pitchFamily="34" charset="0"/>
              </a:rPr>
              <a:t> = </a:t>
            </a:r>
            <a:r>
              <a:rPr lang="de-AT" sz="1400" b="1" i="1" dirty="0" err="1" smtClean="0">
                <a:latin typeface="TheSansMonoConNormal" pitchFamily="34" charset="0"/>
              </a:rPr>
              <a:t>State.Paused</a:t>
            </a:r>
            <a:r>
              <a:rPr lang="de-AT" sz="1400" b="1" i="1" dirty="0" smtClean="0">
                <a:latin typeface="TheSansMonoConNormal" pitchFamily="34" charset="0"/>
              </a:rPr>
              <a:t>;</a:t>
            </a:r>
          </a:p>
          <a:p>
            <a:r>
              <a:rPr lang="de-AT" sz="1400" b="1" dirty="0" smtClean="0">
                <a:latin typeface="TheSansMonoConNormal" pitchFamily="34" charset="0"/>
              </a:rPr>
              <a:t>    }</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p:txBody>
          <a:bodyPr/>
          <a:lstStyle/>
          <a:p>
            <a:r>
              <a:rPr lang="de-AT" dirty="0" smtClean="0"/>
              <a:t>Time </a:t>
            </a:r>
            <a:r>
              <a:rPr lang="de-AT" dirty="0" err="1" smtClean="0"/>
              <a:t>to</a:t>
            </a:r>
            <a:r>
              <a:rPr lang="de-AT" dirty="0" smtClean="0"/>
              <a:t> </a:t>
            </a:r>
            <a:r>
              <a:rPr lang="de-AT" dirty="0" err="1" smtClean="0"/>
              <a:t>implement</a:t>
            </a:r>
            <a:r>
              <a:rPr lang="de-AT" dirty="0" smtClean="0"/>
              <a:t> </a:t>
            </a:r>
            <a:r>
              <a:rPr lang="de-AT" dirty="0" err="1" smtClean="0"/>
              <a:t>the</a:t>
            </a:r>
            <a:r>
              <a:rPr lang="de-AT" dirty="0" smtClean="0"/>
              <a:t> model, </a:t>
            </a:r>
            <a:r>
              <a:rPr lang="de-AT" dirty="0" err="1" smtClean="0"/>
              <a:t>view</a:t>
            </a:r>
            <a:r>
              <a:rPr lang="de-AT" dirty="0" smtClean="0"/>
              <a:t> </a:t>
            </a:r>
            <a:r>
              <a:rPr lang="de-AT" dirty="0" err="1" smtClean="0"/>
              <a:t>and</a:t>
            </a:r>
            <a:r>
              <a:rPr lang="de-AT" dirty="0" smtClean="0"/>
              <a:t> </a:t>
            </a:r>
            <a:r>
              <a:rPr lang="de-AT" dirty="0" err="1" smtClean="0"/>
              <a:t>controller</a:t>
            </a:r>
            <a:r>
              <a:rPr lang="de-AT" dirty="0" smtClean="0"/>
              <a:t> </a:t>
            </a:r>
            <a:r>
              <a:rPr lang="de-AT" dirty="0" err="1" smtClean="0"/>
              <a:t>of</a:t>
            </a:r>
            <a:r>
              <a:rPr lang="de-AT" dirty="0" smtClean="0"/>
              <a:t> </a:t>
            </a:r>
            <a:r>
              <a:rPr lang="de-AT" dirty="0" err="1" smtClean="0"/>
              <a:t>our</a:t>
            </a:r>
            <a:r>
              <a:rPr lang="de-AT" dirty="0" smtClean="0"/>
              <a:t> </a:t>
            </a:r>
            <a:r>
              <a:rPr lang="de-AT" dirty="0" err="1" smtClean="0"/>
              <a:t>world</a:t>
            </a:r>
            <a:r>
              <a:rPr lang="de-AT" dirty="0" smtClean="0"/>
              <a:t>.</a:t>
            </a:r>
          </a:p>
          <a:p>
            <a:r>
              <a:rPr lang="de-AT" dirty="0" smtClean="0"/>
              <a:t>The model </a:t>
            </a:r>
            <a:r>
              <a:rPr lang="de-AT" dirty="0" err="1" smtClean="0"/>
              <a:t>is</a:t>
            </a:r>
            <a:r>
              <a:rPr lang="de-AT" dirty="0" smtClean="0"/>
              <a:t> </a:t>
            </a:r>
            <a:r>
              <a:rPr lang="de-AT" dirty="0" err="1" smtClean="0"/>
              <a:t>composed</a:t>
            </a:r>
            <a:r>
              <a:rPr lang="de-AT" dirty="0" smtClean="0"/>
              <a:t> </a:t>
            </a:r>
            <a:r>
              <a:rPr lang="de-AT" dirty="0" err="1" smtClean="0"/>
              <a:t>of</a:t>
            </a:r>
            <a:r>
              <a:rPr lang="de-AT" dirty="0" smtClean="0"/>
              <a:t> </a:t>
            </a:r>
            <a:r>
              <a:rPr lang="de-AT" dirty="0" err="1" smtClean="0"/>
              <a:t>classes</a:t>
            </a:r>
            <a:r>
              <a:rPr lang="de-AT" dirty="0" smtClean="0"/>
              <a:t> </a:t>
            </a:r>
            <a:r>
              <a:rPr lang="de-AT" dirty="0" err="1" smtClean="0"/>
              <a:t>for</a:t>
            </a:r>
            <a:r>
              <a:rPr lang="de-AT" dirty="0" smtClean="0"/>
              <a:t> </a:t>
            </a:r>
            <a:r>
              <a:rPr lang="de-AT" dirty="0" err="1" smtClean="0"/>
              <a:t>each</a:t>
            </a:r>
            <a:r>
              <a:rPr lang="de-AT" dirty="0" smtClean="0"/>
              <a:t> </a:t>
            </a:r>
            <a:r>
              <a:rPr lang="de-AT" dirty="0" err="1" smtClean="0"/>
              <a:t>object</a:t>
            </a:r>
            <a:r>
              <a:rPr lang="de-AT" dirty="0" smtClean="0"/>
              <a:t> (Ball, Paddle, Block).</a:t>
            </a:r>
          </a:p>
          <a:p>
            <a:r>
              <a:rPr lang="de-AT" dirty="0" smtClean="0"/>
              <a:t>The </a:t>
            </a:r>
            <a:r>
              <a:rPr lang="de-AT" dirty="0" err="1" smtClean="0"/>
              <a:t>controller</a:t>
            </a:r>
            <a:r>
              <a:rPr lang="de-AT" dirty="0" smtClean="0"/>
              <a:t> </a:t>
            </a:r>
            <a:r>
              <a:rPr lang="de-AT" dirty="0" err="1" smtClean="0"/>
              <a:t>keeps</a:t>
            </a:r>
            <a:r>
              <a:rPr lang="de-AT" dirty="0" smtClean="0"/>
              <a:t> </a:t>
            </a:r>
            <a:r>
              <a:rPr lang="de-AT" dirty="0" err="1" smtClean="0"/>
              <a:t>track</a:t>
            </a:r>
            <a:r>
              <a:rPr lang="de-AT" dirty="0" smtClean="0"/>
              <a:t> </a:t>
            </a:r>
            <a:r>
              <a:rPr lang="de-AT" dirty="0" err="1" smtClean="0"/>
              <a:t>of</a:t>
            </a:r>
            <a:r>
              <a:rPr lang="de-AT" dirty="0" smtClean="0"/>
              <a:t> </a:t>
            </a:r>
            <a:r>
              <a:rPr lang="de-AT" dirty="0" err="1" smtClean="0"/>
              <a:t>objects</a:t>
            </a:r>
            <a:r>
              <a:rPr lang="de-AT" dirty="0" smtClean="0"/>
              <a:t> </a:t>
            </a:r>
            <a:r>
              <a:rPr lang="de-AT" dirty="0" err="1" smtClean="0"/>
              <a:t>and</a:t>
            </a:r>
            <a:r>
              <a:rPr lang="de-AT" dirty="0" smtClean="0"/>
              <a:t> </a:t>
            </a:r>
            <a:r>
              <a:rPr lang="de-AT" dirty="0" err="1" smtClean="0"/>
              <a:t>simulates</a:t>
            </a:r>
            <a:r>
              <a:rPr lang="de-AT" dirty="0" smtClean="0"/>
              <a:t> </a:t>
            </a:r>
            <a:r>
              <a:rPr lang="de-AT" dirty="0" err="1" smtClean="0"/>
              <a:t>the</a:t>
            </a:r>
            <a:r>
              <a:rPr lang="de-AT" dirty="0" smtClean="0"/>
              <a:t> </a:t>
            </a:r>
            <a:r>
              <a:rPr lang="de-AT" dirty="0" err="1" smtClean="0"/>
              <a:t>world</a:t>
            </a:r>
            <a:r>
              <a:rPr lang="de-AT" dirty="0" smtClean="0"/>
              <a:t>. Class </a:t>
            </a:r>
            <a:r>
              <a:rPr lang="de-AT" dirty="0" err="1" smtClean="0"/>
              <a:t>name</a:t>
            </a:r>
            <a:r>
              <a:rPr lang="de-AT" dirty="0" smtClean="0"/>
              <a:t> World.</a:t>
            </a:r>
          </a:p>
          <a:p>
            <a:r>
              <a:rPr lang="de-AT" dirty="0" smtClean="0"/>
              <a:t>The </a:t>
            </a:r>
            <a:r>
              <a:rPr lang="de-AT" dirty="0" err="1" smtClean="0"/>
              <a:t>view</a:t>
            </a:r>
            <a:r>
              <a:rPr lang="de-AT" dirty="0" smtClean="0"/>
              <a:t> </a:t>
            </a:r>
            <a:r>
              <a:rPr lang="de-AT" dirty="0" err="1" smtClean="0"/>
              <a:t>is</a:t>
            </a:r>
            <a:r>
              <a:rPr lang="de-AT" dirty="0" smtClean="0"/>
              <a:t> a separate </a:t>
            </a:r>
            <a:r>
              <a:rPr lang="de-AT" dirty="0" err="1" smtClean="0"/>
              <a:t>class</a:t>
            </a:r>
            <a:r>
              <a:rPr lang="de-AT" dirty="0" smtClean="0"/>
              <a:t> </a:t>
            </a:r>
            <a:r>
              <a:rPr lang="de-AT" dirty="0" err="1" smtClean="0"/>
              <a:t>we</a:t>
            </a:r>
            <a:r>
              <a:rPr lang="de-AT" dirty="0" smtClean="0"/>
              <a:t> </a:t>
            </a:r>
            <a:r>
              <a:rPr lang="de-AT" dirty="0" err="1" smtClean="0"/>
              <a:t>call</a:t>
            </a:r>
            <a:r>
              <a:rPr lang="de-AT" dirty="0" smtClean="0"/>
              <a:t> </a:t>
            </a:r>
            <a:r>
              <a:rPr lang="de-AT" dirty="0" err="1" smtClean="0"/>
              <a:t>WorldRenderer</a:t>
            </a:r>
            <a:r>
              <a:rPr lang="de-AT" dirty="0" smtClean="0"/>
              <a:t>. </a:t>
            </a:r>
            <a:r>
              <a:rPr lang="de-AT" dirty="0" err="1" smtClean="0"/>
              <a:t>It</a:t>
            </a:r>
            <a:r>
              <a:rPr lang="de-AT" dirty="0" smtClean="0"/>
              <a:t> </a:t>
            </a:r>
            <a:r>
              <a:rPr lang="de-AT" dirty="0" err="1" smtClean="0"/>
              <a:t>takes</a:t>
            </a:r>
            <a:r>
              <a:rPr lang="de-AT" dirty="0" smtClean="0"/>
              <a:t> </a:t>
            </a:r>
            <a:r>
              <a:rPr lang="de-AT" dirty="0" err="1" smtClean="0"/>
              <a:t>the</a:t>
            </a:r>
            <a:r>
              <a:rPr lang="de-AT" dirty="0" smtClean="0"/>
              <a:t> model </a:t>
            </a:r>
            <a:r>
              <a:rPr lang="de-AT" dirty="0" err="1" smtClean="0"/>
              <a:t>and</a:t>
            </a:r>
            <a:r>
              <a:rPr lang="de-AT" dirty="0" smtClean="0"/>
              <a:t> </a:t>
            </a:r>
            <a:r>
              <a:rPr lang="de-AT" dirty="0" err="1" smtClean="0"/>
              <a:t>renders</a:t>
            </a:r>
            <a:r>
              <a:rPr lang="de-AT" dirty="0" smtClean="0"/>
              <a:t> </a:t>
            </a:r>
            <a:r>
              <a:rPr lang="de-AT" dirty="0" err="1" smtClean="0"/>
              <a:t>its</a:t>
            </a:r>
            <a:r>
              <a:rPr lang="de-AT" dirty="0" smtClean="0"/>
              <a:t> </a:t>
            </a:r>
            <a:r>
              <a:rPr lang="de-AT" dirty="0" err="1" smtClean="0"/>
              <a:t>current</a:t>
            </a:r>
            <a:r>
              <a:rPr lang="de-AT" dirty="0" smtClean="0"/>
              <a:t> </a:t>
            </a:r>
            <a:r>
              <a:rPr lang="de-AT" dirty="0" err="1" smtClean="0"/>
              <a:t>state</a:t>
            </a:r>
            <a:r>
              <a:rPr lang="de-AT" dirty="0" smtClean="0"/>
              <a:t> (via Bitmaps </a:t>
            </a:r>
            <a:r>
              <a:rPr lang="de-AT" dirty="0" err="1" smtClean="0"/>
              <a:t>and</a:t>
            </a:r>
            <a:r>
              <a:rPr lang="de-AT" dirty="0" smtClean="0"/>
              <a:t> Game).</a:t>
            </a:r>
          </a:p>
          <a:p>
            <a:r>
              <a:rPr lang="de-AT" dirty="0" err="1" smtClean="0"/>
              <a:t>We‘ll</a:t>
            </a:r>
            <a:r>
              <a:rPr lang="de-AT" dirty="0" smtClean="0"/>
              <a:t> </a:t>
            </a:r>
            <a:r>
              <a:rPr lang="de-AT" dirty="0" err="1" smtClean="0"/>
              <a:t>develop</a:t>
            </a:r>
            <a:r>
              <a:rPr lang="de-AT" dirty="0" smtClean="0"/>
              <a:t> </a:t>
            </a:r>
            <a:r>
              <a:rPr lang="de-AT" dirty="0" err="1" smtClean="0"/>
              <a:t>those</a:t>
            </a:r>
            <a:r>
              <a:rPr lang="de-AT" dirty="0" smtClean="0"/>
              <a:t> </a:t>
            </a:r>
            <a:r>
              <a:rPr lang="de-AT" dirty="0" err="1" smtClean="0"/>
              <a:t>three</a:t>
            </a:r>
            <a:r>
              <a:rPr lang="de-AT" dirty="0" smtClean="0"/>
              <a:t> </a:t>
            </a:r>
            <a:r>
              <a:rPr lang="de-AT" dirty="0" err="1" smtClean="0"/>
              <a:t>things</a:t>
            </a:r>
            <a:r>
              <a:rPr lang="de-AT" dirty="0" smtClean="0"/>
              <a:t> </a:t>
            </a:r>
            <a:r>
              <a:rPr lang="de-AT" dirty="0" err="1" smtClean="0"/>
              <a:t>iteratively</a:t>
            </a:r>
            <a:r>
              <a:rPr lang="de-AT" dirty="0" smtClean="0"/>
              <a:t>.</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a:xfrm>
            <a:off x="457200" y="1124744"/>
            <a:ext cx="8229600" cy="2880320"/>
          </a:xfrm>
        </p:spPr>
        <p:txBody>
          <a:bodyPr>
            <a:normAutofit fontScale="85000" lnSpcReduction="20000"/>
          </a:bodyPr>
          <a:lstStyle/>
          <a:p>
            <a:r>
              <a:rPr lang="de-AT" dirty="0" smtClean="0"/>
              <a:t>Ball </a:t>
            </a:r>
            <a:r>
              <a:rPr lang="de-AT" dirty="0" err="1" smtClean="0"/>
              <a:t>has</a:t>
            </a:r>
            <a:r>
              <a:rPr lang="de-AT" dirty="0" smtClean="0"/>
              <a:t> a </a:t>
            </a:r>
            <a:r>
              <a:rPr lang="de-AT" dirty="0" err="1" smtClean="0"/>
              <a:t>position</a:t>
            </a:r>
            <a:r>
              <a:rPr lang="de-AT" dirty="0" smtClean="0"/>
              <a:t> (</a:t>
            </a:r>
            <a:r>
              <a:rPr lang="de-AT" dirty="0" err="1" smtClean="0"/>
              <a:t>x,y</a:t>
            </a:r>
            <a:r>
              <a:rPr lang="de-AT" dirty="0" smtClean="0"/>
              <a:t>) </a:t>
            </a:r>
            <a:r>
              <a:rPr lang="de-AT" dirty="0" err="1" smtClean="0"/>
              <a:t>and</a:t>
            </a:r>
            <a:r>
              <a:rPr lang="de-AT" dirty="0" smtClean="0"/>
              <a:t> a </a:t>
            </a:r>
            <a:r>
              <a:rPr lang="de-AT" dirty="0" err="1" smtClean="0"/>
              <a:t>velocity</a:t>
            </a:r>
            <a:r>
              <a:rPr lang="de-AT" dirty="0" smtClean="0"/>
              <a:t> (</a:t>
            </a:r>
            <a:r>
              <a:rPr lang="de-AT" dirty="0" err="1" smtClean="0"/>
              <a:t>vx</a:t>
            </a:r>
            <a:r>
              <a:rPr lang="de-AT" dirty="0" smtClean="0"/>
              <a:t>, </a:t>
            </a:r>
            <a:r>
              <a:rPr lang="de-AT" dirty="0" err="1" smtClean="0"/>
              <a:t>vy</a:t>
            </a:r>
            <a:r>
              <a:rPr lang="de-AT" dirty="0" smtClean="0"/>
              <a:t>).</a:t>
            </a:r>
          </a:p>
          <a:p>
            <a:r>
              <a:rPr lang="de-AT" dirty="0" smtClean="0"/>
              <a:t>Position </a:t>
            </a:r>
            <a:r>
              <a:rPr lang="de-AT" dirty="0" err="1" smtClean="0"/>
              <a:t>equals</a:t>
            </a:r>
            <a:r>
              <a:rPr lang="de-AT" dirty="0" smtClean="0"/>
              <a:t> </a:t>
            </a:r>
            <a:r>
              <a:rPr lang="de-AT" dirty="0" err="1" smtClean="0"/>
              <a:t>upper</a:t>
            </a:r>
            <a:r>
              <a:rPr lang="de-AT" dirty="0" smtClean="0"/>
              <a:t> </a:t>
            </a:r>
            <a:r>
              <a:rPr lang="de-AT" dirty="0" err="1" smtClean="0"/>
              <a:t>left</a:t>
            </a:r>
            <a:r>
              <a:rPr lang="de-AT" dirty="0" smtClean="0"/>
              <a:t> </a:t>
            </a:r>
            <a:r>
              <a:rPr lang="de-AT" dirty="0" err="1" smtClean="0"/>
              <a:t>corner</a:t>
            </a:r>
            <a:r>
              <a:rPr lang="de-AT" dirty="0" smtClean="0"/>
              <a:t> </a:t>
            </a:r>
            <a:r>
              <a:rPr lang="de-AT" dirty="0" err="1" smtClean="0"/>
              <a:t>of</a:t>
            </a:r>
            <a:r>
              <a:rPr lang="de-AT" dirty="0" smtClean="0"/>
              <a:t> ball, </a:t>
            </a:r>
            <a:r>
              <a:rPr lang="de-AT" dirty="0" err="1" smtClean="0"/>
              <a:t>given</a:t>
            </a:r>
            <a:r>
              <a:rPr lang="de-AT" dirty="0" smtClean="0"/>
              <a:t> in </a:t>
            </a:r>
            <a:r>
              <a:rPr lang="de-AT" dirty="0" err="1" smtClean="0"/>
              <a:t>pixels</a:t>
            </a:r>
            <a:endParaRPr lang="de-AT" dirty="0" smtClean="0"/>
          </a:p>
          <a:p>
            <a:r>
              <a:rPr lang="de-AT" dirty="0" err="1" smtClean="0"/>
              <a:t>Velocity</a:t>
            </a:r>
            <a:r>
              <a:rPr lang="de-AT" dirty="0" smtClean="0"/>
              <a:t> </a:t>
            </a:r>
            <a:r>
              <a:rPr lang="de-AT" dirty="0" err="1" smtClean="0"/>
              <a:t>is</a:t>
            </a:r>
            <a:r>
              <a:rPr lang="de-AT" dirty="0" smtClean="0"/>
              <a:t> </a:t>
            </a:r>
            <a:r>
              <a:rPr lang="de-AT" dirty="0" err="1" smtClean="0"/>
              <a:t>given</a:t>
            </a:r>
            <a:r>
              <a:rPr lang="de-AT" dirty="0" smtClean="0"/>
              <a:t> in </a:t>
            </a:r>
            <a:r>
              <a:rPr lang="de-AT" dirty="0" err="1" smtClean="0"/>
              <a:t>pixels</a:t>
            </a:r>
            <a:r>
              <a:rPr lang="de-AT" dirty="0" smtClean="0"/>
              <a:t> per </a:t>
            </a:r>
            <a:r>
              <a:rPr lang="de-AT" dirty="0" err="1" smtClean="0"/>
              <a:t>second</a:t>
            </a:r>
            <a:r>
              <a:rPr lang="de-AT" dirty="0" smtClean="0"/>
              <a:t> (time-</a:t>
            </a:r>
            <a:r>
              <a:rPr lang="de-AT" dirty="0" err="1" smtClean="0"/>
              <a:t>based</a:t>
            </a:r>
            <a:r>
              <a:rPr lang="de-AT" dirty="0" smtClean="0"/>
              <a:t> </a:t>
            </a:r>
            <a:r>
              <a:rPr lang="de-AT" dirty="0" err="1" smtClean="0"/>
              <a:t>movement</a:t>
            </a:r>
            <a:r>
              <a:rPr lang="de-AT" dirty="0" smtClean="0"/>
              <a:t>!).</a:t>
            </a:r>
          </a:p>
          <a:p>
            <a:r>
              <a:rPr lang="de-AT" dirty="0" err="1" smtClean="0"/>
              <a:t>Both</a:t>
            </a:r>
            <a:r>
              <a:rPr lang="de-AT" dirty="0" smtClean="0"/>
              <a:t> </a:t>
            </a:r>
            <a:r>
              <a:rPr lang="de-AT" dirty="0" err="1" smtClean="0"/>
              <a:t>attributes</a:t>
            </a:r>
            <a:r>
              <a:rPr lang="de-AT" dirty="0" smtClean="0"/>
              <a:t> </a:t>
            </a:r>
            <a:r>
              <a:rPr lang="de-AT" dirty="0" err="1" smtClean="0"/>
              <a:t>are</a:t>
            </a:r>
            <a:r>
              <a:rPr lang="de-AT" dirty="0" smtClean="0"/>
              <a:t> </a:t>
            </a:r>
            <a:r>
              <a:rPr lang="de-AT" dirty="0" err="1" smtClean="0"/>
              <a:t>actually</a:t>
            </a:r>
            <a:r>
              <a:rPr lang="de-AT" dirty="0" smtClean="0"/>
              <a:t> 2D </a:t>
            </a:r>
            <a:r>
              <a:rPr lang="de-AT" dirty="0" err="1" smtClean="0"/>
              <a:t>vectors</a:t>
            </a:r>
            <a:r>
              <a:rPr lang="de-AT" dirty="0" smtClean="0"/>
              <a:t>!</a:t>
            </a:r>
          </a:p>
          <a:p>
            <a:r>
              <a:rPr lang="de-AT" dirty="0" err="1" smtClean="0"/>
              <a:t>Velocity</a:t>
            </a:r>
            <a:r>
              <a:rPr lang="de-AT" dirty="0" smtClean="0"/>
              <a:t> also </a:t>
            </a:r>
            <a:r>
              <a:rPr lang="de-AT" dirty="0" err="1" smtClean="0"/>
              <a:t>encodes</a:t>
            </a:r>
            <a:r>
              <a:rPr lang="de-AT" dirty="0" smtClean="0"/>
              <a:t> </a:t>
            </a:r>
            <a:r>
              <a:rPr lang="de-AT" dirty="0" err="1" smtClean="0"/>
              <a:t>direction</a:t>
            </a:r>
            <a:r>
              <a:rPr lang="de-AT" dirty="0" smtClean="0"/>
              <a:t> in x </a:t>
            </a:r>
            <a:r>
              <a:rPr lang="de-AT" dirty="0" err="1" smtClean="0"/>
              <a:t>and</a:t>
            </a:r>
            <a:r>
              <a:rPr lang="de-AT" dirty="0" smtClean="0"/>
              <a:t> y!</a:t>
            </a:r>
          </a:p>
          <a:p>
            <a:r>
              <a:rPr lang="de-AT" dirty="0" smtClean="0"/>
              <a:t>Width </a:t>
            </a:r>
            <a:r>
              <a:rPr lang="de-AT" dirty="0" err="1" smtClean="0"/>
              <a:t>and</a:t>
            </a:r>
            <a:r>
              <a:rPr lang="de-AT" dirty="0" smtClean="0"/>
              <a:t> </a:t>
            </a:r>
            <a:r>
              <a:rPr lang="de-AT" dirty="0" err="1" smtClean="0"/>
              <a:t>height</a:t>
            </a:r>
            <a:r>
              <a:rPr lang="de-AT" dirty="0" smtClean="0"/>
              <a:t> </a:t>
            </a:r>
            <a:r>
              <a:rPr lang="de-AT" dirty="0" err="1" smtClean="0"/>
              <a:t>are</a:t>
            </a:r>
            <a:r>
              <a:rPr lang="de-AT" dirty="0" smtClean="0"/>
              <a:t> </a:t>
            </a:r>
            <a:r>
              <a:rPr lang="de-AT" dirty="0" err="1" smtClean="0"/>
              <a:t>constants</a:t>
            </a:r>
            <a:r>
              <a:rPr lang="de-AT" dirty="0" smtClean="0"/>
              <a:t>.</a:t>
            </a:r>
          </a:p>
        </p:txBody>
      </p:sp>
      <p:sp>
        <p:nvSpPr>
          <p:cNvPr id="5" name="Rechteck 4"/>
          <p:cNvSpPr/>
          <p:nvPr/>
        </p:nvSpPr>
        <p:spPr>
          <a:xfrm>
            <a:off x="683568" y="4221088"/>
            <a:ext cx="4572000" cy="1754326"/>
          </a:xfrm>
          <a:prstGeom prst="rect">
            <a:avLst/>
          </a:prstGeom>
        </p:spPr>
        <p:txBody>
          <a:bodyPr>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class</a:t>
            </a:r>
            <a:r>
              <a:rPr lang="de-AT" b="1" dirty="0" smtClean="0">
                <a:latin typeface="TheSansMonoConNormal" pitchFamily="34" charset="0"/>
              </a:rPr>
              <a:t> Ball {</a:t>
            </a:r>
          </a:p>
          <a:p>
            <a:r>
              <a:rPr lang="en-US" dirty="0" smtClean="0">
                <a:latin typeface="TheSansMonoConNormal" pitchFamily="34" charset="0"/>
              </a:rPr>
              <a:t>    </a:t>
            </a:r>
            <a:r>
              <a:rPr lang="en-US" b="1" dirty="0" smtClean="0">
                <a:latin typeface="TheSansMonoConNormal" pitchFamily="34" charset="0"/>
              </a:rPr>
              <a:t>public static float </a:t>
            </a:r>
            <a:r>
              <a:rPr lang="en-US" b="1" i="1" dirty="0" smtClean="0">
                <a:latin typeface="TheSansMonoConNormal" pitchFamily="34" charset="0"/>
              </a:rPr>
              <a:t>WIDTH = 15;</a:t>
            </a:r>
          </a:p>
          <a:p>
            <a:r>
              <a:rPr lang="en-US" dirty="0" smtClean="0">
                <a:latin typeface="TheSansMonoConNormal" pitchFamily="34" charset="0"/>
              </a:rPr>
              <a:t>    </a:t>
            </a:r>
            <a:r>
              <a:rPr lang="en-US" b="1" dirty="0" smtClean="0">
                <a:latin typeface="TheSansMonoConNormal" pitchFamily="34" charset="0"/>
              </a:rPr>
              <a:t>public static float </a:t>
            </a:r>
            <a:r>
              <a:rPr lang="en-US" b="1" i="1" dirty="0" smtClean="0">
                <a:latin typeface="TheSansMonoConNormal" pitchFamily="34" charset="0"/>
              </a:rPr>
              <a:t>HEIGHT = 15;</a:t>
            </a:r>
          </a:p>
          <a:p>
            <a:r>
              <a:rPr lang="es-ES" dirty="0" smtClean="0">
                <a:latin typeface="TheSansMonoConNormal" pitchFamily="34" charset="0"/>
              </a:rPr>
              <a:t>    </a:t>
            </a:r>
            <a:r>
              <a:rPr lang="es-ES" b="1" dirty="0" smtClean="0">
                <a:latin typeface="TheSansMonoConNormal" pitchFamily="34" charset="0"/>
              </a:rPr>
              <a:t>float x = 160, y = 240;</a:t>
            </a:r>
          </a:p>
          <a:p>
            <a:r>
              <a:rPr lang="de-AT" dirty="0" smtClean="0">
                <a:latin typeface="TheSansMonoConNormal" pitchFamily="34" charset="0"/>
              </a:rPr>
              <a:t>    </a:t>
            </a:r>
            <a:r>
              <a:rPr lang="de-AT" b="1" dirty="0" err="1" smtClean="0">
                <a:latin typeface="TheSansMonoConNormal" pitchFamily="34" charset="0"/>
              </a:rPr>
              <a:t>float</a:t>
            </a:r>
            <a:r>
              <a:rPr lang="de-AT" b="1" dirty="0" smtClean="0">
                <a:latin typeface="TheSansMonoConNormal" pitchFamily="34" charset="0"/>
              </a:rPr>
              <a:t> </a:t>
            </a:r>
            <a:r>
              <a:rPr lang="de-AT" b="1" dirty="0" err="1" smtClean="0">
                <a:latin typeface="TheSansMonoConNormal" pitchFamily="34" charset="0"/>
              </a:rPr>
              <a:t>vx</a:t>
            </a:r>
            <a:r>
              <a:rPr lang="de-AT" b="1" dirty="0" smtClean="0">
                <a:latin typeface="TheSansMonoConNormal" pitchFamily="34" charset="0"/>
              </a:rPr>
              <a:t> = 170, </a:t>
            </a:r>
            <a:r>
              <a:rPr lang="de-AT" b="1" dirty="0" err="1" smtClean="0">
                <a:latin typeface="TheSansMonoConNormal" pitchFamily="34" charset="0"/>
              </a:rPr>
              <a:t>vy</a:t>
            </a:r>
            <a:r>
              <a:rPr lang="de-AT" b="1" dirty="0" smtClean="0">
                <a:latin typeface="TheSansMonoConNormal" pitchFamily="34" charset="0"/>
              </a:rPr>
              <a:t> = -170;</a:t>
            </a:r>
          </a:p>
          <a:p>
            <a:r>
              <a:rPr lang="de-AT" dirty="0" smtClean="0">
                <a:latin typeface="TheSansMonoConNormal" pitchFamily="34" charset="0"/>
              </a:rPr>
              <a:t>}</a:t>
            </a:r>
            <a:endParaRPr lang="de-AT" dirty="0">
              <a:latin typeface="TheSansMonoConNormal" pitchFamily="34" charset="0"/>
            </a:endParaRPr>
          </a:p>
        </p:txBody>
      </p:sp>
      <p:pic>
        <p:nvPicPr>
          <p:cNvPr id="133122" name="Picture 2"/>
          <p:cNvPicPr>
            <a:picLocks noChangeAspect="1" noChangeArrowheads="1"/>
          </p:cNvPicPr>
          <p:nvPr/>
        </p:nvPicPr>
        <p:blipFill>
          <a:blip r:embed="rId2" cstate="print"/>
          <a:srcRect/>
          <a:stretch>
            <a:fillRect/>
          </a:stretch>
        </p:blipFill>
        <p:spPr bwMode="auto">
          <a:xfrm>
            <a:off x="6516216" y="4725144"/>
            <a:ext cx="791517" cy="7915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feld 6"/>
          <p:cNvSpPr txBox="1"/>
          <p:nvPr/>
        </p:nvSpPr>
        <p:spPr>
          <a:xfrm>
            <a:off x="6156176" y="4221088"/>
            <a:ext cx="720069" cy="461665"/>
          </a:xfrm>
          <a:prstGeom prst="rect">
            <a:avLst/>
          </a:prstGeom>
          <a:noFill/>
        </p:spPr>
        <p:txBody>
          <a:bodyPr wrap="none" rtlCol="0">
            <a:spAutoFit/>
          </a:bodyPr>
          <a:lstStyle/>
          <a:p>
            <a:r>
              <a:rPr lang="de-AT" sz="2400" dirty="0" smtClean="0"/>
              <a:t>(</a:t>
            </a:r>
            <a:r>
              <a:rPr lang="de-AT" sz="2400" dirty="0" err="1" smtClean="0"/>
              <a:t>x,y</a:t>
            </a:r>
            <a:r>
              <a:rPr lang="de-AT" sz="2400" dirty="0" smtClean="0"/>
              <a:t>)</a:t>
            </a:r>
            <a:endParaRPr lang="de-AT" sz="2400" dirty="0"/>
          </a:p>
        </p:txBody>
      </p:sp>
      <p:sp>
        <p:nvSpPr>
          <p:cNvPr id="8" name="Textfeld 7"/>
          <p:cNvSpPr txBox="1"/>
          <p:nvPr/>
        </p:nvSpPr>
        <p:spPr>
          <a:xfrm>
            <a:off x="5220072" y="4941168"/>
            <a:ext cx="1141659" cy="461665"/>
          </a:xfrm>
          <a:prstGeom prst="rect">
            <a:avLst/>
          </a:prstGeom>
          <a:noFill/>
        </p:spPr>
        <p:txBody>
          <a:bodyPr wrap="none" rtlCol="0">
            <a:spAutoFit/>
          </a:bodyPr>
          <a:lstStyle/>
          <a:p>
            <a:r>
              <a:rPr lang="de-AT" sz="2400" dirty="0" smtClean="0"/>
              <a:t>HEIGHT</a:t>
            </a:r>
            <a:endParaRPr lang="de-AT" sz="2400" dirty="0"/>
          </a:p>
        </p:txBody>
      </p:sp>
      <p:sp>
        <p:nvSpPr>
          <p:cNvPr id="9" name="Textfeld 8"/>
          <p:cNvSpPr txBox="1"/>
          <p:nvPr/>
        </p:nvSpPr>
        <p:spPr>
          <a:xfrm>
            <a:off x="6444208" y="5661248"/>
            <a:ext cx="1064459" cy="461665"/>
          </a:xfrm>
          <a:prstGeom prst="rect">
            <a:avLst/>
          </a:prstGeom>
          <a:noFill/>
        </p:spPr>
        <p:txBody>
          <a:bodyPr wrap="none" rtlCol="0">
            <a:spAutoFit/>
          </a:bodyPr>
          <a:lstStyle/>
          <a:p>
            <a:r>
              <a:rPr lang="de-AT" sz="2400" dirty="0" smtClean="0"/>
              <a:t>WIDTH</a:t>
            </a:r>
            <a:endParaRPr lang="de-AT" sz="2400" dirty="0"/>
          </a:p>
        </p:txBody>
      </p:sp>
      <p:cxnSp>
        <p:nvCxnSpPr>
          <p:cNvPr id="11" name="Gerade Verbindung mit Pfeil 10"/>
          <p:cNvCxnSpPr/>
          <p:nvPr/>
        </p:nvCxnSpPr>
        <p:spPr>
          <a:xfrm rot="5400000" flipH="1" flipV="1">
            <a:off x="7308304" y="4005064"/>
            <a:ext cx="576064"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7596336" y="3429000"/>
            <a:ext cx="1000787" cy="461665"/>
          </a:xfrm>
          <a:prstGeom prst="rect">
            <a:avLst/>
          </a:prstGeom>
          <a:noFill/>
        </p:spPr>
        <p:txBody>
          <a:bodyPr wrap="none" rtlCol="0">
            <a:spAutoFit/>
          </a:bodyPr>
          <a:lstStyle/>
          <a:p>
            <a:r>
              <a:rPr lang="de-AT" sz="2400" dirty="0" smtClean="0"/>
              <a:t>(</a:t>
            </a:r>
            <a:r>
              <a:rPr lang="de-AT" sz="2400" dirty="0" err="1" smtClean="0"/>
              <a:t>vx,vy</a:t>
            </a:r>
            <a:r>
              <a:rPr lang="de-AT" sz="2400" dirty="0" smtClean="0"/>
              <a:t>)</a:t>
            </a:r>
            <a:endParaRPr lang="de-AT" sz="2400"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a:xfrm>
            <a:off x="457200" y="1124744"/>
            <a:ext cx="8229600" cy="2304256"/>
          </a:xfrm>
        </p:spPr>
        <p:txBody>
          <a:bodyPr>
            <a:normAutofit/>
          </a:bodyPr>
          <a:lstStyle/>
          <a:p>
            <a:r>
              <a:rPr lang="de-AT" dirty="0" smtClean="0"/>
              <a:t>World </a:t>
            </a:r>
            <a:r>
              <a:rPr lang="de-AT" dirty="0" err="1" smtClean="0"/>
              <a:t>class</a:t>
            </a:r>
            <a:r>
              <a:rPr lang="de-AT" dirty="0" smtClean="0"/>
              <a:t> </a:t>
            </a:r>
            <a:r>
              <a:rPr lang="de-AT" dirty="0" err="1" smtClean="0"/>
              <a:t>stores</a:t>
            </a:r>
            <a:r>
              <a:rPr lang="de-AT" dirty="0" smtClean="0"/>
              <a:t> model (Ball </a:t>
            </a:r>
            <a:r>
              <a:rPr lang="de-AT" dirty="0" err="1" smtClean="0"/>
              <a:t>only</a:t>
            </a:r>
            <a:r>
              <a:rPr lang="de-AT" dirty="0" smtClean="0"/>
              <a:t> </a:t>
            </a:r>
            <a:r>
              <a:rPr lang="de-AT" dirty="0" err="1" smtClean="0"/>
              <a:t>for</a:t>
            </a:r>
            <a:r>
              <a:rPr lang="de-AT" dirty="0" smtClean="0"/>
              <a:t> </a:t>
            </a:r>
            <a:r>
              <a:rPr lang="de-AT" dirty="0" err="1" smtClean="0"/>
              <a:t>now</a:t>
            </a:r>
            <a:r>
              <a:rPr lang="de-AT" dirty="0" smtClean="0"/>
              <a:t>)</a:t>
            </a:r>
          </a:p>
          <a:p>
            <a:r>
              <a:rPr lang="de-AT" dirty="0" err="1" smtClean="0"/>
              <a:t>Responsible</a:t>
            </a:r>
            <a:r>
              <a:rPr lang="de-AT" dirty="0" smtClean="0"/>
              <a:t> </a:t>
            </a:r>
            <a:r>
              <a:rPr lang="de-AT" dirty="0" err="1" smtClean="0"/>
              <a:t>for</a:t>
            </a:r>
            <a:r>
              <a:rPr lang="de-AT" dirty="0" smtClean="0"/>
              <a:t> </a:t>
            </a:r>
            <a:r>
              <a:rPr lang="de-AT" dirty="0" err="1" smtClean="0"/>
              <a:t>updating</a:t>
            </a:r>
            <a:r>
              <a:rPr lang="de-AT" dirty="0" smtClean="0"/>
              <a:t> </a:t>
            </a:r>
            <a:r>
              <a:rPr lang="de-AT" dirty="0" err="1" smtClean="0"/>
              <a:t>and</a:t>
            </a:r>
            <a:r>
              <a:rPr lang="de-AT" dirty="0" smtClean="0"/>
              <a:t> </a:t>
            </a:r>
            <a:r>
              <a:rPr lang="de-AT" dirty="0" err="1" smtClean="0"/>
              <a:t>colliding</a:t>
            </a:r>
            <a:r>
              <a:rPr lang="de-AT" dirty="0" smtClean="0"/>
              <a:t> </a:t>
            </a:r>
            <a:r>
              <a:rPr lang="de-AT" dirty="0" err="1" smtClean="0"/>
              <a:t>objects</a:t>
            </a:r>
            <a:r>
              <a:rPr lang="de-AT" dirty="0" smtClean="0"/>
              <a:t> (</a:t>
            </a:r>
            <a:r>
              <a:rPr lang="de-AT" dirty="0" err="1" smtClean="0"/>
              <a:t>delta</a:t>
            </a:r>
            <a:r>
              <a:rPr lang="de-AT" dirty="0" smtClean="0"/>
              <a:t> time!)</a:t>
            </a:r>
          </a:p>
          <a:p>
            <a:r>
              <a:rPr lang="de-AT" dirty="0" err="1" smtClean="0"/>
              <a:t>Let‘s</a:t>
            </a:r>
            <a:r>
              <a:rPr lang="de-AT" dirty="0" smtClean="0"/>
              <a:t> </a:t>
            </a:r>
            <a:r>
              <a:rPr lang="de-AT" dirty="0" err="1" smtClean="0"/>
              <a:t>make</a:t>
            </a:r>
            <a:r>
              <a:rPr lang="de-AT" dirty="0" smtClean="0"/>
              <a:t> </a:t>
            </a:r>
            <a:r>
              <a:rPr lang="de-AT" dirty="0" err="1" smtClean="0"/>
              <a:t>the</a:t>
            </a:r>
            <a:r>
              <a:rPr lang="de-AT" dirty="0" smtClean="0"/>
              <a:t> Ball </a:t>
            </a:r>
            <a:r>
              <a:rPr lang="de-AT" dirty="0" err="1" smtClean="0"/>
              <a:t>bounce</a:t>
            </a:r>
            <a:r>
              <a:rPr lang="de-AT" dirty="0" smtClean="0"/>
              <a:t> </a:t>
            </a:r>
            <a:r>
              <a:rPr lang="de-AT" dirty="0" err="1" smtClean="0"/>
              <a:t>of</a:t>
            </a:r>
            <a:r>
              <a:rPr lang="de-AT" dirty="0" smtClean="0"/>
              <a:t> </a:t>
            </a:r>
            <a:r>
              <a:rPr lang="de-AT" dirty="0" err="1" smtClean="0"/>
              <a:t>the</a:t>
            </a:r>
            <a:r>
              <a:rPr lang="de-AT" dirty="0" smtClean="0"/>
              <a:t> </a:t>
            </a:r>
            <a:r>
              <a:rPr lang="de-AT" dirty="0" err="1" smtClean="0"/>
              <a:t>walls</a:t>
            </a:r>
            <a:r>
              <a:rPr lang="de-AT" dirty="0" smtClean="0"/>
              <a:t>.</a:t>
            </a:r>
          </a:p>
          <a:p>
            <a:pPr>
              <a:buNone/>
            </a:pPr>
            <a:endParaRPr lang="de-AT" dirty="0" smtClean="0"/>
          </a:p>
        </p:txBody>
      </p:sp>
      <p:sp>
        <p:nvSpPr>
          <p:cNvPr id="5" name="Rechteck 4"/>
          <p:cNvSpPr/>
          <p:nvPr/>
        </p:nvSpPr>
        <p:spPr>
          <a:xfrm>
            <a:off x="0" y="3429000"/>
            <a:ext cx="9144000" cy="3108543"/>
          </a:xfrm>
          <a:prstGeom prst="rect">
            <a:avLst/>
          </a:prstGeom>
        </p:spPr>
        <p:txBody>
          <a:bodyPr wrap="square">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World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static</a:t>
            </a:r>
            <a:r>
              <a:rPr lang="de-AT" sz="1400" b="1" dirty="0" smtClean="0">
                <a:latin typeface="TheSansMonoConNormal" pitchFamily="34" charset="0"/>
              </a:rPr>
              <a:t> </a:t>
            </a:r>
            <a:r>
              <a:rPr lang="de-AT" sz="1400" b="1" dirty="0" err="1" smtClean="0">
                <a:latin typeface="TheSansMonoConNormal" pitchFamily="34" charset="0"/>
              </a:rPr>
              <a:t>float</a:t>
            </a:r>
            <a:r>
              <a:rPr lang="de-AT" sz="1400" b="1" dirty="0" smtClean="0">
                <a:latin typeface="TheSansMonoConNormal" pitchFamily="34" charset="0"/>
              </a:rPr>
              <a:t> </a:t>
            </a:r>
            <a:r>
              <a:rPr lang="de-AT" sz="1400" b="1" i="1" dirty="0" smtClean="0">
                <a:latin typeface="TheSansMonoConNormal" pitchFamily="34" charset="0"/>
              </a:rPr>
              <a:t>MIN_X = 0, MIN_Y = 32;</a:t>
            </a:r>
          </a:p>
          <a:p>
            <a:r>
              <a:rPr lang="en-US" sz="1400" b="1" dirty="0" smtClean="0">
                <a:latin typeface="TheSansMonoConNormal" pitchFamily="34" charset="0"/>
              </a:rPr>
              <a:t>    public static float </a:t>
            </a:r>
            <a:r>
              <a:rPr lang="en-US" sz="1400" b="1" i="1" dirty="0" smtClean="0">
                <a:latin typeface="TheSansMonoConNormal" pitchFamily="34" charset="0"/>
              </a:rPr>
              <a:t>MAX_X = 319, MAX_Y = 479;</a:t>
            </a:r>
          </a:p>
          <a:p>
            <a:r>
              <a:rPr lang="de-AT" sz="1400" b="1" dirty="0" smtClean="0">
                <a:latin typeface="TheSansMonoConNormal" pitchFamily="34" charset="0"/>
              </a:rPr>
              <a:t>    Ball </a:t>
            </a:r>
            <a:r>
              <a:rPr lang="de-AT" sz="1400" b="1" dirty="0" err="1" smtClean="0">
                <a:latin typeface="TheSansMonoConNormal" pitchFamily="34" charset="0"/>
              </a:rPr>
              <a:t>ball</a:t>
            </a:r>
            <a:r>
              <a:rPr lang="de-AT" sz="1400" b="1" dirty="0" smtClean="0">
                <a:latin typeface="TheSansMonoConNormal" pitchFamily="34" charset="0"/>
              </a:rPr>
              <a:t> = </a:t>
            </a:r>
            <a:r>
              <a:rPr lang="de-AT" sz="1400" b="1" dirty="0" err="1" smtClean="0">
                <a:latin typeface="TheSansMonoConNormal" pitchFamily="34" charset="0"/>
              </a:rPr>
              <a:t>new</a:t>
            </a:r>
            <a:r>
              <a:rPr lang="de-AT" sz="1400" b="1" dirty="0" smtClean="0">
                <a:latin typeface="TheSansMonoConNormal" pitchFamily="34" charset="0"/>
              </a:rPr>
              <a:t> Ball();</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de-AT" sz="1400" b="1" dirty="0" smtClean="0">
                <a:latin typeface="TheSansMonoConNormal" pitchFamily="34" charset="0"/>
              </a:rPr>
              <a:t>        </a:t>
            </a:r>
            <a:r>
              <a:rPr lang="de-AT" sz="1400" b="1" dirty="0" err="1" smtClean="0">
                <a:latin typeface="TheSansMonoConNormal" pitchFamily="34" charset="0"/>
              </a:rPr>
              <a:t>ball.x</a:t>
            </a:r>
            <a:r>
              <a:rPr lang="de-AT" sz="1400" b="1" dirty="0" smtClean="0">
                <a:latin typeface="TheSansMonoConNormal" pitchFamily="34" charset="0"/>
              </a:rPr>
              <a:t> += </a:t>
            </a:r>
            <a:r>
              <a:rPr lang="de-AT" sz="1400" b="1" dirty="0" err="1" smtClean="0">
                <a:latin typeface="TheSansMonoConNormal" pitchFamily="34" charset="0"/>
              </a:rPr>
              <a:t>ball.vx</a:t>
            </a:r>
            <a:r>
              <a:rPr lang="de-AT" sz="1400" b="1" dirty="0" smtClean="0">
                <a:latin typeface="TheSansMonoConNormal" pitchFamily="34" charset="0"/>
              </a:rPr>
              <a:t> * deltaTime;</a:t>
            </a:r>
          </a:p>
          <a:p>
            <a:r>
              <a:rPr lang="de-AT" sz="1400" b="1" dirty="0" smtClean="0">
                <a:latin typeface="TheSansMonoConNormal" pitchFamily="34" charset="0"/>
              </a:rPr>
              <a:t>        </a:t>
            </a:r>
            <a:r>
              <a:rPr lang="de-AT" sz="1400" b="1" dirty="0" err="1" smtClean="0">
                <a:latin typeface="TheSansMonoConNormal" pitchFamily="34" charset="0"/>
              </a:rPr>
              <a:t>ball.y</a:t>
            </a:r>
            <a:r>
              <a:rPr lang="de-AT" sz="1400" b="1" dirty="0" smtClean="0">
                <a:latin typeface="TheSansMonoConNormal" pitchFamily="34" charset="0"/>
              </a:rPr>
              <a:t> += </a:t>
            </a:r>
            <a:r>
              <a:rPr lang="de-AT" sz="1400" b="1" dirty="0" err="1" smtClean="0">
                <a:latin typeface="TheSansMonoConNormal" pitchFamily="34" charset="0"/>
              </a:rPr>
              <a:t>ball.vy</a:t>
            </a:r>
            <a:r>
              <a:rPr lang="de-AT" sz="1400" b="1" dirty="0" smtClean="0">
                <a:latin typeface="TheSansMonoConNormal" pitchFamily="34" charset="0"/>
              </a:rPr>
              <a:t> * deltaTime;</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ball.x</a:t>
            </a:r>
            <a:r>
              <a:rPr lang="de-AT" sz="1400" b="1" dirty="0" smtClean="0">
                <a:latin typeface="TheSansMonoConNormal" pitchFamily="34" charset="0"/>
              </a:rPr>
              <a:t> &lt; </a:t>
            </a:r>
            <a:r>
              <a:rPr lang="de-AT" sz="1400" b="1" i="1" dirty="0" smtClean="0">
                <a:latin typeface="TheSansMonoConNormal" pitchFamily="34" charset="0"/>
              </a:rPr>
              <a:t>MIN_X) { </a:t>
            </a:r>
            <a:r>
              <a:rPr lang="de-AT" sz="1400" b="1" i="1" dirty="0" err="1" smtClean="0">
                <a:latin typeface="TheSansMonoConNormal" pitchFamily="34" charset="0"/>
              </a:rPr>
              <a:t>ball.vx</a:t>
            </a:r>
            <a:r>
              <a:rPr lang="de-AT" sz="1400" b="1" i="1" dirty="0" smtClean="0">
                <a:latin typeface="TheSansMonoConNormal" pitchFamily="34" charset="0"/>
              </a:rPr>
              <a:t> = -</a:t>
            </a:r>
            <a:r>
              <a:rPr lang="de-AT" sz="1400" b="1" i="1" dirty="0" err="1" smtClean="0">
                <a:latin typeface="TheSansMonoConNormal" pitchFamily="34" charset="0"/>
              </a:rPr>
              <a:t>ball.vx</a:t>
            </a:r>
            <a:r>
              <a:rPr lang="de-AT" sz="1400" b="1" i="1" dirty="0" smtClean="0">
                <a:latin typeface="TheSansMonoConNormal" pitchFamily="34" charset="0"/>
              </a:rPr>
              <a:t>; </a:t>
            </a:r>
            <a:r>
              <a:rPr lang="de-AT" sz="1400" b="1" i="1" dirty="0" err="1" smtClean="0">
                <a:latin typeface="TheSansMonoConNormal" pitchFamily="34" charset="0"/>
              </a:rPr>
              <a:t>ball.x</a:t>
            </a:r>
            <a:r>
              <a:rPr lang="de-AT" sz="1400" b="1" i="1" dirty="0" smtClean="0">
                <a:latin typeface="TheSansMonoConNormal" pitchFamily="34" charset="0"/>
              </a:rPr>
              <a:t> = MIN_X;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ball.x</a:t>
            </a:r>
            <a:r>
              <a:rPr lang="de-AT" sz="1400" b="1" dirty="0" smtClean="0">
                <a:latin typeface="TheSansMonoConNormal" pitchFamily="34" charset="0"/>
              </a:rPr>
              <a:t> - </a:t>
            </a:r>
            <a:r>
              <a:rPr lang="de-AT" sz="1400" b="1" dirty="0" err="1" smtClean="0">
                <a:latin typeface="TheSansMonoConNormal" pitchFamily="34" charset="0"/>
              </a:rPr>
              <a:t>Ball.WIDTH</a:t>
            </a:r>
            <a:r>
              <a:rPr lang="de-AT" sz="1400" b="1" dirty="0" smtClean="0">
                <a:latin typeface="TheSansMonoConNormal" pitchFamily="34" charset="0"/>
              </a:rPr>
              <a:t> &gt; </a:t>
            </a:r>
            <a:r>
              <a:rPr lang="de-AT" sz="1400" b="1" i="1" dirty="0" smtClean="0">
                <a:latin typeface="TheSansMonoConNormal" pitchFamily="34" charset="0"/>
              </a:rPr>
              <a:t>MAX_X) { </a:t>
            </a:r>
            <a:r>
              <a:rPr lang="de-AT" sz="1400" b="1" i="1" dirty="0" err="1" smtClean="0">
                <a:latin typeface="TheSansMonoConNormal" pitchFamily="34" charset="0"/>
              </a:rPr>
              <a:t>ball.vx</a:t>
            </a:r>
            <a:r>
              <a:rPr lang="de-AT" sz="1400" b="1" i="1" dirty="0" smtClean="0">
                <a:latin typeface="TheSansMonoConNormal" pitchFamily="34" charset="0"/>
              </a:rPr>
              <a:t> = -</a:t>
            </a:r>
            <a:r>
              <a:rPr lang="de-AT" sz="1400" b="1" i="1" dirty="0" err="1" smtClean="0">
                <a:latin typeface="TheSansMonoConNormal" pitchFamily="34" charset="0"/>
              </a:rPr>
              <a:t>ball.vx</a:t>
            </a:r>
            <a:r>
              <a:rPr lang="de-AT" sz="1400" b="1" i="1" dirty="0" smtClean="0">
                <a:latin typeface="TheSansMonoConNormal" pitchFamily="34" charset="0"/>
              </a:rPr>
              <a:t>; </a:t>
            </a:r>
            <a:r>
              <a:rPr lang="de-AT" sz="1400" b="1" i="1" dirty="0" err="1" smtClean="0">
                <a:latin typeface="TheSansMonoConNormal" pitchFamily="34" charset="0"/>
              </a:rPr>
              <a:t>ball.x</a:t>
            </a:r>
            <a:r>
              <a:rPr lang="de-AT" sz="1400" b="1" i="1" dirty="0" smtClean="0">
                <a:latin typeface="TheSansMonoConNormal" pitchFamily="34" charset="0"/>
              </a:rPr>
              <a:t> = MAX_X – </a:t>
            </a:r>
            <a:r>
              <a:rPr lang="de-AT" sz="1400" b="1" i="1" dirty="0" err="1" smtClean="0">
                <a:latin typeface="TheSansMonoConNormal" pitchFamily="34" charset="0"/>
              </a:rPr>
              <a:t>Ball.WIDTH</a:t>
            </a:r>
            <a:r>
              <a:rPr lang="de-AT" sz="1400" b="1" i="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ball.y</a:t>
            </a:r>
            <a:r>
              <a:rPr lang="de-AT" sz="1400" b="1" dirty="0" smtClean="0">
                <a:latin typeface="TheSansMonoConNormal" pitchFamily="34" charset="0"/>
              </a:rPr>
              <a:t> &lt; </a:t>
            </a:r>
            <a:r>
              <a:rPr lang="de-AT" sz="1400" b="1" i="1" dirty="0" smtClean="0">
                <a:latin typeface="TheSansMonoConNormal" pitchFamily="34" charset="0"/>
              </a:rPr>
              <a:t>MIN_Y) { </a:t>
            </a:r>
            <a:r>
              <a:rPr lang="de-AT" sz="1400" b="1" i="1" dirty="0" err="1" smtClean="0">
                <a:latin typeface="TheSansMonoConNormal" pitchFamily="34" charset="0"/>
              </a:rPr>
              <a:t>ball.vy</a:t>
            </a:r>
            <a:r>
              <a:rPr lang="de-AT" sz="1400" b="1" i="1" dirty="0" smtClean="0">
                <a:latin typeface="TheSansMonoConNormal" pitchFamily="34" charset="0"/>
              </a:rPr>
              <a:t> = -</a:t>
            </a:r>
            <a:r>
              <a:rPr lang="de-AT" sz="1400" b="1" i="1" dirty="0" err="1" smtClean="0">
                <a:latin typeface="TheSansMonoConNormal" pitchFamily="34" charset="0"/>
              </a:rPr>
              <a:t>ball.vy</a:t>
            </a:r>
            <a:r>
              <a:rPr lang="de-AT" sz="1400" b="1" i="1" dirty="0" smtClean="0">
                <a:latin typeface="TheSansMonoConNormal" pitchFamily="34" charset="0"/>
              </a:rPr>
              <a:t>; </a:t>
            </a:r>
            <a:r>
              <a:rPr lang="de-AT" sz="1400" b="1" i="1" dirty="0" err="1" smtClean="0">
                <a:latin typeface="TheSansMonoConNormal" pitchFamily="34" charset="0"/>
              </a:rPr>
              <a:t>ball.y</a:t>
            </a:r>
            <a:r>
              <a:rPr lang="de-AT" sz="1400" b="1" i="1" dirty="0" smtClean="0">
                <a:latin typeface="TheSansMonoConNormal" pitchFamily="34" charset="0"/>
              </a:rPr>
              <a:t> = MIN_Y;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ball.y</a:t>
            </a:r>
            <a:r>
              <a:rPr lang="de-AT" sz="1400" b="1" dirty="0" smtClean="0">
                <a:latin typeface="TheSansMonoConNormal" pitchFamily="34" charset="0"/>
              </a:rPr>
              <a:t> - </a:t>
            </a:r>
            <a:r>
              <a:rPr lang="de-AT" sz="1400" b="1" dirty="0" err="1" smtClean="0">
                <a:latin typeface="TheSansMonoConNormal" pitchFamily="34" charset="0"/>
              </a:rPr>
              <a:t>Ball.HEIGHT</a:t>
            </a:r>
            <a:r>
              <a:rPr lang="de-AT" sz="1400" b="1" dirty="0" smtClean="0">
                <a:latin typeface="TheSansMonoConNormal" pitchFamily="34" charset="0"/>
              </a:rPr>
              <a:t> &gt; </a:t>
            </a:r>
            <a:r>
              <a:rPr lang="de-AT" sz="1400" b="1" i="1" dirty="0" smtClean="0">
                <a:latin typeface="TheSansMonoConNormal" pitchFamily="34" charset="0"/>
              </a:rPr>
              <a:t>MAX_Y) { </a:t>
            </a:r>
            <a:r>
              <a:rPr lang="de-AT" sz="1400" b="1" i="1" dirty="0" err="1" smtClean="0">
                <a:latin typeface="TheSansMonoConNormal" pitchFamily="34" charset="0"/>
              </a:rPr>
              <a:t>ball.vy</a:t>
            </a:r>
            <a:r>
              <a:rPr lang="de-AT" sz="1400" b="1" i="1" dirty="0" smtClean="0">
                <a:latin typeface="TheSansMonoConNormal" pitchFamily="34" charset="0"/>
              </a:rPr>
              <a:t> = -</a:t>
            </a:r>
            <a:r>
              <a:rPr lang="de-AT" sz="1400" b="1" i="1" dirty="0" err="1" smtClean="0">
                <a:latin typeface="TheSansMonoConNormal" pitchFamily="34" charset="0"/>
              </a:rPr>
              <a:t>ball.vy</a:t>
            </a:r>
            <a:r>
              <a:rPr lang="de-AT" sz="1400" b="1" i="1" dirty="0" smtClean="0">
                <a:latin typeface="TheSansMonoConNormal" pitchFamily="34" charset="0"/>
              </a:rPr>
              <a:t>; </a:t>
            </a:r>
            <a:r>
              <a:rPr lang="de-AT" sz="1400" b="1" i="1" dirty="0" err="1" smtClean="0">
                <a:latin typeface="TheSansMonoConNormal" pitchFamily="34" charset="0"/>
              </a:rPr>
              <a:t>ball.y</a:t>
            </a:r>
            <a:r>
              <a:rPr lang="de-AT" sz="1400" b="1" i="1" dirty="0" smtClean="0">
                <a:latin typeface="TheSansMonoConNormal" pitchFamily="34" charset="0"/>
              </a:rPr>
              <a:t> = MAX_Y – </a:t>
            </a:r>
            <a:r>
              <a:rPr lang="de-AT" sz="1400" b="1" i="1" dirty="0" err="1" smtClean="0">
                <a:latin typeface="TheSansMonoConNormal" pitchFamily="34" charset="0"/>
              </a:rPr>
              <a:t>Ball.HEIGHT</a:t>
            </a:r>
            <a:r>
              <a:rPr lang="de-AT" sz="1400" b="1" i="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a:xfrm>
            <a:off x="457200" y="1124744"/>
            <a:ext cx="8229600" cy="2160240"/>
          </a:xfrm>
        </p:spPr>
        <p:txBody>
          <a:bodyPr/>
          <a:lstStyle/>
          <a:p>
            <a:r>
              <a:rPr lang="de-AT" dirty="0" err="1" smtClean="0"/>
              <a:t>WorldRenderer</a:t>
            </a:r>
            <a:r>
              <a:rPr lang="de-AT" dirty="0" smtClean="0"/>
              <a:t> </a:t>
            </a:r>
            <a:r>
              <a:rPr lang="de-AT" dirty="0" err="1" smtClean="0"/>
              <a:t>has</a:t>
            </a:r>
            <a:r>
              <a:rPr lang="de-AT" dirty="0" smtClean="0"/>
              <a:t> </a:t>
            </a:r>
            <a:r>
              <a:rPr lang="de-AT" dirty="0" err="1" smtClean="0"/>
              <a:t>reference</a:t>
            </a:r>
            <a:r>
              <a:rPr lang="de-AT" dirty="0" smtClean="0"/>
              <a:t> </a:t>
            </a:r>
            <a:r>
              <a:rPr lang="de-AT" dirty="0" err="1" smtClean="0"/>
              <a:t>to</a:t>
            </a:r>
            <a:r>
              <a:rPr lang="de-AT" dirty="0" smtClean="0"/>
              <a:t> World </a:t>
            </a:r>
            <a:r>
              <a:rPr lang="de-AT" dirty="0" err="1" smtClean="0"/>
              <a:t>to</a:t>
            </a:r>
            <a:r>
              <a:rPr lang="de-AT" dirty="0" smtClean="0"/>
              <a:t> </a:t>
            </a:r>
            <a:r>
              <a:rPr lang="de-AT" dirty="0" err="1" smtClean="0"/>
              <a:t>get</a:t>
            </a:r>
            <a:r>
              <a:rPr lang="de-AT" dirty="0" smtClean="0"/>
              <a:t> model </a:t>
            </a:r>
            <a:r>
              <a:rPr lang="de-AT" dirty="0" err="1" smtClean="0"/>
              <a:t>state</a:t>
            </a:r>
            <a:r>
              <a:rPr lang="de-AT" dirty="0" smtClean="0"/>
              <a:t>.</a:t>
            </a:r>
          </a:p>
          <a:p>
            <a:r>
              <a:rPr lang="de-AT" dirty="0" smtClean="0"/>
              <a:t>Game </a:t>
            </a:r>
            <a:r>
              <a:rPr lang="de-AT" dirty="0" err="1" smtClean="0"/>
              <a:t>reference</a:t>
            </a:r>
            <a:r>
              <a:rPr lang="de-AT" dirty="0" smtClean="0"/>
              <a:t> </a:t>
            </a:r>
            <a:r>
              <a:rPr lang="de-AT" dirty="0" err="1" smtClean="0"/>
              <a:t>to</a:t>
            </a:r>
            <a:r>
              <a:rPr lang="de-AT" dirty="0" smtClean="0"/>
              <a:t> </a:t>
            </a:r>
            <a:r>
              <a:rPr lang="de-AT" dirty="0" err="1" smtClean="0"/>
              <a:t>load</a:t>
            </a:r>
            <a:r>
              <a:rPr lang="de-AT" dirty="0" smtClean="0"/>
              <a:t> Bitmaps </a:t>
            </a:r>
            <a:r>
              <a:rPr lang="de-AT" dirty="0" err="1" smtClean="0"/>
              <a:t>and</a:t>
            </a:r>
            <a:r>
              <a:rPr lang="de-AT" dirty="0" smtClean="0"/>
              <a:t> </a:t>
            </a:r>
            <a:r>
              <a:rPr lang="de-AT" dirty="0" err="1" smtClean="0"/>
              <a:t>draw</a:t>
            </a:r>
            <a:r>
              <a:rPr lang="de-AT" dirty="0" smtClean="0"/>
              <a:t> </a:t>
            </a:r>
            <a:r>
              <a:rPr lang="de-AT" dirty="0" err="1" smtClean="0"/>
              <a:t>objects</a:t>
            </a:r>
            <a:r>
              <a:rPr lang="de-AT" dirty="0" smtClean="0"/>
              <a:t>.</a:t>
            </a:r>
            <a:endParaRPr lang="de-AT" dirty="0"/>
          </a:p>
        </p:txBody>
      </p:sp>
      <p:sp>
        <p:nvSpPr>
          <p:cNvPr id="6" name="Rechteck 5"/>
          <p:cNvSpPr/>
          <p:nvPr/>
        </p:nvSpPr>
        <p:spPr>
          <a:xfrm>
            <a:off x="827584" y="3212976"/>
            <a:ext cx="9144000" cy="3554819"/>
          </a:xfrm>
          <a:prstGeom prst="rect">
            <a:avLst/>
          </a:prstGeom>
        </p:spPr>
        <p:txBody>
          <a:bodyPr wrap="square">
            <a:spAutoFit/>
          </a:bodyPr>
          <a:lstStyle/>
          <a:p>
            <a:r>
              <a:rPr lang="de-AT" sz="1500" b="1" dirty="0" err="1" smtClean="0">
                <a:latin typeface="TheSansMonoConNormal" pitchFamily="34" charset="0"/>
              </a:rPr>
              <a:t>public</a:t>
            </a:r>
            <a:r>
              <a:rPr lang="de-AT" sz="1500" b="1" dirty="0" smtClean="0">
                <a:latin typeface="TheSansMonoConNormal" pitchFamily="34" charset="0"/>
              </a:rPr>
              <a:t> </a:t>
            </a:r>
            <a:r>
              <a:rPr lang="de-AT" sz="1500" b="1" dirty="0" err="1" smtClean="0">
                <a:latin typeface="TheSansMonoConNormal" pitchFamily="34" charset="0"/>
              </a:rPr>
              <a:t>class</a:t>
            </a:r>
            <a:r>
              <a:rPr lang="de-AT" sz="1500" b="1" dirty="0" smtClean="0">
                <a:latin typeface="TheSansMonoConNormal" pitchFamily="34" charset="0"/>
              </a:rPr>
              <a:t> </a:t>
            </a:r>
            <a:r>
              <a:rPr lang="de-AT" sz="1500" b="1" dirty="0" err="1" smtClean="0">
                <a:latin typeface="TheSansMonoConNormal" pitchFamily="34" charset="0"/>
              </a:rPr>
              <a:t>WorldRenderer</a:t>
            </a:r>
            <a:r>
              <a:rPr lang="de-AT" sz="1500" b="1" dirty="0" smtClean="0">
                <a:latin typeface="TheSansMonoConNormal" pitchFamily="34" charset="0"/>
              </a:rPr>
              <a:t> {</a:t>
            </a:r>
          </a:p>
          <a:p>
            <a:r>
              <a:rPr lang="de-AT" sz="1500" b="1" dirty="0" smtClean="0">
                <a:latin typeface="TheSansMonoConNormal" pitchFamily="34" charset="0"/>
              </a:rPr>
              <a:t>    Game </a:t>
            </a:r>
            <a:r>
              <a:rPr lang="de-AT" sz="1500" b="1" dirty="0" err="1" smtClean="0">
                <a:latin typeface="TheSansMonoConNormal" pitchFamily="34" charset="0"/>
              </a:rPr>
              <a:t>game</a:t>
            </a:r>
            <a:r>
              <a:rPr lang="de-AT" sz="1500" b="1" dirty="0" smtClean="0">
                <a:latin typeface="TheSansMonoConNormal" pitchFamily="34" charset="0"/>
              </a:rPr>
              <a:t>;</a:t>
            </a:r>
          </a:p>
          <a:p>
            <a:r>
              <a:rPr lang="de-AT" sz="1500" b="1" dirty="0" smtClean="0">
                <a:latin typeface="TheSansMonoConNormal" pitchFamily="34" charset="0"/>
              </a:rPr>
              <a:t>    World </a:t>
            </a:r>
            <a:r>
              <a:rPr lang="de-AT" sz="1500" b="1" dirty="0" err="1" smtClean="0">
                <a:latin typeface="TheSansMonoConNormal" pitchFamily="34" charset="0"/>
              </a:rPr>
              <a:t>world</a:t>
            </a:r>
            <a:r>
              <a:rPr lang="de-AT" sz="1500" b="1" dirty="0" smtClean="0">
                <a:latin typeface="TheSansMonoConNormal" pitchFamily="34" charset="0"/>
              </a:rPr>
              <a:t>;</a:t>
            </a:r>
          </a:p>
          <a:p>
            <a:r>
              <a:rPr lang="de-AT" sz="1500" b="1" dirty="0" smtClean="0">
                <a:latin typeface="TheSansMonoConNormal" pitchFamily="34" charset="0"/>
              </a:rPr>
              <a:t>    Bitmap </a:t>
            </a:r>
            <a:r>
              <a:rPr lang="de-AT" sz="1500" b="1" dirty="0" err="1" smtClean="0">
                <a:latin typeface="TheSansMonoConNormal" pitchFamily="34" charset="0"/>
              </a:rPr>
              <a:t>ballImage</a:t>
            </a:r>
            <a:r>
              <a:rPr lang="de-AT" sz="1500" b="1" dirty="0" smtClean="0">
                <a:latin typeface="TheSansMonoConNormal" pitchFamily="34" charset="0"/>
              </a:rPr>
              <a:t>;</a:t>
            </a:r>
          </a:p>
          <a:p>
            <a:r>
              <a:rPr lang="de-AT" sz="1500" b="1" dirty="0" smtClean="0">
                <a:latin typeface="TheSansMonoConNormal" pitchFamily="34" charset="0"/>
              </a:rPr>
              <a:t>    </a:t>
            </a:r>
          </a:p>
          <a:p>
            <a:r>
              <a:rPr lang="en-US" sz="1500" b="1" dirty="0" smtClean="0">
                <a:latin typeface="TheSansMonoConNormal" pitchFamily="34" charset="0"/>
              </a:rPr>
              <a:t>    public </a:t>
            </a:r>
            <a:r>
              <a:rPr lang="en-US" sz="1500" b="1" dirty="0" err="1" smtClean="0">
                <a:latin typeface="TheSansMonoConNormal" pitchFamily="34" charset="0"/>
              </a:rPr>
              <a:t>WorldRenderer</a:t>
            </a:r>
            <a:r>
              <a:rPr lang="en-US" sz="1500" b="1" dirty="0" smtClean="0">
                <a:latin typeface="TheSansMonoConNormal" pitchFamily="34" charset="0"/>
              </a:rPr>
              <a:t>(Game </a:t>
            </a:r>
            <a:r>
              <a:rPr lang="en-US" sz="1500" b="1" dirty="0" err="1" smtClean="0">
                <a:latin typeface="TheSansMonoConNormal" pitchFamily="34" charset="0"/>
              </a:rPr>
              <a:t>game</a:t>
            </a:r>
            <a:r>
              <a:rPr lang="en-US" sz="1500" b="1" dirty="0" smtClean="0">
                <a:latin typeface="TheSansMonoConNormal" pitchFamily="34" charset="0"/>
              </a:rPr>
              <a:t>, World </a:t>
            </a:r>
            <a:r>
              <a:rPr lang="en-US" sz="1500" b="1" dirty="0" err="1" smtClean="0">
                <a:latin typeface="TheSansMonoConNormal" pitchFamily="34" charset="0"/>
              </a:rPr>
              <a:t>world</a:t>
            </a:r>
            <a:r>
              <a:rPr lang="en-US" sz="1500" b="1" dirty="0" smtClean="0">
                <a:latin typeface="TheSansMonoConNormal" pitchFamily="34" charset="0"/>
              </a:rPr>
              <a:t>) {</a:t>
            </a:r>
          </a:p>
          <a:p>
            <a:r>
              <a:rPr lang="de-AT" sz="1500" b="1" dirty="0" smtClean="0">
                <a:latin typeface="TheSansMonoConNormal" pitchFamily="34" charset="0"/>
              </a:rPr>
              <a:t>        </a:t>
            </a:r>
            <a:r>
              <a:rPr lang="de-AT" sz="1500" b="1" dirty="0" err="1" smtClean="0">
                <a:latin typeface="TheSansMonoConNormal" pitchFamily="34" charset="0"/>
              </a:rPr>
              <a:t>this.game</a:t>
            </a:r>
            <a:r>
              <a:rPr lang="de-AT" sz="1500" b="1" dirty="0" smtClean="0">
                <a:latin typeface="TheSansMonoConNormal" pitchFamily="34" charset="0"/>
              </a:rPr>
              <a:t> = </a:t>
            </a:r>
            <a:r>
              <a:rPr lang="de-AT" sz="1500" b="1" dirty="0" err="1" smtClean="0">
                <a:latin typeface="TheSansMonoConNormal" pitchFamily="34" charset="0"/>
              </a:rPr>
              <a:t>game</a:t>
            </a:r>
            <a:r>
              <a:rPr lang="de-AT" sz="1500" b="1" dirty="0" smtClean="0">
                <a:latin typeface="TheSansMonoConNormal" pitchFamily="34" charset="0"/>
              </a:rPr>
              <a:t>;</a:t>
            </a:r>
          </a:p>
          <a:p>
            <a:r>
              <a:rPr lang="de-AT" sz="1500" b="1" dirty="0" smtClean="0">
                <a:latin typeface="TheSansMonoConNormal" pitchFamily="34" charset="0"/>
              </a:rPr>
              <a:t>        </a:t>
            </a:r>
            <a:r>
              <a:rPr lang="de-AT" sz="1500" b="1" dirty="0" err="1" smtClean="0">
                <a:latin typeface="TheSansMonoConNormal" pitchFamily="34" charset="0"/>
              </a:rPr>
              <a:t>this.world</a:t>
            </a:r>
            <a:r>
              <a:rPr lang="de-AT" sz="1500" b="1" dirty="0" smtClean="0">
                <a:latin typeface="TheSansMonoConNormal" pitchFamily="34" charset="0"/>
              </a:rPr>
              <a:t> = </a:t>
            </a:r>
            <a:r>
              <a:rPr lang="de-AT" sz="1500" b="1" dirty="0" err="1" smtClean="0">
                <a:latin typeface="TheSansMonoConNormal" pitchFamily="34" charset="0"/>
              </a:rPr>
              <a:t>world</a:t>
            </a:r>
            <a:r>
              <a:rPr lang="de-AT" sz="1500" b="1" dirty="0" smtClean="0">
                <a:latin typeface="TheSansMonoConNormal" pitchFamily="34" charset="0"/>
              </a:rPr>
              <a:t>;</a:t>
            </a:r>
          </a:p>
          <a:p>
            <a:r>
              <a:rPr lang="de-AT" sz="1500" b="1" dirty="0" smtClean="0">
                <a:latin typeface="TheSansMonoConNormal" pitchFamily="34" charset="0"/>
              </a:rPr>
              <a:t>        </a:t>
            </a:r>
            <a:r>
              <a:rPr lang="de-AT" sz="1500" b="1" dirty="0" err="1" smtClean="0">
                <a:latin typeface="TheSansMonoConNormal" pitchFamily="34" charset="0"/>
              </a:rPr>
              <a:t>this.ballImage</a:t>
            </a:r>
            <a:r>
              <a:rPr lang="de-AT" sz="1500" b="1" dirty="0" smtClean="0">
                <a:latin typeface="TheSansMonoConNormal" pitchFamily="34" charset="0"/>
              </a:rPr>
              <a:t> = </a:t>
            </a:r>
            <a:r>
              <a:rPr lang="de-AT" sz="1500" b="1" dirty="0" err="1" smtClean="0">
                <a:latin typeface="TheSansMonoConNormal" pitchFamily="34" charset="0"/>
              </a:rPr>
              <a:t>game.loadBitmap</a:t>
            </a:r>
            <a:r>
              <a:rPr lang="de-AT" sz="1500" b="1" dirty="0" smtClean="0">
                <a:latin typeface="TheSansMonoConNormal" pitchFamily="34" charset="0"/>
              </a:rPr>
              <a:t>("ball.png");</a:t>
            </a:r>
          </a:p>
          <a:p>
            <a:r>
              <a:rPr lang="de-AT" sz="1500" b="1" dirty="0" smtClean="0">
                <a:latin typeface="TheSansMonoConNormal" pitchFamily="34" charset="0"/>
              </a:rPr>
              <a:t>    }</a:t>
            </a:r>
          </a:p>
          <a:p>
            <a:r>
              <a:rPr lang="de-AT" sz="1500" b="1" dirty="0" smtClean="0">
                <a:latin typeface="TheSansMonoConNormal" pitchFamily="34" charset="0"/>
              </a:rPr>
              <a:t>    </a:t>
            </a:r>
          </a:p>
          <a:p>
            <a:r>
              <a:rPr lang="de-AT" sz="1500" b="1" dirty="0" smtClean="0">
                <a:latin typeface="TheSansMonoConNormal" pitchFamily="34" charset="0"/>
              </a:rPr>
              <a:t>    </a:t>
            </a:r>
            <a:r>
              <a:rPr lang="de-AT" sz="1500" b="1" dirty="0" err="1" smtClean="0">
                <a:latin typeface="TheSansMonoConNormal" pitchFamily="34" charset="0"/>
              </a:rPr>
              <a:t>public</a:t>
            </a:r>
            <a:r>
              <a:rPr lang="de-AT" sz="1500" b="1" dirty="0" smtClean="0">
                <a:latin typeface="TheSansMonoConNormal" pitchFamily="34" charset="0"/>
              </a:rPr>
              <a:t> </a:t>
            </a:r>
            <a:r>
              <a:rPr lang="de-AT" sz="1500" b="1" dirty="0" err="1" smtClean="0">
                <a:latin typeface="TheSansMonoConNormal" pitchFamily="34" charset="0"/>
              </a:rPr>
              <a:t>void</a:t>
            </a:r>
            <a:r>
              <a:rPr lang="de-AT" sz="1500" b="1" dirty="0" smtClean="0">
                <a:latin typeface="TheSansMonoConNormal" pitchFamily="34" charset="0"/>
              </a:rPr>
              <a:t> render() {</a:t>
            </a:r>
          </a:p>
          <a:p>
            <a:r>
              <a:rPr lang="de-AT" sz="1500" b="1" dirty="0" smtClean="0">
                <a:latin typeface="TheSansMonoConNormal" pitchFamily="34" charset="0"/>
              </a:rPr>
              <a:t>        </a:t>
            </a:r>
            <a:r>
              <a:rPr lang="de-AT" sz="1500" b="1" dirty="0" err="1" smtClean="0">
                <a:latin typeface="TheSansMonoConNormal" pitchFamily="34" charset="0"/>
              </a:rPr>
              <a:t>game.drawBitmap</a:t>
            </a:r>
            <a:r>
              <a:rPr lang="de-AT" sz="1500" b="1" dirty="0" smtClean="0">
                <a:latin typeface="TheSansMonoConNormal" pitchFamily="34" charset="0"/>
              </a:rPr>
              <a:t>(</a:t>
            </a:r>
            <a:r>
              <a:rPr lang="de-AT" sz="1500" b="1" dirty="0" err="1" smtClean="0">
                <a:latin typeface="TheSansMonoConNormal" pitchFamily="34" charset="0"/>
              </a:rPr>
              <a:t>ballImage</a:t>
            </a:r>
            <a:r>
              <a:rPr lang="de-AT" sz="1500" b="1" dirty="0" smtClean="0">
                <a:latin typeface="TheSansMonoConNormal" pitchFamily="34" charset="0"/>
              </a:rPr>
              <a:t>, (</a:t>
            </a:r>
            <a:r>
              <a:rPr lang="de-AT" sz="1500" b="1" dirty="0" err="1" smtClean="0">
                <a:latin typeface="TheSansMonoConNormal" pitchFamily="34" charset="0"/>
              </a:rPr>
              <a:t>int</a:t>
            </a:r>
            <a:r>
              <a:rPr lang="de-AT" sz="1500" b="1" dirty="0" smtClean="0">
                <a:latin typeface="TheSansMonoConNormal" pitchFamily="34" charset="0"/>
              </a:rPr>
              <a:t>)</a:t>
            </a:r>
            <a:r>
              <a:rPr lang="de-AT" sz="1500" b="1" dirty="0" err="1" smtClean="0">
                <a:latin typeface="TheSansMonoConNormal" pitchFamily="34" charset="0"/>
              </a:rPr>
              <a:t>world.ball.x</a:t>
            </a:r>
            <a:r>
              <a:rPr lang="de-AT" sz="1500" b="1" dirty="0" smtClean="0">
                <a:latin typeface="TheSansMonoConNormal" pitchFamily="34" charset="0"/>
              </a:rPr>
              <a:t>, (</a:t>
            </a:r>
            <a:r>
              <a:rPr lang="de-AT" sz="1500" b="1" dirty="0" err="1" smtClean="0">
                <a:latin typeface="TheSansMonoConNormal" pitchFamily="34" charset="0"/>
              </a:rPr>
              <a:t>int</a:t>
            </a:r>
            <a:r>
              <a:rPr lang="de-AT" sz="1500" b="1" dirty="0" smtClean="0">
                <a:latin typeface="TheSansMonoConNormal" pitchFamily="34" charset="0"/>
              </a:rPr>
              <a:t>)</a:t>
            </a:r>
            <a:r>
              <a:rPr lang="de-AT" sz="1500" b="1" dirty="0" err="1" smtClean="0">
                <a:latin typeface="TheSansMonoConNormal" pitchFamily="34" charset="0"/>
              </a:rPr>
              <a:t>world.ball.y</a:t>
            </a:r>
            <a:r>
              <a:rPr lang="de-AT" sz="1500" b="1" dirty="0" smtClean="0">
                <a:latin typeface="TheSansMonoConNormal" pitchFamily="34" charset="0"/>
              </a:rPr>
              <a:t>);</a:t>
            </a:r>
          </a:p>
          <a:p>
            <a:r>
              <a:rPr lang="de-AT" sz="1500" b="1" dirty="0" smtClean="0">
                <a:latin typeface="TheSansMonoConNormal" pitchFamily="34" charset="0"/>
              </a:rPr>
              <a:t>    }</a:t>
            </a:r>
          </a:p>
          <a:p>
            <a:r>
              <a:rPr lang="de-AT" sz="1500" b="1" dirty="0" smtClean="0">
                <a:latin typeface="TheSansMonoConNormal" pitchFamily="34" charset="0"/>
              </a:rPr>
              <a:t>}</a:t>
            </a:r>
            <a:endParaRPr lang="de-AT" sz="1500" b="1" dirty="0">
              <a:latin typeface="TheSansMonoConNormal" pitchFamily="34" charset="0"/>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a:xfrm>
            <a:off x="395536" y="980728"/>
            <a:ext cx="8229600" cy="1728192"/>
          </a:xfrm>
        </p:spPr>
        <p:txBody>
          <a:bodyPr/>
          <a:lstStyle/>
          <a:p>
            <a:r>
              <a:rPr lang="de-AT" dirty="0" err="1" smtClean="0"/>
              <a:t>We</a:t>
            </a:r>
            <a:r>
              <a:rPr lang="de-AT" dirty="0" smtClean="0"/>
              <a:t> </a:t>
            </a:r>
            <a:r>
              <a:rPr lang="de-AT" dirty="0" err="1" smtClean="0"/>
              <a:t>have</a:t>
            </a:r>
            <a:r>
              <a:rPr lang="de-AT" dirty="0" smtClean="0"/>
              <a:t> </a:t>
            </a:r>
            <a:r>
              <a:rPr lang="de-AT" dirty="0" err="1" smtClean="0"/>
              <a:t>to</a:t>
            </a:r>
            <a:r>
              <a:rPr lang="de-AT" dirty="0" smtClean="0"/>
              <a:t> </a:t>
            </a:r>
            <a:r>
              <a:rPr lang="de-AT" dirty="0" err="1" smtClean="0"/>
              <a:t>add</a:t>
            </a:r>
            <a:r>
              <a:rPr lang="de-AT" dirty="0" smtClean="0"/>
              <a:t> </a:t>
            </a:r>
            <a:r>
              <a:rPr lang="de-AT" dirty="0" err="1" smtClean="0"/>
              <a:t>the</a:t>
            </a:r>
            <a:r>
              <a:rPr lang="de-AT" dirty="0" smtClean="0"/>
              <a:t> World &amp; </a:t>
            </a:r>
            <a:r>
              <a:rPr lang="de-AT" dirty="0" err="1" smtClean="0"/>
              <a:t>WorldRenderer</a:t>
            </a:r>
            <a:r>
              <a:rPr lang="de-AT" dirty="0" smtClean="0"/>
              <a:t> </a:t>
            </a:r>
            <a:r>
              <a:rPr lang="de-AT" dirty="0" err="1" smtClean="0"/>
              <a:t>to</a:t>
            </a:r>
            <a:r>
              <a:rPr lang="de-AT" dirty="0" smtClean="0"/>
              <a:t> GameScreen.</a:t>
            </a:r>
          </a:p>
          <a:p>
            <a:r>
              <a:rPr lang="de-AT" dirty="0" smtClean="0"/>
              <a:t>Call </a:t>
            </a:r>
            <a:r>
              <a:rPr lang="de-AT" dirty="0" err="1" smtClean="0"/>
              <a:t>methods</a:t>
            </a:r>
            <a:r>
              <a:rPr lang="de-AT" dirty="0" smtClean="0"/>
              <a:t> </a:t>
            </a:r>
            <a:r>
              <a:rPr lang="de-AT" dirty="0" err="1" smtClean="0"/>
              <a:t>at</a:t>
            </a:r>
            <a:r>
              <a:rPr lang="de-AT" dirty="0" smtClean="0"/>
              <a:t> </a:t>
            </a:r>
            <a:r>
              <a:rPr lang="de-AT" dirty="0" err="1" smtClean="0"/>
              <a:t>appropriate</a:t>
            </a:r>
            <a:r>
              <a:rPr lang="de-AT" dirty="0" smtClean="0"/>
              <a:t> </a:t>
            </a:r>
            <a:r>
              <a:rPr lang="de-AT" dirty="0" err="1" smtClean="0"/>
              <a:t>place</a:t>
            </a:r>
            <a:r>
              <a:rPr lang="de-AT" dirty="0" smtClean="0"/>
              <a:t>.</a:t>
            </a:r>
            <a:endParaRPr lang="de-AT" dirty="0"/>
          </a:p>
        </p:txBody>
      </p:sp>
      <p:sp>
        <p:nvSpPr>
          <p:cNvPr id="5" name="Rechteck 4"/>
          <p:cNvSpPr/>
          <p:nvPr/>
        </p:nvSpPr>
        <p:spPr>
          <a:xfrm>
            <a:off x="899592" y="2708920"/>
            <a:ext cx="7128792" cy="4185761"/>
          </a:xfrm>
          <a:prstGeom prst="rect">
            <a:avLst/>
          </a:prstGeom>
        </p:spPr>
        <p:txBody>
          <a:bodyPr wrap="square">
            <a:spAutoFit/>
          </a:bodyPr>
          <a:lstStyle/>
          <a:p>
            <a:r>
              <a:rPr lang="en-US" sz="1400" b="1" dirty="0" smtClean="0">
                <a:latin typeface="TheSansMonoConNormal" pitchFamily="34" charset="0"/>
              </a:rPr>
              <a:t>public class </a:t>
            </a:r>
            <a:r>
              <a:rPr lang="en-US" sz="1400" b="1" dirty="0" err="1" smtClean="0">
                <a:latin typeface="TheSansMonoConNormal" pitchFamily="34" charset="0"/>
              </a:rPr>
              <a:t>GameScreen</a:t>
            </a:r>
            <a:r>
              <a:rPr lang="en-US" sz="1400" b="1" dirty="0" smtClean="0">
                <a:latin typeface="TheSansMonoConNormal" pitchFamily="34" charset="0"/>
              </a:rPr>
              <a:t> extends Screen {</a:t>
            </a:r>
          </a:p>
          <a:p>
            <a:r>
              <a:rPr lang="en-US" sz="1400" b="1" dirty="0" smtClean="0">
                <a:latin typeface="TheSansMonoConNormal" pitchFamily="34" charset="0"/>
              </a:rPr>
              <a:t>    …</a:t>
            </a:r>
          </a:p>
          <a:p>
            <a:r>
              <a:rPr lang="de-AT" sz="1400" b="1" dirty="0" smtClean="0">
                <a:latin typeface="TheSansMonoConNormal" pitchFamily="34" charset="0"/>
              </a:rPr>
              <a:t>    World </a:t>
            </a:r>
            <a:r>
              <a:rPr lang="de-AT" sz="1400" b="1" dirty="0" err="1" smtClean="0">
                <a:latin typeface="TheSansMonoConNormal" pitchFamily="34" charset="0"/>
              </a:rPr>
              <a:t>world</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WorldRenderer</a:t>
            </a:r>
            <a:r>
              <a:rPr lang="de-AT" sz="1400" b="1" dirty="0" smtClean="0">
                <a:latin typeface="TheSansMonoConNormal" pitchFamily="34" charset="0"/>
              </a:rPr>
              <a:t> </a:t>
            </a:r>
            <a:r>
              <a:rPr lang="de-AT" sz="1400" b="1" dirty="0" err="1" smtClean="0">
                <a:latin typeface="TheSansMonoConNormal" pitchFamily="34" charset="0"/>
              </a:rPr>
              <a:t>renderer</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GameScreen(Game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world</a:t>
            </a:r>
            <a:r>
              <a:rPr lang="de-AT" sz="1400" b="1" dirty="0" smtClean="0">
                <a:latin typeface="TheSansMonoConNormal" pitchFamily="34" charset="0"/>
              </a:rPr>
              <a:t> = </a:t>
            </a:r>
            <a:r>
              <a:rPr lang="de-AT" sz="1400" b="1" dirty="0" err="1" smtClean="0">
                <a:latin typeface="TheSansMonoConNormal" pitchFamily="34" charset="0"/>
              </a:rPr>
              <a:t>new</a:t>
            </a:r>
            <a:r>
              <a:rPr lang="de-AT" sz="1400" b="1" dirty="0" smtClean="0">
                <a:latin typeface="TheSansMonoConNormal" pitchFamily="34" charset="0"/>
              </a:rPr>
              <a:t> World();</a:t>
            </a:r>
          </a:p>
          <a:p>
            <a:r>
              <a:rPr lang="de-AT" sz="1400" b="1" dirty="0" smtClean="0">
                <a:latin typeface="TheSansMonoConNormal" pitchFamily="34" charset="0"/>
              </a:rPr>
              <a:t>        </a:t>
            </a:r>
            <a:r>
              <a:rPr lang="de-AT" sz="1400" b="1" dirty="0" err="1" smtClean="0">
                <a:latin typeface="TheSansMonoConNormal" pitchFamily="34" charset="0"/>
              </a:rPr>
              <a:t>renderer</a:t>
            </a:r>
            <a:r>
              <a:rPr lang="de-AT" sz="1400" b="1" dirty="0" smtClean="0">
                <a:latin typeface="TheSansMonoConNormal" pitchFamily="34" charset="0"/>
              </a:rPr>
              <a:t> =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WorldRenderer</a:t>
            </a:r>
            <a:r>
              <a:rPr lang="de-AT" sz="1400" b="1" dirty="0" smtClean="0">
                <a:latin typeface="TheSansMonoConNormal" pitchFamily="34" charset="0"/>
              </a:rPr>
              <a:t>(</a:t>
            </a:r>
            <a:r>
              <a:rPr lang="de-AT" sz="1400" b="1" dirty="0" err="1" smtClean="0">
                <a:latin typeface="TheSansMonoConNormal" pitchFamily="34" charset="0"/>
              </a:rPr>
              <a:t>game</a:t>
            </a:r>
            <a:r>
              <a:rPr lang="de-AT" sz="1400" b="1" dirty="0" smtClean="0">
                <a:latin typeface="TheSansMonoConNormal" pitchFamily="34" charset="0"/>
              </a:rPr>
              <a:t>, </a:t>
            </a:r>
            <a:r>
              <a:rPr lang="de-AT" sz="1400" b="1" dirty="0" err="1" smtClean="0">
                <a:latin typeface="TheSansMonoConNormal" pitchFamily="34" charset="0"/>
              </a:rPr>
              <a:t>world</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de-AT" sz="1400" b="1" dirty="0" smtClean="0">
                <a:latin typeface="TheSansMonoConNormal" pitchFamily="34" charset="0"/>
              </a:rPr>
              <a:t>        ...</a:t>
            </a:r>
          </a:p>
          <a:p>
            <a:r>
              <a:rPr lang="en-US" sz="1400" b="1" dirty="0" smtClean="0">
                <a:latin typeface="TheSansMonoConNormal" pitchFamily="34" charset="0"/>
              </a:rPr>
              <a:t>        if( </a:t>
            </a:r>
            <a:r>
              <a:rPr lang="de-AT" sz="1400" b="1" dirty="0" smtClean="0">
                <a:latin typeface="TheSansMonoConNormal" pitchFamily="34" charset="0"/>
              </a:rPr>
              <a:t>(</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a:t>
            </a:r>
            <a:r>
              <a:rPr lang="de-AT" sz="1400" b="1" i="1" dirty="0" err="1" smtClean="0">
                <a:latin typeface="TheSansMonoConNormal" pitchFamily="34" charset="0"/>
              </a:rPr>
              <a:t>Running</a:t>
            </a:r>
            <a:r>
              <a:rPr lang="de-AT" sz="1400" b="1" i="1" dirty="0" smtClean="0">
                <a:latin typeface="TheSansMonoConNormal" pitchFamily="34" charset="0"/>
              </a:rPr>
              <a:t>) </a:t>
            </a:r>
            <a:r>
              <a:rPr lang="de-AT" sz="1400" b="1" i="1" dirty="0" err="1" smtClean="0">
                <a:latin typeface="TheSansMonoConNormal" pitchFamily="34" charset="0"/>
              </a:rPr>
              <a:t>world.update</a:t>
            </a:r>
            <a:r>
              <a:rPr lang="de-AT" sz="1400" b="1" i="1" dirty="0" smtClean="0">
                <a:latin typeface="TheSansMonoConNormal" pitchFamily="34" charset="0"/>
              </a:rPr>
              <a:t>(deltaTime);</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game.drawBitmap</a:t>
            </a:r>
            <a:r>
              <a:rPr lang="de-AT" sz="1400" b="1" dirty="0" smtClean="0">
                <a:latin typeface="TheSansMonoConNormal" pitchFamily="34" charset="0"/>
              </a:rPr>
              <a:t>(</a:t>
            </a:r>
            <a:r>
              <a:rPr lang="de-AT" sz="1400" b="1" dirty="0" err="1" smtClean="0">
                <a:latin typeface="TheSansMonoConNormal" pitchFamily="34" charset="0"/>
              </a:rPr>
              <a:t>background</a:t>
            </a:r>
            <a:r>
              <a:rPr lang="de-AT" sz="1400" b="1" dirty="0" smtClean="0">
                <a:latin typeface="TheSansMonoConNormal" pitchFamily="34" charset="0"/>
              </a:rPr>
              <a:t>, 0, 0);           </a:t>
            </a:r>
          </a:p>
          <a:p>
            <a:r>
              <a:rPr lang="de-AT" sz="1400" b="1" dirty="0" smtClean="0">
                <a:latin typeface="TheSansMonoConNormal" pitchFamily="34" charset="0"/>
              </a:rPr>
              <a:t>        </a:t>
            </a:r>
            <a:r>
              <a:rPr lang="de-AT" sz="1400" b="1" dirty="0" err="1" smtClean="0">
                <a:latin typeface="TheSansMonoConNormal" pitchFamily="34" charset="0"/>
              </a:rPr>
              <a:t>renderer.render</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a:xfrm>
            <a:off x="457200" y="1124744"/>
            <a:ext cx="8229600" cy="576064"/>
          </a:xfrm>
        </p:spPr>
        <p:txBody>
          <a:bodyPr>
            <a:normAutofit lnSpcReduction="10000"/>
          </a:bodyPr>
          <a:lstStyle/>
          <a:p>
            <a:pPr>
              <a:buNone/>
            </a:pPr>
            <a:r>
              <a:rPr lang="de-AT" dirty="0" err="1" smtClean="0"/>
              <a:t>Yay</a:t>
            </a:r>
            <a:r>
              <a:rPr lang="de-AT" dirty="0" smtClean="0"/>
              <a:t>!</a:t>
            </a:r>
            <a:endParaRPr lang="de-AT" dirty="0"/>
          </a:p>
        </p:txBody>
      </p:sp>
      <p:pic>
        <p:nvPicPr>
          <p:cNvPr id="134146" name="Picture 2"/>
          <p:cNvPicPr>
            <a:picLocks noChangeAspect="1" noChangeArrowheads="1"/>
          </p:cNvPicPr>
          <p:nvPr/>
        </p:nvPicPr>
        <p:blipFill>
          <a:blip r:embed="rId2" cstate="print"/>
          <a:srcRect/>
          <a:stretch>
            <a:fillRect/>
          </a:stretch>
        </p:blipFill>
        <p:spPr bwMode="auto">
          <a:xfrm>
            <a:off x="2843808" y="1700808"/>
            <a:ext cx="2718048" cy="453008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 Software</a:t>
            </a:r>
            <a:endParaRPr lang="de-AT" dirty="0"/>
          </a:p>
        </p:txBody>
      </p:sp>
      <p:sp>
        <p:nvSpPr>
          <p:cNvPr id="3" name="Inhaltsplatzhalter 2"/>
          <p:cNvSpPr>
            <a:spLocks noGrp="1"/>
          </p:cNvSpPr>
          <p:nvPr>
            <p:ph idx="1"/>
          </p:nvPr>
        </p:nvSpPr>
        <p:spPr/>
        <p:txBody>
          <a:bodyPr>
            <a:normAutofit fontScale="92500" lnSpcReduction="20000"/>
          </a:bodyPr>
          <a:lstStyle/>
          <a:p>
            <a:r>
              <a:rPr lang="de-AT" dirty="0" err="1" smtClean="0"/>
              <a:t>Android</a:t>
            </a:r>
            <a:r>
              <a:rPr lang="de-AT" dirty="0" smtClean="0"/>
              <a:t> 1.5/1.6</a:t>
            </a:r>
          </a:p>
          <a:p>
            <a:pPr lvl="1"/>
            <a:r>
              <a:rPr lang="de-AT" dirty="0" smtClean="0"/>
              <a:t>Low-End API, </a:t>
            </a:r>
            <a:r>
              <a:rPr lang="de-AT" dirty="0" err="1" smtClean="0"/>
              <a:t>no</a:t>
            </a:r>
            <a:r>
              <a:rPr lang="de-AT" dirty="0" smtClean="0"/>
              <a:t> multi-</a:t>
            </a:r>
            <a:r>
              <a:rPr lang="de-AT" dirty="0" err="1" smtClean="0"/>
              <a:t>touch</a:t>
            </a:r>
            <a:r>
              <a:rPr lang="de-AT" dirty="0" smtClean="0"/>
              <a:t>.</a:t>
            </a:r>
          </a:p>
          <a:p>
            <a:pPr lvl="1"/>
            <a:r>
              <a:rPr lang="de-AT" dirty="0" err="1" smtClean="0"/>
              <a:t>Dalvik</a:t>
            </a:r>
            <a:r>
              <a:rPr lang="de-AT" dirty="0" smtClean="0"/>
              <a:t> </a:t>
            </a:r>
            <a:r>
              <a:rPr lang="de-AT" dirty="0" err="1" smtClean="0"/>
              <a:t>stop-the-world</a:t>
            </a:r>
            <a:r>
              <a:rPr lang="de-AT" dirty="0" smtClean="0"/>
              <a:t> GC </a:t>
            </a:r>
            <a:r>
              <a:rPr lang="de-AT" dirty="0" err="1" smtClean="0"/>
              <a:t>pauses</a:t>
            </a:r>
            <a:r>
              <a:rPr lang="de-AT" dirty="0" smtClean="0"/>
              <a:t>, </a:t>
            </a:r>
            <a:r>
              <a:rPr lang="de-AT" dirty="0" err="1" smtClean="0"/>
              <a:t>no</a:t>
            </a:r>
            <a:r>
              <a:rPr lang="de-AT" dirty="0" smtClean="0"/>
              <a:t> JIT.</a:t>
            </a:r>
          </a:p>
          <a:p>
            <a:r>
              <a:rPr lang="de-AT" dirty="0" err="1" smtClean="0"/>
              <a:t>Android</a:t>
            </a:r>
            <a:r>
              <a:rPr lang="de-AT" dirty="0" smtClean="0"/>
              <a:t> 2.1</a:t>
            </a:r>
          </a:p>
          <a:p>
            <a:pPr lvl="1"/>
            <a:r>
              <a:rPr lang="de-AT" dirty="0" smtClean="0"/>
              <a:t>Multi-</a:t>
            </a:r>
            <a:r>
              <a:rPr lang="de-AT" dirty="0" err="1" smtClean="0"/>
              <a:t>touch</a:t>
            </a:r>
            <a:r>
              <a:rPr lang="de-AT" dirty="0" smtClean="0"/>
              <a:t> API. (But </a:t>
            </a:r>
            <a:r>
              <a:rPr lang="de-AT" dirty="0" err="1" smtClean="0"/>
              <a:t>broken</a:t>
            </a:r>
            <a:r>
              <a:rPr lang="de-AT" dirty="0" smtClean="0"/>
              <a:t> </a:t>
            </a:r>
            <a:r>
              <a:rPr lang="de-AT" dirty="0" err="1" smtClean="0"/>
              <a:t>touch</a:t>
            </a:r>
            <a:r>
              <a:rPr lang="de-AT" dirty="0" smtClean="0"/>
              <a:t> </a:t>
            </a:r>
            <a:r>
              <a:rPr lang="de-AT" dirty="0" err="1" smtClean="0"/>
              <a:t>screens</a:t>
            </a:r>
            <a:r>
              <a:rPr lang="de-AT" dirty="0" smtClean="0"/>
              <a:t> </a:t>
            </a:r>
            <a:r>
              <a:rPr lang="de-AT" dirty="0" err="1" smtClean="0"/>
              <a:t>make</a:t>
            </a:r>
            <a:r>
              <a:rPr lang="de-AT" dirty="0" smtClean="0"/>
              <a:t> </a:t>
            </a:r>
            <a:r>
              <a:rPr lang="de-AT" dirty="0" err="1" smtClean="0"/>
              <a:t>kitty</a:t>
            </a:r>
            <a:r>
              <a:rPr lang="de-AT" dirty="0" smtClean="0"/>
              <a:t> </a:t>
            </a:r>
            <a:r>
              <a:rPr lang="de-AT" dirty="0" err="1" smtClean="0"/>
              <a:t>sad</a:t>
            </a:r>
            <a:r>
              <a:rPr lang="de-AT" dirty="0" smtClean="0">
                <a:sym typeface="Wingdings" pitchFamily="2" charset="2"/>
              </a:rPr>
              <a:t>)</a:t>
            </a:r>
            <a:endParaRPr lang="de-AT" dirty="0" smtClean="0"/>
          </a:p>
          <a:p>
            <a:pPr lvl="1"/>
            <a:r>
              <a:rPr lang="de-AT" dirty="0" err="1" smtClean="0"/>
              <a:t>Dalvik</a:t>
            </a:r>
            <a:r>
              <a:rPr lang="de-AT" dirty="0" smtClean="0"/>
              <a:t> </a:t>
            </a:r>
            <a:r>
              <a:rPr lang="de-AT" dirty="0" err="1" smtClean="0"/>
              <a:t>improvements</a:t>
            </a:r>
            <a:r>
              <a:rPr lang="de-AT" dirty="0" smtClean="0"/>
              <a:t>, GC still s%&amp;$t, </a:t>
            </a:r>
            <a:r>
              <a:rPr lang="de-AT" dirty="0" err="1" smtClean="0"/>
              <a:t>no</a:t>
            </a:r>
            <a:r>
              <a:rPr lang="de-AT" dirty="0" smtClean="0"/>
              <a:t> JIT </a:t>
            </a:r>
            <a:r>
              <a:rPr lang="de-AT" dirty="0" err="1" smtClean="0"/>
              <a:t>either</a:t>
            </a:r>
            <a:r>
              <a:rPr lang="de-AT" dirty="0" smtClean="0"/>
              <a:t>.</a:t>
            </a:r>
          </a:p>
          <a:p>
            <a:r>
              <a:rPr lang="de-AT" dirty="0" err="1" smtClean="0"/>
              <a:t>Android</a:t>
            </a:r>
            <a:r>
              <a:rPr lang="de-AT" dirty="0" smtClean="0"/>
              <a:t> 2.2</a:t>
            </a:r>
          </a:p>
          <a:p>
            <a:pPr lvl="1"/>
            <a:r>
              <a:rPr lang="de-AT" dirty="0" err="1" smtClean="0"/>
              <a:t>Finally</a:t>
            </a:r>
            <a:r>
              <a:rPr lang="de-AT" dirty="0" smtClean="0"/>
              <a:t> JIT!</a:t>
            </a:r>
          </a:p>
          <a:p>
            <a:pPr lvl="1"/>
            <a:r>
              <a:rPr lang="de-AT" dirty="0" err="1" smtClean="0"/>
              <a:t>Slightly</a:t>
            </a:r>
            <a:r>
              <a:rPr lang="de-AT" dirty="0" smtClean="0"/>
              <a:t> </a:t>
            </a:r>
            <a:r>
              <a:rPr lang="de-AT" dirty="0" err="1" smtClean="0"/>
              <a:t>better</a:t>
            </a:r>
            <a:r>
              <a:rPr lang="de-AT" dirty="0" smtClean="0"/>
              <a:t> GC</a:t>
            </a:r>
          </a:p>
          <a:p>
            <a:r>
              <a:rPr lang="de-AT" dirty="0" err="1" smtClean="0"/>
              <a:t>Android</a:t>
            </a:r>
            <a:r>
              <a:rPr lang="de-AT" dirty="0" smtClean="0"/>
              <a:t> 2.3</a:t>
            </a:r>
          </a:p>
          <a:p>
            <a:pPr lvl="1"/>
            <a:r>
              <a:rPr lang="de-AT" dirty="0" err="1" smtClean="0"/>
              <a:t>Concurrent</a:t>
            </a:r>
            <a:r>
              <a:rPr lang="de-AT" dirty="0" smtClean="0"/>
              <a:t> GC, </a:t>
            </a:r>
            <a:r>
              <a:rPr lang="de-AT" dirty="0" err="1" smtClean="0"/>
              <a:t>pauses</a:t>
            </a:r>
            <a:r>
              <a:rPr lang="de-AT" dirty="0" smtClean="0"/>
              <a:t> </a:t>
            </a:r>
            <a:r>
              <a:rPr lang="de-AT" dirty="0" err="1" smtClean="0"/>
              <a:t>less</a:t>
            </a:r>
            <a:r>
              <a:rPr lang="de-AT" dirty="0" smtClean="0"/>
              <a:t> intrusive.</a:t>
            </a:r>
          </a:p>
          <a:p>
            <a:r>
              <a:rPr lang="de-AT" dirty="0" err="1" smtClean="0"/>
              <a:t>Android</a:t>
            </a:r>
            <a:r>
              <a:rPr lang="de-AT" dirty="0" smtClean="0"/>
              <a:t> 3.0</a:t>
            </a:r>
          </a:p>
          <a:p>
            <a:pPr lvl="1"/>
            <a:r>
              <a:rPr lang="de-AT" dirty="0" err="1" smtClean="0"/>
              <a:t>Renderscript</a:t>
            </a:r>
            <a:r>
              <a:rPr lang="de-AT" dirty="0" smtClean="0"/>
              <a:t>, not </a:t>
            </a:r>
            <a:r>
              <a:rPr lang="de-AT" dirty="0" err="1" smtClean="0"/>
              <a:t>that</a:t>
            </a:r>
            <a:r>
              <a:rPr lang="de-AT" dirty="0" smtClean="0"/>
              <a:t> </a:t>
            </a:r>
            <a:r>
              <a:rPr lang="de-AT" dirty="0" err="1" smtClean="0"/>
              <a:t>important</a:t>
            </a:r>
            <a:r>
              <a:rPr lang="de-AT" dirty="0" smtClean="0"/>
              <a:t> </a:t>
            </a:r>
            <a:r>
              <a:rPr lang="de-AT" dirty="0" err="1" smtClean="0"/>
              <a:t>for</a:t>
            </a:r>
            <a:r>
              <a:rPr lang="de-AT" dirty="0" smtClean="0"/>
              <a:t> </a:t>
            </a:r>
            <a:r>
              <a:rPr lang="de-AT" dirty="0" err="1" smtClean="0"/>
              <a:t>game</a:t>
            </a:r>
            <a:r>
              <a:rPr lang="de-AT" dirty="0" smtClean="0"/>
              <a:t> </a:t>
            </a:r>
            <a:r>
              <a:rPr lang="de-AT" dirty="0" err="1" smtClean="0"/>
              <a:t>devs</a:t>
            </a:r>
            <a:r>
              <a:rPr lang="de-AT" dirty="0" smtClean="0"/>
              <a:t>.</a:t>
            </a:r>
          </a:p>
          <a:p>
            <a:pPr lvl="1"/>
            <a:endParaRPr lang="de-AT" dirty="0" smtClean="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a:xfrm>
            <a:off x="457200" y="1124744"/>
            <a:ext cx="8229600" cy="2520280"/>
          </a:xfrm>
        </p:spPr>
        <p:txBody>
          <a:bodyPr>
            <a:normAutofit fontScale="92500" lnSpcReduction="10000"/>
          </a:bodyPr>
          <a:lstStyle/>
          <a:p>
            <a:r>
              <a:rPr lang="de-AT" dirty="0" smtClean="0"/>
              <a:t>Next </a:t>
            </a:r>
            <a:r>
              <a:rPr lang="de-AT" dirty="0" err="1" smtClean="0"/>
              <a:t>up</a:t>
            </a:r>
            <a:r>
              <a:rPr lang="de-AT" dirty="0" smtClean="0"/>
              <a:t> </a:t>
            </a:r>
            <a:r>
              <a:rPr lang="de-AT" dirty="0" err="1" smtClean="0"/>
              <a:t>is</a:t>
            </a:r>
            <a:r>
              <a:rPr lang="de-AT" dirty="0" smtClean="0"/>
              <a:t> </a:t>
            </a:r>
            <a:r>
              <a:rPr lang="de-AT" dirty="0" err="1" smtClean="0"/>
              <a:t>the</a:t>
            </a:r>
            <a:r>
              <a:rPr lang="de-AT" dirty="0" smtClean="0"/>
              <a:t> Paddle </a:t>
            </a:r>
            <a:r>
              <a:rPr lang="de-AT" dirty="0" err="1" smtClean="0"/>
              <a:t>class</a:t>
            </a:r>
            <a:r>
              <a:rPr lang="de-AT" dirty="0" smtClean="0"/>
              <a:t>.</a:t>
            </a:r>
          </a:p>
          <a:p>
            <a:r>
              <a:rPr lang="de-AT" dirty="0" err="1" smtClean="0"/>
              <a:t>Pretty</a:t>
            </a:r>
            <a:r>
              <a:rPr lang="de-AT" dirty="0" smtClean="0"/>
              <a:t> </a:t>
            </a:r>
            <a:r>
              <a:rPr lang="de-AT" dirty="0" err="1" smtClean="0"/>
              <a:t>much</a:t>
            </a:r>
            <a:r>
              <a:rPr lang="de-AT" dirty="0" smtClean="0"/>
              <a:t> </a:t>
            </a:r>
            <a:r>
              <a:rPr lang="de-AT" dirty="0" err="1" smtClean="0"/>
              <a:t>like</a:t>
            </a:r>
            <a:r>
              <a:rPr lang="de-AT" dirty="0" smtClean="0"/>
              <a:t> Ball, </a:t>
            </a:r>
            <a:r>
              <a:rPr lang="de-AT" dirty="0" err="1" smtClean="0"/>
              <a:t>dimensions</a:t>
            </a:r>
            <a:r>
              <a:rPr lang="de-AT" dirty="0" smtClean="0"/>
              <a:t> </a:t>
            </a:r>
            <a:r>
              <a:rPr lang="de-AT" dirty="0" err="1" smtClean="0"/>
              <a:t>differ</a:t>
            </a:r>
            <a:r>
              <a:rPr lang="de-AT" dirty="0" smtClean="0"/>
              <a:t>.</a:t>
            </a:r>
          </a:p>
          <a:p>
            <a:r>
              <a:rPr lang="de-AT" dirty="0" smtClean="0"/>
              <a:t>Y-</a:t>
            </a:r>
            <a:r>
              <a:rPr lang="de-AT" dirty="0" err="1" smtClean="0"/>
              <a:t>coordinate</a:t>
            </a:r>
            <a:r>
              <a:rPr lang="de-AT" dirty="0" smtClean="0"/>
              <a:t> </a:t>
            </a:r>
            <a:r>
              <a:rPr lang="de-AT" dirty="0" err="1" smtClean="0"/>
              <a:t>is</a:t>
            </a:r>
            <a:r>
              <a:rPr lang="de-AT" dirty="0" smtClean="0"/>
              <a:t> </a:t>
            </a:r>
            <a:r>
              <a:rPr lang="de-AT" dirty="0" err="1" smtClean="0"/>
              <a:t>fixed</a:t>
            </a:r>
            <a:r>
              <a:rPr lang="de-AT" dirty="0" smtClean="0"/>
              <a:t>, </a:t>
            </a:r>
            <a:r>
              <a:rPr lang="de-AT" dirty="0" err="1" smtClean="0"/>
              <a:t>we</a:t>
            </a:r>
            <a:r>
              <a:rPr lang="de-AT" dirty="0" smtClean="0"/>
              <a:t> </a:t>
            </a:r>
            <a:r>
              <a:rPr lang="de-AT" dirty="0" err="1" smtClean="0"/>
              <a:t>can</a:t>
            </a:r>
            <a:r>
              <a:rPr lang="de-AT" dirty="0" smtClean="0"/>
              <a:t> </a:t>
            </a:r>
            <a:r>
              <a:rPr lang="de-AT" dirty="0" err="1" smtClean="0"/>
              <a:t>only</a:t>
            </a:r>
            <a:r>
              <a:rPr lang="de-AT" dirty="0" smtClean="0"/>
              <a:t> </a:t>
            </a:r>
            <a:r>
              <a:rPr lang="de-AT" dirty="0" err="1" smtClean="0"/>
              <a:t>move</a:t>
            </a:r>
            <a:r>
              <a:rPr lang="de-AT" dirty="0" smtClean="0"/>
              <a:t> in x!</a:t>
            </a:r>
          </a:p>
          <a:p>
            <a:r>
              <a:rPr lang="de-AT" dirty="0" err="1" smtClean="0"/>
              <a:t>Velocity</a:t>
            </a:r>
            <a:r>
              <a:rPr lang="de-AT" dirty="0" smtClean="0"/>
              <a:t> </a:t>
            </a:r>
            <a:r>
              <a:rPr lang="de-AT" dirty="0" err="1" smtClean="0"/>
              <a:t>comes</a:t>
            </a:r>
            <a:r>
              <a:rPr lang="de-AT" dirty="0" smtClean="0"/>
              <a:t> </a:t>
            </a:r>
            <a:r>
              <a:rPr lang="de-AT" dirty="0" err="1" smtClean="0"/>
              <a:t>from</a:t>
            </a:r>
            <a:r>
              <a:rPr lang="de-AT" dirty="0" smtClean="0"/>
              <a:t> outside -&gt; </a:t>
            </a:r>
            <a:r>
              <a:rPr lang="de-AT" dirty="0" err="1" smtClean="0"/>
              <a:t>Acceleromter</a:t>
            </a:r>
            <a:r>
              <a:rPr lang="de-AT" dirty="0" smtClean="0"/>
              <a:t>!</a:t>
            </a:r>
          </a:p>
          <a:p>
            <a:r>
              <a:rPr lang="de-AT" dirty="0" smtClean="0"/>
              <a:t>World </a:t>
            </a:r>
            <a:r>
              <a:rPr lang="de-AT" dirty="0" err="1" smtClean="0"/>
              <a:t>is</a:t>
            </a:r>
            <a:r>
              <a:rPr lang="de-AT" dirty="0" smtClean="0"/>
              <a:t> </a:t>
            </a:r>
            <a:r>
              <a:rPr lang="de-AT" dirty="0" err="1" smtClean="0"/>
              <a:t>responsible</a:t>
            </a:r>
            <a:r>
              <a:rPr lang="de-AT" dirty="0" smtClean="0"/>
              <a:t> </a:t>
            </a:r>
            <a:r>
              <a:rPr lang="de-AT" dirty="0" err="1" smtClean="0"/>
              <a:t>for</a:t>
            </a:r>
            <a:r>
              <a:rPr lang="de-AT" dirty="0" smtClean="0"/>
              <a:t> </a:t>
            </a:r>
            <a:r>
              <a:rPr lang="de-AT" dirty="0" err="1" smtClean="0"/>
              <a:t>movement</a:t>
            </a:r>
            <a:r>
              <a:rPr lang="de-AT" dirty="0" smtClean="0"/>
              <a:t>.</a:t>
            </a:r>
            <a:endParaRPr lang="de-AT" dirty="0"/>
          </a:p>
        </p:txBody>
      </p:sp>
      <p:pic>
        <p:nvPicPr>
          <p:cNvPr id="4" name="Picture 2"/>
          <p:cNvPicPr>
            <a:picLocks noChangeAspect="1" noChangeArrowheads="1"/>
          </p:cNvPicPr>
          <p:nvPr/>
        </p:nvPicPr>
        <p:blipFill>
          <a:blip r:embed="rId2" cstate="print"/>
          <a:srcRect/>
          <a:stretch>
            <a:fillRect/>
          </a:stretch>
        </p:blipFill>
        <p:spPr bwMode="auto">
          <a:xfrm rot="21265348">
            <a:off x="2218703" y="5815239"/>
            <a:ext cx="3199387" cy="628451"/>
          </a:xfrm>
          <a:prstGeom prst="rect">
            <a:avLst/>
          </a:prstGeom>
          <a:noFill/>
          <a:ln w="9525">
            <a:noFill/>
            <a:miter lim="800000"/>
            <a:headEnd/>
            <a:tailEnd/>
          </a:ln>
        </p:spPr>
      </p:pic>
      <p:sp>
        <p:nvSpPr>
          <p:cNvPr id="5" name="Rechteck 4"/>
          <p:cNvSpPr/>
          <p:nvPr/>
        </p:nvSpPr>
        <p:spPr>
          <a:xfrm>
            <a:off x="683568" y="3717032"/>
            <a:ext cx="6624736" cy="1477328"/>
          </a:xfrm>
          <a:prstGeom prst="rect">
            <a:avLst/>
          </a:prstGeom>
        </p:spPr>
        <p:txBody>
          <a:bodyPr wrap="square">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class</a:t>
            </a:r>
            <a:r>
              <a:rPr lang="de-AT" b="1" dirty="0" smtClean="0">
                <a:latin typeface="TheSansMonoConNormal" pitchFamily="34" charset="0"/>
              </a:rPr>
              <a:t> Paddle {</a:t>
            </a:r>
          </a:p>
          <a:p>
            <a:r>
              <a:rPr lang="en-US" dirty="0" smtClean="0">
                <a:latin typeface="TheSansMonoConNormal" pitchFamily="34" charset="0"/>
              </a:rPr>
              <a:t>    </a:t>
            </a:r>
            <a:r>
              <a:rPr lang="en-US" b="1" dirty="0" smtClean="0">
                <a:latin typeface="TheSansMonoConNormal" pitchFamily="34" charset="0"/>
              </a:rPr>
              <a:t>public static float </a:t>
            </a:r>
            <a:r>
              <a:rPr lang="en-US" b="1" i="1" dirty="0" smtClean="0">
                <a:latin typeface="TheSansMonoConNormal" pitchFamily="34" charset="0"/>
              </a:rPr>
              <a:t>WIDTH = 56;</a:t>
            </a:r>
          </a:p>
          <a:p>
            <a:r>
              <a:rPr lang="en-US" dirty="0" smtClean="0">
                <a:latin typeface="TheSansMonoConNormal" pitchFamily="34" charset="0"/>
              </a:rPr>
              <a:t>    </a:t>
            </a:r>
            <a:r>
              <a:rPr lang="en-US" b="1" dirty="0" smtClean="0">
                <a:latin typeface="TheSansMonoConNormal" pitchFamily="34" charset="0"/>
              </a:rPr>
              <a:t>public static float </a:t>
            </a:r>
            <a:r>
              <a:rPr lang="en-US" b="1" i="1" dirty="0" smtClean="0">
                <a:latin typeface="TheSansMonoConNormal" pitchFamily="34" charset="0"/>
              </a:rPr>
              <a:t>HEIGHT = 11;</a:t>
            </a:r>
          </a:p>
          <a:p>
            <a:r>
              <a:rPr lang="en-US" dirty="0" smtClean="0">
                <a:latin typeface="TheSansMonoConNormal" pitchFamily="34" charset="0"/>
              </a:rPr>
              <a:t>    </a:t>
            </a:r>
            <a:r>
              <a:rPr lang="en-US" b="1" dirty="0" smtClean="0">
                <a:latin typeface="TheSansMonoConNormal" pitchFamily="34" charset="0"/>
              </a:rPr>
              <a:t>float x = 160 - </a:t>
            </a:r>
            <a:r>
              <a:rPr lang="en-US" b="1" i="1" dirty="0" smtClean="0">
                <a:latin typeface="TheSansMonoConNormal" pitchFamily="34" charset="0"/>
              </a:rPr>
              <a:t>WIDTH / 2, y = </a:t>
            </a:r>
            <a:r>
              <a:rPr lang="en-US" b="1" i="1" dirty="0" err="1" smtClean="0">
                <a:latin typeface="TheSansMonoConNormal" pitchFamily="34" charset="0"/>
              </a:rPr>
              <a:t>World.MAX_Y</a:t>
            </a:r>
            <a:r>
              <a:rPr lang="en-US" b="1" i="1" dirty="0" smtClean="0">
                <a:latin typeface="TheSansMonoConNormal" pitchFamily="34" charset="0"/>
              </a:rPr>
              <a:t> - 40;</a:t>
            </a:r>
          </a:p>
          <a:p>
            <a:r>
              <a:rPr lang="de-AT" dirty="0" smtClean="0">
                <a:latin typeface="TheSansMonoConNormal" pitchFamily="34" charset="0"/>
              </a:rPr>
              <a:t>}</a:t>
            </a:r>
            <a:endParaRPr lang="de-AT" dirty="0">
              <a:latin typeface="TheSansMonoConNormal" pitchFamily="34" charset="0"/>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a:xfrm>
            <a:off x="457200" y="1124744"/>
            <a:ext cx="8229600" cy="2160240"/>
          </a:xfrm>
        </p:spPr>
        <p:txBody>
          <a:bodyPr>
            <a:normAutofit fontScale="77500" lnSpcReduction="20000"/>
          </a:bodyPr>
          <a:lstStyle/>
          <a:p>
            <a:r>
              <a:rPr lang="de-AT" dirty="0" smtClean="0"/>
              <a:t>Paddle </a:t>
            </a:r>
            <a:r>
              <a:rPr lang="de-AT" dirty="0" err="1" smtClean="0"/>
              <a:t>is</a:t>
            </a:r>
            <a:r>
              <a:rPr lang="de-AT" dirty="0" smtClean="0"/>
              <a:t> </a:t>
            </a:r>
            <a:r>
              <a:rPr lang="de-AT" dirty="0" err="1" smtClean="0"/>
              <a:t>controlled</a:t>
            </a:r>
            <a:r>
              <a:rPr lang="de-AT" dirty="0" smtClean="0"/>
              <a:t> </a:t>
            </a:r>
            <a:r>
              <a:rPr lang="de-AT" dirty="0" err="1" smtClean="0"/>
              <a:t>by</a:t>
            </a:r>
            <a:r>
              <a:rPr lang="de-AT" dirty="0" smtClean="0"/>
              <a:t> </a:t>
            </a:r>
            <a:r>
              <a:rPr lang="de-AT" dirty="0" err="1" smtClean="0"/>
              <a:t>accelerometer</a:t>
            </a:r>
            <a:r>
              <a:rPr lang="de-AT" dirty="0" smtClean="0"/>
              <a:t>.</a:t>
            </a:r>
          </a:p>
          <a:p>
            <a:r>
              <a:rPr lang="de-AT" dirty="0" smtClean="0"/>
              <a:t>Reading </a:t>
            </a:r>
            <a:r>
              <a:rPr lang="de-AT" dirty="0" err="1" smtClean="0"/>
              <a:t>of</a:t>
            </a:r>
            <a:r>
              <a:rPr lang="de-AT" dirty="0" smtClean="0"/>
              <a:t> x-</a:t>
            </a:r>
            <a:r>
              <a:rPr lang="de-AT" dirty="0" err="1" smtClean="0"/>
              <a:t>axis</a:t>
            </a:r>
            <a:r>
              <a:rPr lang="de-AT" dirty="0" smtClean="0"/>
              <a:t> </a:t>
            </a:r>
            <a:r>
              <a:rPr lang="de-AT" dirty="0" err="1" smtClean="0"/>
              <a:t>is</a:t>
            </a:r>
            <a:r>
              <a:rPr lang="de-AT" dirty="0" smtClean="0"/>
              <a:t> </a:t>
            </a:r>
            <a:r>
              <a:rPr lang="de-AT" dirty="0" err="1" smtClean="0"/>
              <a:t>velocity</a:t>
            </a:r>
            <a:r>
              <a:rPr lang="de-AT" dirty="0" smtClean="0"/>
              <a:t> </a:t>
            </a:r>
            <a:r>
              <a:rPr lang="de-AT" dirty="0" err="1" smtClean="0"/>
              <a:t>of</a:t>
            </a:r>
            <a:r>
              <a:rPr lang="de-AT" dirty="0" smtClean="0"/>
              <a:t> paddle!</a:t>
            </a:r>
          </a:p>
          <a:p>
            <a:r>
              <a:rPr lang="de-AT" dirty="0" err="1" smtClean="0"/>
              <a:t>We</a:t>
            </a:r>
            <a:r>
              <a:rPr lang="de-AT" dirty="0" smtClean="0"/>
              <a:t> </a:t>
            </a:r>
            <a:r>
              <a:rPr lang="de-AT" dirty="0" err="1" smtClean="0"/>
              <a:t>have</a:t>
            </a:r>
            <a:r>
              <a:rPr lang="de-AT" dirty="0" smtClean="0"/>
              <a:t> </a:t>
            </a:r>
            <a:r>
              <a:rPr lang="de-AT" dirty="0" err="1" smtClean="0"/>
              <a:t>to</a:t>
            </a:r>
            <a:r>
              <a:rPr lang="de-AT" dirty="0" smtClean="0"/>
              <a:t> </a:t>
            </a:r>
            <a:r>
              <a:rPr lang="de-AT" dirty="0" err="1" smtClean="0"/>
              <a:t>pipe</a:t>
            </a:r>
            <a:r>
              <a:rPr lang="de-AT" dirty="0" smtClean="0"/>
              <a:t> </a:t>
            </a:r>
            <a:r>
              <a:rPr lang="de-AT" dirty="0" err="1" smtClean="0"/>
              <a:t>accelerometer</a:t>
            </a:r>
            <a:r>
              <a:rPr lang="de-AT" dirty="0" smtClean="0"/>
              <a:t> </a:t>
            </a:r>
            <a:r>
              <a:rPr lang="de-AT" dirty="0" err="1" smtClean="0"/>
              <a:t>value</a:t>
            </a:r>
            <a:r>
              <a:rPr lang="de-AT" dirty="0" smtClean="0"/>
              <a:t> </a:t>
            </a:r>
            <a:r>
              <a:rPr lang="de-AT" dirty="0" err="1" smtClean="0"/>
              <a:t>to</a:t>
            </a:r>
            <a:r>
              <a:rPr lang="de-AT" dirty="0" smtClean="0"/>
              <a:t> World so </a:t>
            </a:r>
            <a:r>
              <a:rPr lang="de-AT" dirty="0" err="1" smtClean="0"/>
              <a:t>it</a:t>
            </a:r>
            <a:r>
              <a:rPr lang="de-AT" dirty="0" smtClean="0"/>
              <a:t> </a:t>
            </a:r>
            <a:r>
              <a:rPr lang="de-AT" dirty="0" err="1" smtClean="0"/>
              <a:t>can</a:t>
            </a:r>
            <a:r>
              <a:rPr lang="de-AT" dirty="0" smtClean="0"/>
              <a:t> update Paddle.</a:t>
            </a:r>
          </a:p>
          <a:p>
            <a:r>
              <a:rPr lang="de-AT" dirty="0" err="1" smtClean="0"/>
              <a:t>AccelX</a:t>
            </a:r>
            <a:r>
              <a:rPr lang="de-AT" dirty="0" smtClean="0"/>
              <a:t> in </a:t>
            </a:r>
            <a:r>
              <a:rPr lang="de-AT" dirty="0" err="1" smtClean="0"/>
              <a:t>range</a:t>
            </a:r>
            <a:r>
              <a:rPr lang="de-AT" dirty="0" smtClean="0"/>
              <a:t> [-10, 10], </a:t>
            </a:r>
            <a:r>
              <a:rPr lang="de-AT" dirty="0" err="1" smtClean="0"/>
              <a:t>have</a:t>
            </a:r>
            <a:r>
              <a:rPr lang="de-AT" dirty="0" smtClean="0"/>
              <a:t> </a:t>
            </a:r>
            <a:r>
              <a:rPr lang="de-AT" dirty="0" err="1" smtClean="0"/>
              <a:t>to</a:t>
            </a:r>
            <a:r>
              <a:rPr lang="de-AT" dirty="0" smtClean="0"/>
              <a:t> </a:t>
            </a:r>
            <a:r>
              <a:rPr lang="de-AT" dirty="0" err="1" smtClean="0"/>
              <a:t>negate</a:t>
            </a:r>
            <a:r>
              <a:rPr lang="de-AT" dirty="0" smtClean="0"/>
              <a:t> </a:t>
            </a:r>
            <a:r>
              <a:rPr lang="de-AT" dirty="0" err="1" smtClean="0"/>
              <a:t>and</a:t>
            </a:r>
            <a:r>
              <a:rPr lang="de-AT" dirty="0" smtClean="0"/>
              <a:t> </a:t>
            </a:r>
            <a:r>
              <a:rPr lang="de-AT" dirty="0" err="1" smtClean="0"/>
              <a:t>scale</a:t>
            </a:r>
            <a:r>
              <a:rPr lang="de-AT" dirty="0" smtClean="0"/>
              <a:t> </a:t>
            </a:r>
            <a:r>
              <a:rPr lang="de-AT" dirty="0" err="1" smtClean="0"/>
              <a:t>it</a:t>
            </a:r>
            <a:r>
              <a:rPr lang="de-AT" dirty="0" smtClean="0"/>
              <a:t> a </a:t>
            </a:r>
            <a:r>
              <a:rPr lang="de-AT" dirty="0" err="1" smtClean="0"/>
              <a:t>little</a:t>
            </a:r>
            <a:r>
              <a:rPr lang="de-AT" dirty="0" smtClean="0"/>
              <a:t> -&gt; </a:t>
            </a:r>
            <a:r>
              <a:rPr lang="de-AT" dirty="0" err="1" smtClean="0"/>
              <a:t>tuning</a:t>
            </a:r>
            <a:r>
              <a:rPr lang="de-AT" dirty="0" smtClean="0"/>
              <a:t>!</a:t>
            </a:r>
            <a:endParaRPr lang="de-AT" dirty="0"/>
          </a:p>
        </p:txBody>
      </p:sp>
      <p:sp>
        <p:nvSpPr>
          <p:cNvPr id="5" name="Rechteck 4"/>
          <p:cNvSpPr/>
          <p:nvPr/>
        </p:nvSpPr>
        <p:spPr>
          <a:xfrm>
            <a:off x="0" y="3356992"/>
            <a:ext cx="9144000" cy="3139321"/>
          </a:xfrm>
          <a:prstGeom prst="rect">
            <a:avLst/>
          </a:prstGeom>
        </p:spPr>
        <p:txBody>
          <a:bodyPr wrap="square">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class</a:t>
            </a:r>
            <a:r>
              <a:rPr lang="de-AT" b="1" dirty="0" smtClean="0">
                <a:latin typeface="TheSansMonoConNormal" pitchFamily="34" charset="0"/>
              </a:rPr>
              <a:t> World {</a:t>
            </a:r>
          </a:p>
          <a:p>
            <a:r>
              <a:rPr lang="de-AT" b="1" dirty="0" smtClean="0">
                <a:latin typeface="TheSansMonoConNormal" pitchFamily="34" charset="0"/>
              </a:rPr>
              <a:t>    ...</a:t>
            </a:r>
          </a:p>
          <a:p>
            <a:r>
              <a:rPr lang="de-AT" b="1" dirty="0" smtClean="0">
                <a:latin typeface="TheSansMonoConNormal" pitchFamily="34" charset="0"/>
              </a:rPr>
              <a:t>    Paddle </a:t>
            </a:r>
            <a:r>
              <a:rPr lang="de-AT" b="1" dirty="0" err="1" smtClean="0">
                <a:latin typeface="TheSansMonoConNormal" pitchFamily="34" charset="0"/>
              </a:rPr>
              <a:t>paddle</a:t>
            </a:r>
            <a:r>
              <a:rPr lang="de-AT" b="1" dirty="0" smtClean="0">
                <a:latin typeface="TheSansMonoConNormal" pitchFamily="34" charset="0"/>
              </a:rPr>
              <a:t> = </a:t>
            </a:r>
            <a:r>
              <a:rPr lang="de-AT" b="1" dirty="0" err="1" smtClean="0">
                <a:latin typeface="TheSansMonoConNormal" pitchFamily="34" charset="0"/>
              </a:rPr>
              <a:t>new</a:t>
            </a:r>
            <a:r>
              <a:rPr lang="de-AT" b="1" dirty="0" smtClean="0">
                <a:latin typeface="TheSansMonoConNormal" pitchFamily="34" charset="0"/>
              </a:rPr>
              <a:t> Paddle();</a:t>
            </a:r>
          </a:p>
          <a:p>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update(</a:t>
            </a:r>
            <a:r>
              <a:rPr lang="de-AT" b="1" dirty="0" err="1" smtClean="0">
                <a:latin typeface="TheSansMonoConNormal" pitchFamily="34" charset="0"/>
              </a:rPr>
              <a:t>float</a:t>
            </a:r>
            <a:r>
              <a:rPr lang="de-AT" b="1" dirty="0" smtClean="0">
                <a:latin typeface="TheSansMonoConNormal" pitchFamily="34" charset="0"/>
              </a:rPr>
              <a:t> deltaTime, </a:t>
            </a:r>
            <a:r>
              <a:rPr lang="de-AT" b="1" dirty="0" err="1" smtClean="0">
                <a:latin typeface="TheSansMonoConNormal" pitchFamily="34" charset="0"/>
              </a:rPr>
              <a:t>float</a:t>
            </a:r>
            <a:r>
              <a:rPr lang="de-AT" b="1" dirty="0" smtClean="0">
                <a:latin typeface="TheSansMonoConNormal" pitchFamily="34" charset="0"/>
              </a:rPr>
              <a:t> </a:t>
            </a:r>
            <a:r>
              <a:rPr lang="de-AT" b="1" dirty="0" err="1" smtClean="0">
                <a:latin typeface="TheSansMonoConNormal" pitchFamily="34" charset="0"/>
              </a:rPr>
              <a:t>accelX</a:t>
            </a:r>
            <a:r>
              <a:rPr lang="de-AT" b="1" dirty="0" smtClean="0">
                <a:latin typeface="TheSansMonoConNormal" pitchFamily="34" charset="0"/>
              </a:rPr>
              <a:t>) {</a:t>
            </a:r>
          </a:p>
          <a:p>
            <a:r>
              <a:rPr lang="de-AT" b="1" dirty="0" smtClean="0">
                <a:latin typeface="TheSansMonoConNormal" pitchFamily="34" charset="0"/>
              </a:rPr>
              <a:t>       ...</a:t>
            </a:r>
          </a:p>
          <a:p>
            <a:r>
              <a:rPr lang="de-AT" b="1" i="1" dirty="0" smtClean="0">
                <a:latin typeface="TheSansMonoConNormal" pitchFamily="34" charset="0"/>
              </a:rPr>
              <a:t>       </a:t>
            </a:r>
            <a:r>
              <a:rPr lang="de-AT" b="1" i="1" dirty="0" err="1" smtClean="0">
                <a:latin typeface="TheSansMonoConNormal" pitchFamily="34" charset="0"/>
              </a:rPr>
              <a:t>paddle.x</a:t>
            </a:r>
            <a:r>
              <a:rPr lang="de-AT" b="1" i="1" dirty="0" smtClean="0">
                <a:latin typeface="TheSansMonoConNormal" pitchFamily="34" charset="0"/>
              </a:rPr>
              <a:t> += -</a:t>
            </a:r>
            <a:r>
              <a:rPr lang="de-AT" b="1" i="1" dirty="0" err="1" smtClean="0">
                <a:latin typeface="TheSansMonoConNormal" pitchFamily="34" charset="0"/>
              </a:rPr>
              <a:t>accelX</a:t>
            </a:r>
            <a:r>
              <a:rPr lang="de-AT" b="1" i="1" dirty="0" smtClean="0">
                <a:latin typeface="TheSansMonoConNormal" pitchFamily="34" charset="0"/>
              </a:rPr>
              <a:t> * 50 * deltaTime;</a:t>
            </a:r>
          </a:p>
          <a:p>
            <a:r>
              <a:rPr lang="de-AT" b="1" dirty="0" smtClean="0">
                <a:latin typeface="TheSansMonoConNormal" pitchFamily="34" charset="0"/>
              </a:rPr>
              <a:t>       </a:t>
            </a:r>
            <a:r>
              <a:rPr lang="de-AT" b="1" dirty="0" err="1" smtClean="0">
                <a:latin typeface="TheSansMonoConNormal" pitchFamily="34" charset="0"/>
              </a:rPr>
              <a:t>if</a:t>
            </a:r>
            <a:r>
              <a:rPr lang="de-AT" b="1" dirty="0" smtClean="0">
                <a:latin typeface="TheSansMonoConNormal" pitchFamily="34" charset="0"/>
              </a:rPr>
              <a:t>(</a:t>
            </a:r>
            <a:r>
              <a:rPr lang="de-AT" b="1" dirty="0" err="1" smtClean="0">
                <a:latin typeface="TheSansMonoConNormal" pitchFamily="34" charset="0"/>
              </a:rPr>
              <a:t>paddle.x</a:t>
            </a:r>
            <a:r>
              <a:rPr lang="de-AT" b="1" dirty="0" smtClean="0">
                <a:latin typeface="TheSansMonoConNormal" pitchFamily="34" charset="0"/>
              </a:rPr>
              <a:t> &lt; </a:t>
            </a:r>
            <a:r>
              <a:rPr lang="de-AT" b="1" i="1" dirty="0" smtClean="0">
                <a:latin typeface="TheSansMonoConNormal" pitchFamily="34" charset="0"/>
              </a:rPr>
              <a:t>MIN_X) </a:t>
            </a:r>
            <a:r>
              <a:rPr lang="de-AT" b="1" i="1" dirty="0" err="1" smtClean="0">
                <a:latin typeface="TheSansMonoConNormal" pitchFamily="34" charset="0"/>
              </a:rPr>
              <a:t>paddle.x</a:t>
            </a:r>
            <a:r>
              <a:rPr lang="de-AT" b="1" i="1" dirty="0" smtClean="0">
                <a:latin typeface="TheSansMonoConNormal" pitchFamily="34" charset="0"/>
              </a:rPr>
              <a:t> = MIN_X;</a:t>
            </a:r>
          </a:p>
          <a:p>
            <a:r>
              <a:rPr lang="de-AT" dirty="0" smtClean="0">
                <a:latin typeface="TheSansMonoConNormal" pitchFamily="34" charset="0"/>
              </a:rPr>
              <a:t>       </a:t>
            </a:r>
            <a:r>
              <a:rPr lang="de-AT" b="1" dirty="0" err="1" smtClean="0">
                <a:latin typeface="TheSansMonoConNormal" pitchFamily="34" charset="0"/>
              </a:rPr>
              <a:t>if</a:t>
            </a:r>
            <a:r>
              <a:rPr lang="de-AT" b="1" dirty="0" smtClean="0">
                <a:latin typeface="TheSansMonoConNormal" pitchFamily="34" charset="0"/>
              </a:rPr>
              <a:t>(</a:t>
            </a:r>
            <a:r>
              <a:rPr lang="de-AT" b="1" dirty="0" err="1" smtClean="0">
                <a:latin typeface="TheSansMonoConNormal" pitchFamily="34" charset="0"/>
              </a:rPr>
              <a:t>paddle.x</a:t>
            </a:r>
            <a:r>
              <a:rPr lang="de-AT" b="1" dirty="0" smtClean="0">
                <a:latin typeface="TheSansMonoConNormal" pitchFamily="34" charset="0"/>
              </a:rPr>
              <a:t> + </a:t>
            </a:r>
            <a:r>
              <a:rPr lang="de-AT" b="1" dirty="0" err="1" smtClean="0">
                <a:latin typeface="TheSansMonoConNormal" pitchFamily="34" charset="0"/>
              </a:rPr>
              <a:t>Paddle.</a:t>
            </a:r>
            <a:r>
              <a:rPr lang="de-AT" b="1" i="1" dirty="0" err="1" smtClean="0">
                <a:latin typeface="TheSansMonoConNormal" pitchFamily="34" charset="0"/>
              </a:rPr>
              <a:t>WIDTH</a:t>
            </a:r>
            <a:r>
              <a:rPr lang="de-AT" b="1" i="1" dirty="0" smtClean="0">
                <a:latin typeface="TheSansMonoConNormal" pitchFamily="34" charset="0"/>
              </a:rPr>
              <a:t> &gt; MAX_X) </a:t>
            </a:r>
            <a:r>
              <a:rPr lang="de-AT" b="1" i="1" dirty="0" err="1" smtClean="0">
                <a:latin typeface="TheSansMonoConNormal" pitchFamily="34" charset="0"/>
              </a:rPr>
              <a:t>paddle.x</a:t>
            </a:r>
            <a:r>
              <a:rPr lang="de-AT" b="1" i="1" dirty="0" smtClean="0">
                <a:latin typeface="TheSansMonoConNormal" pitchFamily="34" charset="0"/>
              </a:rPr>
              <a:t> = MAX_X -</a:t>
            </a:r>
            <a:r>
              <a:rPr lang="de-AT" b="1" i="1" dirty="0" err="1" smtClean="0">
                <a:latin typeface="TheSansMonoConNormal" pitchFamily="34" charset="0"/>
              </a:rPr>
              <a:t>Paddle.WIDTH</a:t>
            </a:r>
            <a:r>
              <a:rPr lang="de-AT" b="1" i="1" dirty="0" smtClean="0">
                <a:latin typeface="TheSansMonoConNormal" pitchFamily="34" charset="0"/>
              </a:rPr>
              <a:t>;</a:t>
            </a:r>
          </a:p>
          <a:p>
            <a:r>
              <a:rPr lang="de-AT" b="1" dirty="0" smtClean="0">
                <a:latin typeface="TheSansMonoConNormal" pitchFamily="34" charset="0"/>
              </a:rPr>
              <a:t>    }</a:t>
            </a:r>
          </a:p>
          <a:p>
            <a:r>
              <a:rPr lang="de-AT" b="1" dirty="0" smtClean="0">
                <a:latin typeface="TheSansMonoConNormal" pitchFamily="34" charset="0"/>
              </a:rPr>
              <a:t>}</a:t>
            </a:r>
            <a:endParaRPr lang="de-AT" b="1" dirty="0">
              <a:latin typeface="TheSansMonoConNormal" pitchFamily="34" charset="0"/>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4" name="Rechteck 3"/>
          <p:cNvSpPr/>
          <p:nvPr/>
        </p:nvSpPr>
        <p:spPr>
          <a:xfrm>
            <a:off x="0" y="908720"/>
            <a:ext cx="9396536" cy="3539430"/>
          </a:xfrm>
          <a:prstGeom prst="rect">
            <a:avLst/>
          </a:prstGeom>
        </p:spPr>
        <p:txBody>
          <a:bodyPr wrap="square">
            <a:spAutoFit/>
          </a:bodyPr>
          <a:lstStyle/>
          <a:p>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class</a:t>
            </a:r>
            <a:r>
              <a:rPr lang="de-AT" sz="1600" b="1" dirty="0" smtClean="0">
                <a:latin typeface="TheSansMonoConNormal" pitchFamily="34" charset="0"/>
              </a:rPr>
              <a:t> </a:t>
            </a:r>
            <a:r>
              <a:rPr lang="de-AT" sz="1600" b="1" dirty="0" err="1" smtClean="0">
                <a:latin typeface="TheSansMonoConNormal" pitchFamily="34" charset="0"/>
              </a:rPr>
              <a:t>WorldRenderer</a:t>
            </a:r>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Bitmap </a:t>
            </a:r>
            <a:r>
              <a:rPr lang="de-AT" sz="1600" b="1" dirty="0" err="1" smtClean="0">
                <a:latin typeface="TheSansMonoConNormal" pitchFamily="34" charset="0"/>
              </a:rPr>
              <a:t>paddleImage</a:t>
            </a:r>
            <a:r>
              <a:rPr lang="de-AT" sz="1600" b="1" dirty="0" smtClean="0">
                <a:latin typeface="TheSansMonoConNormal" pitchFamily="34" charset="0"/>
              </a:rPr>
              <a:t>;</a:t>
            </a:r>
          </a:p>
          <a:p>
            <a:r>
              <a:rPr lang="de-AT" sz="1600" b="1" dirty="0" smtClean="0">
                <a:latin typeface="TheSansMonoConNormal" pitchFamily="34" charset="0"/>
              </a:rPr>
              <a:t>    </a:t>
            </a:r>
          </a:p>
          <a:p>
            <a:r>
              <a:rPr lang="en-US" sz="1600" b="1" dirty="0" smtClean="0">
                <a:latin typeface="TheSansMonoConNormal" pitchFamily="34" charset="0"/>
              </a:rPr>
              <a:t>    public </a:t>
            </a:r>
            <a:r>
              <a:rPr lang="en-US" sz="1600" b="1" dirty="0" err="1" smtClean="0">
                <a:latin typeface="TheSansMonoConNormal" pitchFamily="34" charset="0"/>
              </a:rPr>
              <a:t>WorldRenderer</a:t>
            </a:r>
            <a:r>
              <a:rPr lang="en-US" sz="1600" b="1" dirty="0" smtClean="0">
                <a:latin typeface="TheSansMonoConNormal" pitchFamily="34" charset="0"/>
              </a:rPr>
              <a:t>(Game </a:t>
            </a:r>
            <a:r>
              <a:rPr lang="en-US" sz="1600" b="1" dirty="0" err="1" smtClean="0">
                <a:latin typeface="TheSansMonoConNormal" pitchFamily="34" charset="0"/>
              </a:rPr>
              <a:t>game</a:t>
            </a:r>
            <a:r>
              <a:rPr lang="en-US" sz="1600" b="1" dirty="0" smtClean="0">
                <a:latin typeface="TheSansMonoConNormal" pitchFamily="34" charset="0"/>
              </a:rPr>
              <a:t>, World </a:t>
            </a:r>
            <a:r>
              <a:rPr lang="en-US" sz="1600" b="1" dirty="0" err="1" smtClean="0">
                <a:latin typeface="TheSansMonoConNormal" pitchFamily="34" charset="0"/>
              </a:rPr>
              <a:t>world</a:t>
            </a:r>
            <a:r>
              <a:rPr lang="en-US" sz="1600" b="1" dirty="0" smtClean="0">
                <a:latin typeface="TheSansMonoConNormal" pitchFamily="34" charset="0"/>
              </a:rPr>
              <a:t>) {</a:t>
            </a:r>
          </a:p>
          <a:p>
            <a:r>
              <a:rPr lang="en-US"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this.paddleImage</a:t>
            </a:r>
            <a:r>
              <a:rPr lang="de-AT" sz="1600" b="1" dirty="0" smtClean="0">
                <a:latin typeface="TheSansMonoConNormal" pitchFamily="34" charset="0"/>
              </a:rPr>
              <a:t> = </a:t>
            </a:r>
            <a:r>
              <a:rPr lang="de-AT" sz="1600" b="1" dirty="0" err="1" smtClean="0">
                <a:latin typeface="TheSansMonoConNormal" pitchFamily="34" charset="0"/>
              </a:rPr>
              <a:t>game.loadBitmap</a:t>
            </a:r>
            <a:r>
              <a:rPr lang="de-AT" sz="1600" b="1" dirty="0" smtClean="0">
                <a:latin typeface="TheSansMonoConNormal" pitchFamily="34" charset="0"/>
              </a:rPr>
              <a:t>("paddle.png");</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render()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game.drawBitmap</a:t>
            </a:r>
            <a:r>
              <a:rPr lang="de-AT" sz="1600" b="1" dirty="0" smtClean="0">
                <a:latin typeface="TheSansMonoConNormal" pitchFamily="34" charset="0"/>
              </a:rPr>
              <a:t>(</a:t>
            </a:r>
            <a:r>
              <a:rPr lang="de-AT" sz="1600" b="1" dirty="0" err="1" smtClean="0">
                <a:latin typeface="TheSansMonoConNormal" pitchFamily="34" charset="0"/>
              </a:rPr>
              <a:t>paddleImage</a:t>
            </a:r>
            <a:r>
              <a:rPr lang="de-AT" sz="1600" b="1" dirty="0" smtClean="0">
                <a:latin typeface="TheSansMonoConNormal" pitchFamily="34" charset="0"/>
              </a:rPr>
              <a:t>, (</a:t>
            </a:r>
            <a:r>
              <a:rPr lang="de-AT" sz="1600" b="1" dirty="0" err="1" smtClean="0">
                <a:latin typeface="TheSansMonoConNormal" pitchFamily="34" charset="0"/>
              </a:rPr>
              <a:t>int</a:t>
            </a:r>
            <a:r>
              <a:rPr lang="de-AT" sz="1600" b="1" dirty="0" smtClean="0">
                <a:latin typeface="TheSansMonoConNormal" pitchFamily="34" charset="0"/>
              </a:rPr>
              <a:t>)</a:t>
            </a:r>
            <a:r>
              <a:rPr lang="de-AT" sz="1600" b="1" dirty="0" err="1" smtClean="0">
                <a:latin typeface="TheSansMonoConNormal" pitchFamily="34" charset="0"/>
              </a:rPr>
              <a:t>world.paddle.x</a:t>
            </a:r>
            <a:r>
              <a:rPr lang="de-AT" sz="1600" b="1" dirty="0" smtClean="0">
                <a:latin typeface="TheSansMonoConNormal" pitchFamily="34" charset="0"/>
              </a:rPr>
              <a:t>,(</a:t>
            </a:r>
            <a:r>
              <a:rPr lang="de-AT" sz="1600" b="1" dirty="0" err="1" smtClean="0">
                <a:latin typeface="TheSansMonoConNormal" pitchFamily="34" charset="0"/>
              </a:rPr>
              <a:t>int</a:t>
            </a:r>
            <a:r>
              <a:rPr lang="de-AT" sz="1600" b="1" dirty="0" smtClean="0">
                <a:latin typeface="TheSansMonoConNormal" pitchFamily="34" charset="0"/>
              </a:rPr>
              <a:t>)</a:t>
            </a:r>
            <a:r>
              <a:rPr lang="de-AT" sz="1600" b="1" dirty="0" err="1" smtClean="0">
                <a:latin typeface="TheSansMonoConNormal" pitchFamily="34" charset="0"/>
              </a:rPr>
              <a:t>world.paddle.y</a:t>
            </a:r>
            <a:r>
              <a:rPr lang="de-AT" sz="1600" b="1" dirty="0" smtClean="0">
                <a:latin typeface="TheSansMonoConNormal" pitchFamily="34" charset="0"/>
              </a:rPr>
              <a:t>);</a:t>
            </a:r>
          </a:p>
          <a:p>
            <a:r>
              <a:rPr lang="de-AT" sz="1600" b="1" dirty="0" smtClean="0">
                <a:latin typeface="TheSansMonoConNormal" pitchFamily="34" charset="0"/>
              </a:rPr>
              <a:t>    }       </a:t>
            </a:r>
          </a:p>
          <a:p>
            <a:r>
              <a:rPr lang="de-AT" sz="1600" b="1" dirty="0" smtClean="0">
                <a:latin typeface="TheSansMonoConNormal" pitchFamily="34" charset="0"/>
              </a:rPr>
              <a:t>}</a:t>
            </a:r>
          </a:p>
        </p:txBody>
      </p:sp>
      <p:sp>
        <p:nvSpPr>
          <p:cNvPr id="5" name="Rechteck 4"/>
          <p:cNvSpPr/>
          <p:nvPr/>
        </p:nvSpPr>
        <p:spPr>
          <a:xfrm>
            <a:off x="0" y="4437112"/>
            <a:ext cx="9396536" cy="2092881"/>
          </a:xfrm>
          <a:prstGeom prst="rect">
            <a:avLst/>
          </a:prstGeom>
        </p:spPr>
        <p:txBody>
          <a:bodyPr wrap="square">
            <a:spAutoFit/>
          </a:bodyPr>
          <a:lstStyle/>
          <a:p>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class</a:t>
            </a:r>
            <a:r>
              <a:rPr lang="de-AT" sz="1600" b="1" dirty="0" smtClean="0">
                <a:latin typeface="TheSansMonoConNormal" pitchFamily="34" charset="0"/>
              </a:rPr>
              <a:t> GameScreen {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update(</a:t>
            </a:r>
            <a:r>
              <a:rPr lang="de-AT" sz="1600" b="1" dirty="0" err="1" smtClean="0">
                <a:latin typeface="TheSansMonoConNormal" pitchFamily="34" charset="0"/>
              </a:rPr>
              <a:t>float</a:t>
            </a:r>
            <a:r>
              <a:rPr lang="de-AT" sz="1600" b="1" dirty="0" smtClean="0">
                <a:latin typeface="TheSansMonoConNormal" pitchFamily="34" charset="0"/>
              </a:rPr>
              <a:t> deltaTime) {</a:t>
            </a:r>
          </a:p>
          <a:p>
            <a:r>
              <a:rPr lang="de-AT" sz="1600" b="1" dirty="0" smtClean="0">
                <a:latin typeface="TheSansMonoConNormal" pitchFamily="34" charset="0"/>
              </a:rPr>
              <a:t>        ...</a:t>
            </a:r>
          </a:p>
          <a:p>
            <a:r>
              <a:rPr lang="de-AT" sz="1600" b="1" dirty="0" smtClean="0">
                <a:latin typeface="TheSansMonoConNormal" pitchFamily="34" charset="0"/>
              </a:rPr>
              <a:t> </a:t>
            </a:r>
            <a:r>
              <a:rPr lang="en-US" sz="1600" b="1" dirty="0" smtClean="0">
                <a:latin typeface="TheSansMonoConNormal" pitchFamily="34" charset="0"/>
              </a:rPr>
              <a:t>if(state == </a:t>
            </a:r>
            <a:r>
              <a:rPr lang="en-US" sz="1600" b="1" dirty="0" err="1" smtClean="0">
                <a:latin typeface="TheSansMonoConNormal" pitchFamily="34" charset="0"/>
              </a:rPr>
              <a:t>State.</a:t>
            </a:r>
            <a:r>
              <a:rPr lang="en-US" sz="1600" b="1" i="1" dirty="0" err="1" smtClean="0">
                <a:latin typeface="TheSansMonoConNormal" pitchFamily="34" charset="0"/>
              </a:rPr>
              <a:t>Running</a:t>
            </a:r>
            <a:r>
              <a:rPr lang="en-US" sz="1600" b="1" i="1" dirty="0" smtClean="0">
                <a:latin typeface="TheSansMonoConNormal" pitchFamily="34" charset="0"/>
              </a:rPr>
              <a:t>) </a:t>
            </a:r>
            <a:r>
              <a:rPr lang="en-US" sz="1600" b="1" i="1" dirty="0" err="1" smtClean="0">
                <a:latin typeface="TheSansMonoConNormal" pitchFamily="34" charset="0"/>
              </a:rPr>
              <a:t>world.update</a:t>
            </a:r>
            <a:r>
              <a:rPr lang="en-US" sz="1600" b="1" i="1" dirty="0" smtClean="0">
                <a:latin typeface="TheSansMonoConNormal" pitchFamily="34" charset="0"/>
              </a:rPr>
              <a:t>(</a:t>
            </a:r>
            <a:r>
              <a:rPr lang="en-US" sz="1600" b="1" i="1" dirty="0" err="1" smtClean="0">
                <a:latin typeface="TheSansMonoConNormal" pitchFamily="34" charset="0"/>
              </a:rPr>
              <a:t>deltaTime</a:t>
            </a:r>
            <a:r>
              <a:rPr lang="en-US" sz="1600" b="1" i="1" dirty="0" smtClean="0">
                <a:latin typeface="TheSansMonoConNormal" pitchFamily="34" charset="0"/>
              </a:rPr>
              <a:t>, </a:t>
            </a:r>
            <a:r>
              <a:rPr lang="en-US" sz="1600" b="1" i="1" dirty="0" err="1" smtClean="0">
                <a:latin typeface="TheSansMonoConNormal" pitchFamily="34" charset="0"/>
              </a:rPr>
              <a:t>game.getAccelerometer</a:t>
            </a:r>
            <a:r>
              <a:rPr lang="en-US" sz="1600" b="1" i="1" dirty="0" smtClean="0">
                <a:latin typeface="TheSansMonoConNormal" pitchFamily="34" charset="0"/>
              </a:rPr>
              <a:t>()[0]);</a:t>
            </a:r>
            <a:endParaRPr lang="de-AT" sz="1600" b="1" dirty="0" smtClean="0">
              <a:latin typeface="TheSansMonoConNormal" pitchFamily="34" charset="0"/>
            </a:endParaRP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p:txBody>
          <a:bodyPr/>
          <a:lstStyle/>
          <a:p>
            <a:pPr>
              <a:buNone/>
            </a:pPr>
            <a:r>
              <a:rPr lang="de-AT" dirty="0" err="1" smtClean="0"/>
              <a:t>We</a:t>
            </a:r>
            <a:r>
              <a:rPr lang="de-AT" dirty="0" smtClean="0"/>
              <a:t> </a:t>
            </a:r>
            <a:r>
              <a:rPr lang="de-AT" dirty="0" err="1" smtClean="0"/>
              <a:t>have</a:t>
            </a:r>
            <a:r>
              <a:rPr lang="de-AT" dirty="0" smtClean="0"/>
              <a:t> paddle </a:t>
            </a:r>
            <a:r>
              <a:rPr lang="de-AT" dirty="0" err="1" smtClean="0"/>
              <a:t>movement</a:t>
            </a:r>
            <a:r>
              <a:rPr lang="de-AT" dirty="0" smtClean="0"/>
              <a:t>!</a:t>
            </a:r>
            <a:endParaRPr lang="de-AT" dirty="0"/>
          </a:p>
        </p:txBody>
      </p:sp>
      <p:pic>
        <p:nvPicPr>
          <p:cNvPr id="135170" name="Picture 2"/>
          <p:cNvPicPr>
            <a:picLocks noChangeAspect="1" noChangeArrowheads="1"/>
          </p:cNvPicPr>
          <p:nvPr/>
        </p:nvPicPr>
        <p:blipFill>
          <a:blip r:embed="rId2" cstate="print"/>
          <a:srcRect/>
          <a:stretch>
            <a:fillRect/>
          </a:stretch>
        </p:blipFill>
        <p:spPr bwMode="auto">
          <a:xfrm>
            <a:off x="2843808" y="1844824"/>
            <a:ext cx="2808312" cy="468052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a:xfrm>
            <a:off x="467544" y="980728"/>
            <a:ext cx="8229600" cy="1440160"/>
          </a:xfrm>
        </p:spPr>
        <p:txBody>
          <a:bodyPr>
            <a:normAutofit fontScale="85000" lnSpcReduction="10000"/>
          </a:bodyPr>
          <a:lstStyle/>
          <a:p>
            <a:r>
              <a:rPr lang="de-AT" dirty="0" err="1" smtClean="0"/>
              <a:t>Let</a:t>
            </a:r>
            <a:r>
              <a:rPr lang="de-AT" dirty="0" smtClean="0"/>
              <a:t> </a:t>
            </a:r>
            <a:r>
              <a:rPr lang="de-AT" dirty="0" err="1" smtClean="0"/>
              <a:t>us</a:t>
            </a:r>
            <a:r>
              <a:rPr lang="de-AT" dirty="0" smtClean="0"/>
              <a:t> </a:t>
            </a:r>
            <a:r>
              <a:rPr lang="de-AT" dirty="0" err="1" smtClean="0"/>
              <a:t>collide</a:t>
            </a:r>
            <a:r>
              <a:rPr lang="de-AT" dirty="0" smtClean="0"/>
              <a:t> </a:t>
            </a:r>
            <a:r>
              <a:rPr lang="de-AT" dirty="0" err="1" smtClean="0"/>
              <a:t>the</a:t>
            </a:r>
            <a:r>
              <a:rPr lang="de-AT" dirty="0" smtClean="0"/>
              <a:t> ball </a:t>
            </a:r>
            <a:r>
              <a:rPr lang="de-AT" dirty="0" err="1" smtClean="0"/>
              <a:t>with</a:t>
            </a:r>
            <a:r>
              <a:rPr lang="de-AT" dirty="0" smtClean="0"/>
              <a:t> </a:t>
            </a:r>
            <a:r>
              <a:rPr lang="de-AT" dirty="0" err="1" smtClean="0"/>
              <a:t>the</a:t>
            </a:r>
            <a:r>
              <a:rPr lang="de-AT" dirty="0" smtClean="0"/>
              <a:t> paddle.</a:t>
            </a:r>
          </a:p>
          <a:p>
            <a:r>
              <a:rPr lang="de-AT" dirty="0" err="1" smtClean="0"/>
              <a:t>Only</a:t>
            </a:r>
            <a:r>
              <a:rPr lang="de-AT" dirty="0" smtClean="0"/>
              <a:t> </a:t>
            </a:r>
            <a:r>
              <a:rPr lang="de-AT" dirty="0" err="1" smtClean="0"/>
              <a:t>need</a:t>
            </a:r>
            <a:r>
              <a:rPr lang="de-AT" dirty="0" smtClean="0"/>
              <a:t> </a:t>
            </a:r>
            <a:r>
              <a:rPr lang="de-AT" dirty="0" err="1" smtClean="0"/>
              <a:t>to</a:t>
            </a:r>
            <a:r>
              <a:rPr lang="de-AT" dirty="0" smtClean="0"/>
              <a:t> check top </a:t>
            </a:r>
            <a:r>
              <a:rPr lang="de-AT" dirty="0" err="1" smtClean="0"/>
              <a:t>edge</a:t>
            </a:r>
            <a:r>
              <a:rPr lang="de-AT" dirty="0" smtClean="0"/>
              <a:t> </a:t>
            </a:r>
            <a:r>
              <a:rPr lang="de-AT" dirty="0" err="1" smtClean="0"/>
              <a:t>of</a:t>
            </a:r>
            <a:r>
              <a:rPr lang="de-AT" dirty="0" smtClean="0"/>
              <a:t> paddle.</a:t>
            </a:r>
          </a:p>
          <a:p>
            <a:r>
              <a:rPr lang="de-AT" dirty="0" smtClean="0"/>
              <a:t>In </a:t>
            </a:r>
            <a:r>
              <a:rPr lang="de-AT" dirty="0" err="1" smtClean="0"/>
              <a:t>case</a:t>
            </a:r>
            <a:r>
              <a:rPr lang="de-AT" dirty="0" smtClean="0"/>
              <a:t> </a:t>
            </a:r>
            <a:r>
              <a:rPr lang="de-AT" dirty="0" err="1" smtClean="0"/>
              <a:t>of</a:t>
            </a:r>
            <a:r>
              <a:rPr lang="de-AT" dirty="0" smtClean="0"/>
              <a:t> </a:t>
            </a:r>
            <a:r>
              <a:rPr lang="de-AT" dirty="0" err="1" smtClean="0"/>
              <a:t>hit</a:t>
            </a:r>
            <a:r>
              <a:rPr lang="de-AT" dirty="0" smtClean="0"/>
              <a:t>, ball </a:t>
            </a:r>
            <a:r>
              <a:rPr lang="de-AT" dirty="0" err="1" smtClean="0"/>
              <a:t>changes</a:t>
            </a:r>
            <a:r>
              <a:rPr lang="de-AT" dirty="0" smtClean="0"/>
              <a:t> </a:t>
            </a:r>
            <a:r>
              <a:rPr lang="de-AT" dirty="0" err="1" smtClean="0"/>
              <a:t>velocity</a:t>
            </a:r>
            <a:r>
              <a:rPr lang="de-AT" dirty="0" smtClean="0"/>
              <a:t>/</a:t>
            </a:r>
            <a:r>
              <a:rPr lang="de-AT" dirty="0" err="1" smtClean="0"/>
              <a:t>position</a:t>
            </a:r>
            <a:r>
              <a:rPr lang="de-AT" dirty="0" smtClean="0"/>
              <a:t> on y-</a:t>
            </a:r>
            <a:r>
              <a:rPr lang="de-AT" dirty="0" err="1" smtClean="0"/>
              <a:t>axis</a:t>
            </a:r>
            <a:r>
              <a:rPr lang="de-AT" dirty="0" smtClean="0"/>
              <a:t>.</a:t>
            </a:r>
          </a:p>
          <a:p>
            <a:pPr>
              <a:buNone/>
            </a:pPr>
            <a:endParaRPr lang="de-AT" dirty="0"/>
          </a:p>
        </p:txBody>
      </p:sp>
      <p:sp>
        <p:nvSpPr>
          <p:cNvPr id="4" name="Rechteck 3"/>
          <p:cNvSpPr/>
          <p:nvPr/>
        </p:nvSpPr>
        <p:spPr>
          <a:xfrm>
            <a:off x="827584" y="2348880"/>
            <a:ext cx="7992888" cy="4801314"/>
          </a:xfrm>
          <a:prstGeom prst="rect">
            <a:avLst/>
          </a:prstGeom>
        </p:spPr>
        <p:txBody>
          <a:bodyPr wrap="square">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class</a:t>
            </a:r>
            <a:r>
              <a:rPr lang="de-AT" b="1" dirty="0" smtClean="0">
                <a:latin typeface="TheSansMonoConNormal" pitchFamily="34" charset="0"/>
              </a:rPr>
              <a:t> World {</a:t>
            </a:r>
          </a:p>
          <a:p>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update(</a:t>
            </a:r>
            <a:r>
              <a:rPr lang="de-AT" b="1" dirty="0" err="1" smtClean="0">
                <a:latin typeface="TheSansMonoConNormal" pitchFamily="34" charset="0"/>
              </a:rPr>
              <a:t>float</a:t>
            </a:r>
            <a:r>
              <a:rPr lang="de-AT" b="1" dirty="0" smtClean="0">
                <a:latin typeface="TheSansMonoConNormal" pitchFamily="34" charset="0"/>
              </a:rPr>
              <a:t> deltaTime, </a:t>
            </a:r>
            <a:r>
              <a:rPr lang="de-AT" b="1" dirty="0" err="1" smtClean="0">
                <a:latin typeface="TheSansMonoConNormal" pitchFamily="34" charset="0"/>
              </a:rPr>
              <a:t>float</a:t>
            </a:r>
            <a:r>
              <a:rPr lang="de-AT" b="1" dirty="0" smtClean="0">
                <a:latin typeface="TheSansMonoConNormal" pitchFamily="34" charset="0"/>
              </a:rPr>
              <a:t> </a:t>
            </a:r>
            <a:r>
              <a:rPr lang="de-AT" b="1" dirty="0" err="1" smtClean="0">
                <a:latin typeface="TheSansMonoConNormal" pitchFamily="34" charset="0"/>
              </a:rPr>
              <a:t>accelX</a:t>
            </a:r>
            <a:r>
              <a:rPr lang="de-AT" b="1" dirty="0" smtClean="0">
                <a:latin typeface="TheSansMonoConNormal" pitchFamily="34" charset="0"/>
              </a:rPr>
              <a:t>) {</a:t>
            </a:r>
          </a:p>
          <a:p>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collideBallPaddle</a:t>
            </a:r>
            <a:r>
              <a:rPr lang="de-AT" b="1" dirty="0" smtClean="0">
                <a:latin typeface="TheSansMonoConNormal" pitchFamily="34" charset="0"/>
              </a:rPr>
              <a:t>();</a:t>
            </a:r>
          </a:p>
          <a:p>
            <a:r>
              <a:rPr lang="de-AT" b="1" dirty="0" smtClean="0">
                <a:latin typeface="TheSansMonoConNormal" pitchFamily="34" charset="0"/>
              </a:rPr>
              <a:t>    }</a:t>
            </a:r>
          </a:p>
          <a:p>
            <a:r>
              <a:rPr lang="de-AT" b="1" dirty="0" smtClean="0">
                <a:latin typeface="TheSansMonoConNormal" pitchFamily="34" charset="0"/>
              </a:rPr>
              <a:t>    </a:t>
            </a:r>
          </a:p>
          <a:p>
            <a:r>
              <a:rPr lang="de-AT" b="1" dirty="0" smtClean="0">
                <a:latin typeface="TheSansMonoConNormal" pitchFamily="34" charset="0"/>
              </a:rPr>
              <a:t>    private </a:t>
            </a:r>
            <a:r>
              <a:rPr lang="de-AT" b="1" dirty="0" err="1" smtClean="0">
                <a:latin typeface="TheSansMonoConNormal" pitchFamily="34" charset="0"/>
              </a:rPr>
              <a:t>void</a:t>
            </a:r>
            <a:r>
              <a:rPr lang="de-AT" b="1" dirty="0" smtClean="0">
                <a:latin typeface="TheSansMonoConNormal" pitchFamily="34" charset="0"/>
              </a:rPr>
              <a:t> </a:t>
            </a:r>
            <a:r>
              <a:rPr lang="de-AT" b="1" dirty="0" err="1" smtClean="0">
                <a:latin typeface="TheSansMonoConNormal" pitchFamily="34" charset="0"/>
              </a:rPr>
              <a:t>collideBallPaddle</a:t>
            </a:r>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if</a:t>
            </a:r>
            <a:r>
              <a:rPr lang="de-AT" b="1" dirty="0" smtClean="0">
                <a:latin typeface="TheSansMonoConNormal" pitchFamily="34" charset="0"/>
              </a:rPr>
              <a:t>(</a:t>
            </a:r>
            <a:r>
              <a:rPr lang="de-AT" b="1" dirty="0" err="1" smtClean="0">
                <a:latin typeface="TheSansMonoConNormal" pitchFamily="34" charset="0"/>
              </a:rPr>
              <a:t>ball.y</a:t>
            </a:r>
            <a:r>
              <a:rPr lang="de-AT" b="1" dirty="0" smtClean="0">
                <a:latin typeface="TheSansMonoConNormal" pitchFamily="34" charset="0"/>
              </a:rPr>
              <a:t> &gt; </a:t>
            </a:r>
            <a:r>
              <a:rPr lang="de-AT" b="1" dirty="0" err="1" smtClean="0">
                <a:latin typeface="TheSansMonoConNormal" pitchFamily="34" charset="0"/>
              </a:rPr>
              <a:t>paddle.y</a:t>
            </a:r>
            <a:r>
              <a:rPr lang="de-AT" b="1" dirty="0" smtClean="0">
                <a:latin typeface="TheSansMonoConNormal" pitchFamily="34" charset="0"/>
              </a:rPr>
              <a:t>) </a:t>
            </a:r>
            <a:r>
              <a:rPr lang="de-AT" b="1" dirty="0" err="1" smtClean="0">
                <a:latin typeface="TheSansMonoConNormal" pitchFamily="34" charset="0"/>
              </a:rPr>
              <a:t>return</a:t>
            </a:r>
            <a:r>
              <a:rPr lang="de-AT" b="1" dirty="0" smtClean="0">
                <a:latin typeface="TheSansMonoConNormal" pitchFamily="34" charset="0"/>
              </a:rPr>
              <a:t>;</a:t>
            </a:r>
          </a:p>
          <a:p>
            <a:r>
              <a:rPr lang="de-AT" b="1" dirty="0" smtClean="0">
                <a:latin typeface="TheSansMonoConNormal" pitchFamily="34" charset="0"/>
              </a:rPr>
              <a:t>        </a:t>
            </a:r>
            <a:r>
              <a:rPr lang="de-AT" b="1" dirty="0" err="1" smtClean="0">
                <a:latin typeface="TheSansMonoConNormal" pitchFamily="34" charset="0"/>
              </a:rPr>
              <a:t>if</a:t>
            </a:r>
            <a:r>
              <a:rPr lang="de-AT" b="1" dirty="0" smtClean="0">
                <a:latin typeface="TheSansMonoConNormal" pitchFamily="34" charset="0"/>
              </a:rPr>
              <a:t>(</a:t>
            </a:r>
            <a:r>
              <a:rPr lang="de-AT" b="1" dirty="0" err="1" smtClean="0">
                <a:latin typeface="TheSansMonoConNormal" pitchFamily="34" charset="0"/>
              </a:rPr>
              <a:t>ball.x</a:t>
            </a:r>
            <a:r>
              <a:rPr lang="de-AT" b="1" dirty="0" smtClean="0">
                <a:latin typeface="TheSansMonoConNormal" pitchFamily="34" charset="0"/>
              </a:rPr>
              <a:t> &gt;= </a:t>
            </a:r>
            <a:r>
              <a:rPr lang="de-AT" b="1" dirty="0" err="1" smtClean="0">
                <a:latin typeface="TheSansMonoConNormal" pitchFamily="34" charset="0"/>
              </a:rPr>
              <a:t>paddle.x</a:t>
            </a:r>
            <a:r>
              <a:rPr lang="de-AT" b="1" dirty="0" smtClean="0">
                <a:latin typeface="TheSansMonoConNormal" pitchFamily="34" charset="0"/>
              </a:rPr>
              <a:t> &amp;&amp; </a:t>
            </a:r>
          </a:p>
          <a:p>
            <a:r>
              <a:rPr lang="de-AT" b="1" dirty="0" smtClean="0">
                <a:latin typeface="TheSansMonoConNormal" pitchFamily="34" charset="0"/>
              </a:rPr>
              <a:t>           </a:t>
            </a:r>
            <a:r>
              <a:rPr lang="de-AT" b="1" dirty="0" err="1" smtClean="0">
                <a:latin typeface="TheSansMonoConNormal" pitchFamily="34" charset="0"/>
              </a:rPr>
              <a:t>ball.x</a:t>
            </a:r>
            <a:r>
              <a:rPr lang="de-AT" b="1" dirty="0" smtClean="0">
                <a:latin typeface="TheSansMonoConNormal" pitchFamily="34" charset="0"/>
              </a:rPr>
              <a:t> &lt; </a:t>
            </a:r>
            <a:r>
              <a:rPr lang="de-AT" b="1" dirty="0" err="1" smtClean="0">
                <a:latin typeface="TheSansMonoConNormal" pitchFamily="34" charset="0"/>
              </a:rPr>
              <a:t>paddle.x</a:t>
            </a:r>
            <a:r>
              <a:rPr lang="de-AT" b="1" dirty="0" smtClean="0">
                <a:latin typeface="TheSansMonoConNormal" pitchFamily="34" charset="0"/>
              </a:rPr>
              <a:t> + </a:t>
            </a:r>
            <a:r>
              <a:rPr lang="de-AT" b="1" dirty="0" err="1" smtClean="0">
                <a:latin typeface="TheSansMonoConNormal" pitchFamily="34" charset="0"/>
              </a:rPr>
              <a:t>Paddle.</a:t>
            </a:r>
            <a:r>
              <a:rPr lang="de-AT" b="1" i="1" dirty="0" err="1" smtClean="0">
                <a:latin typeface="TheSansMonoConNormal" pitchFamily="34" charset="0"/>
              </a:rPr>
              <a:t>WIDTH</a:t>
            </a:r>
            <a:r>
              <a:rPr lang="de-AT" b="1" i="1" dirty="0" smtClean="0">
                <a:latin typeface="TheSansMonoConNormal" pitchFamily="34" charset="0"/>
              </a:rPr>
              <a:t> &amp;&amp;</a:t>
            </a:r>
          </a:p>
          <a:p>
            <a:r>
              <a:rPr lang="de-AT" b="1" dirty="0" smtClean="0">
                <a:latin typeface="TheSansMonoConNormal" pitchFamily="34" charset="0"/>
              </a:rPr>
              <a:t>           </a:t>
            </a:r>
            <a:r>
              <a:rPr lang="de-AT" b="1" dirty="0" err="1" smtClean="0">
                <a:latin typeface="TheSansMonoConNormal" pitchFamily="34" charset="0"/>
              </a:rPr>
              <a:t>ball.y</a:t>
            </a:r>
            <a:r>
              <a:rPr lang="de-AT" b="1" dirty="0" smtClean="0">
                <a:latin typeface="TheSansMonoConNormal" pitchFamily="34" charset="0"/>
              </a:rPr>
              <a:t> + </a:t>
            </a:r>
            <a:r>
              <a:rPr lang="de-AT" b="1" dirty="0" err="1" smtClean="0">
                <a:latin typeface="TheSansMonoConNormal" pitchFamily="34" charset="0"/>
              </a:rPr>
              <a:t>Ball.</a:t>
            </a:r>
            <a:r>
              <a:rPr lang="de-AT" b="1" i="1" dirty="0" err="1" smtClean="0">
                <a:latin typeface="TheSansMonoConNormal" pitchFamily="34" charset="0"/>
              </a:rPr>
              <a:t>HEIGHT</a:t>
            </a:r>
            <a:r>
              <a:rPr lang="de-AT" b="1" i="1" dirty="0" smtClean="0">
                <a:latin typeface="TheSansMonoConNormal" pitchFamily="34" charset="0"/>
              </a:rPr>
              <a:t> &gt;= </a:t>
            </a:r>
            <a:r>
              <a:rPr lang="de-AT" b="1" i="1" dirty="0" err="1" smtClean="0">
                <a:latin typeface="TheSansMonoConNormal" pitchFamily="34" charset="0"/>
              </a:rPr>
              <a:t>paddle.y</a:t>
            </a:r>
            <a:r>
              <a:rPr lang="de-AT" b="1" i="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ball.y</a:t>
            </a:r>
            <a:r>
              <a:rPr lang="de-AT" b="1" dirty="0" smtClean="0">
                <a:latin typeface="TheSansMonoConNormal" pitchFamily="34" charset="0"/>
              </a:rPr>
              <a:t> = </a:t>
            </a:r>
            <a:r>
              <a:rPr lang="de-AT" b="1" dirty="0" err="1" smtClean="0">
                <a:latin typeface="TheSansMonoConNormal" pitchFamily="34" charset="0"/>
              </a:rPr>
              <a:t>paddle.y</a:t>
            </a:r>
            <a:r>
              <a:rPr lang="de-AT" b="1" dirty="0" smtClean="0">
                <a:latin typeface="TheSansMonoConNormal" pitchFamily="34" charset="0"/>
              </a:rPr>
              <a:t> - </a:t>
            </a:r>
            <a:r>
              <a:rPr lang="de-AT" b="1" dirty="0" err="1" smtClean="0">
                <a:latin typeface="TheSansMonoConNormal" pitchFamily="34" charset="0"/>
              </a:rPr>
              <a:t>Ball.</a:t>
            </a:r>
            <a:r>
              <a:rPr lang="de-AT" b="1" i="1" dirty="0" err="1" smtClean="0">
                <a:latin typeface="TheSansMonoConNormal" pitchFamily="34" charset="0"/>
              </a:rPr>
              <a:t>HEIGHT</a:t>
            </a:r>
            <a:r>
              <a:rPr lang="de-AT" b="1" i="1" dirty="0" smtClean="0">
                <a:latin typeface="TheSansMonoConNormal" pitchFamily="34" charset="0"/>
              </a:rPr>
              <a:t> - 2;</a:t>
            </a:r>
          </a:p>
          <a:p>
            <a:r>
              <a:rPr lang="de-AT" b="1" dirty="0" smtClean="0">
                <a:latin typeface="TheSansMonoConNormal" pitchFamily="34" charset="0"/>
              </a:rPr>
              <a:t>            </a:t>
            </a:r>
            <a:r>
              <a:rPr lang="de-AT" b="1" dirty="0" err="1" smtClean="0">
                <a:latin typeface="TheSansMonoConNormal" pitchFamily="34" charset="0"/>
              </a:rPr>
              <a:t>ball.vy</a:t>
            </a:r>
            <a:r>
              <a:rPr lang="de-AT" b="1" dirty="0" smtClean="0">
                <a:latin typeface="TheSansMonoConNormal" pitchFamily="34" charset="0"/>
              </a:rPr>
              <a:t> = -</a:t>
            </a:r>
            <a:r>
              <a:rPr lang="de-AT" b="1" dirty="0" err="1" smtClean="0">
                <a:latin typeface="TheSansMonoConNormal" pitchFamily="34" charset="0"/>
              </a:rPr>
              <a:t>ball.vy</a:t>
            </a:r>
            <a:r>
              <a:rPr lang="de-AT" b="1" dirty="0" smtClean="0">
                <a:latin typeface="TheSansMonoConNormal" pitchFamily="34" charset="0"/>
              </a:rPr>
              <a:t>;            </a:t>
            </a:r>
          </a:p>
          <a:p>
            <a:r>
              <a:rPr lang="de-AT" b="1" dirty="0" smtClean="0">
                <a:latin typeface="TheSansMonoConNormal" pitchFamily="34" charset="0"/>
              </a:rPr>
              <a:t>        }</a:t>
            </a:r>
          </a:p>
          <a:p>
            <a:r>
              <a:rPr lang="de-AT" b="1" dirty="0" smtClean="0">
                <a:latin typeface="TheSansMonoConNormal" pitchFamily="34" charset="0"/>
              </a:rPr>
              <a:t>    }</a:t>
            </a:r>
          </a:p>
          <a:p>
            <a:r>
              <a:rPr lang="de-AT" b="1" dirty="0" smtClean="0">
                <a:latin typeface="TheSansMonoConNormal" pitchFamily="34" charset="0"/>
              </a:rPr>
              <a:t>}</a:t>
            </a:r>
            <a:endParaRPr lang="de-AT" b="1" dirty="0">
              <a:latin typeface="TheSansMonoConNormal" pitchFamily="34" charset="0"/>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p:txBody>
          <a:bodyPr/>
          <a:lstStyle/>
          <a:p>
            <a:r>
              <a:rPr lang="de-AT" dirty="0" smtClean="0"/>
              <a:t>Time </a:t>
            </a:r>
            <a:r>
              <a:rPr lang="de-AT" dirty="0" err="1" smtClean="0"/>
              <a:t>for</a:t>
            </a:r>
            <a:r>
              <a:rPr lang="de-AT" dirty="0" smtClean="0"/>
              <a:t> </a:t>
            </a:r>
            <a:r>
              <a:rPr lang="de-AT" dirty="0" err="1" smtClean="0"/>
              <a:t>the</a:t>
            </a:r>
            <a:r>
              <a:rPr lang="de-AT" dirty="0" smtClean="0"/>
              <a:t> </a:t>
            </a:r>
            <a:r>
              <a:rPr lang="de-AT" dirty="0" err="1" smtClean="0"/>
              <a:t>blocks</a:t>
            </a:r>
            <a:r>
              <a:rPr lang="de-AT" dirty="0" smtClean="0"/>
              <a:t>. </a:t>
            </a:r>
          </a:p>
          <a:p>
            <a:r>
              <a:rPr lang="de-AT" dirty="0" err="1" smtClean="0"/>
              <a:t>We</a:t>
            </a:r>
            <a:r>
              <a:rPr lang="de-AT" dirty="0" smtClean="0"/>
              <a:t> </a:t>
            </a:r>
            <a:r>
              <a:rPr lang="de-AT" dirty="0" err="1" smtClean="0"/>
              <a:t>have</a:t>
            </a:r>
            <a:r>
              <a:rPr lang="de-AT" dirty="0" smtClean="0"/>
              <a:t> 8 </a:t>
            </a:r>
            <a:r>
              <a:rPr lang="de-AT" dirty="0" err="1" smtClean="0"/>
              <a:t>rows</a:t>
            </a:r>
            <a:r>
              <a:rPr lang="de-AT" dirty="0" smtClean="0"/>
              <a:t> </a:t>
            </a:r>
            <a:r>
              <a:rPr lang="de-AT" dirty="0" err="1" smtClean="0"/>
              <a:t>and</a:t>
            </a:r>
            <a:r>
              <a:rPr lang="de-AT" dirty="0" smtClean="0"/>
              <a:t> 7 </a:t>
            </a:r>
            <a:r>
              <a:rPr lang="de-AT" dirty="0" err="1" smtClean="0"/>
              <a:t>columns</a:t>
            </a:r>
            <a:r>
              <a:rPr lang="de-AT" dirty="0" smtClean="0"/>
              <a:t>.</a:t>
            </a:r>
          </a:p>
          <a:p>
            <a:r>
              <a:rPr lang="de-AT" dirty="0" err="1" smtClean="0"/>
              <a:t>Each</a:t>
            </a:r>
            <a:r>
              <a:rPr lang="de-AT" dirty="0" smtClean="0"/>
              <a:t> Block </a:t>
            </a:r>
            <a:r>
              <a:rPr lang="de-AT" dirty="0" err="1" smtClean="0"/>
              <a:t>is</a:t>
            </a:r>
            <a:r>
              <a:rPr lang="de-AT" dirty="0" smtClean="0"/>
              <a:t> </a:t>
            </a:r>
            <a:r>
              <a:rPr lang="de-AT" dirty="0" err="1" smtClean="0"/>
              <a:t>its</a:t>
            </a:r>
            <a:r>
              <a:rPr lang="de-AT" dirty="0" smtClean="0"/>
              <a:t> </a:t>
            </a:r>
            <a:r>
              <a:rPr lang="de-AT" dirty="0" err="1" smtClean="0"/>
              <a:t>own</a:t>
            </a:r>
            <a:r>
              <a:rPr lang="de-AT" dirty="0" smtClean="0"/>
              <a:t> </a:t>
            </a:r>
            <a:r>
              <a:rPr lang="de-AT" dirty="0" err="1" smtClean="0"/>
              <a:t>object</a:t>
            </a:r>
            <a:r>
              <a:rPr lang="de-AT" dirty="0" smtClean="0"/>
              <a:t> </a:t>
            </a:r>
            <a:r>
              <a:rPr lang="de-AT" dirty="0" err="1" smtClean="0"/>
              <a:t>with</a:t>
            </a:r>
            <a:r>
              <a:rPr lang="de-AT" dirty="0" smtClean="0"/>
              <a:t> a </a:t>
            </a:r>
            <a:r>
              <a:rPr lang="de-AT" dirty="0" err="1" smtClean="0"/>
              <a:t>position</a:t>
            </a:r>
            <a:r>
              <a:rPr lang="de-AT" dirty="0" smtClean="0"/>
              <a:t>, just </a:t>
            </a:r>
            <a:r>
              <a:rPr lang="de-AT" dirty="0" err="1" smtClean="0"/>
              <a:t>like</a:t>
            </a:r>
            <a:r>
              <a:rPr lang="de-AT" dirty="0" smtClean="0"/>
              <a:t> Ball </a:t>
            </a:r>
            <a:r>
              <a:rPr lang="de-AT" dirty="0" err="1" smtClean="0"/>
              <a:t>or</a:t>
            </a:r>
            <a:r>
              <a:rPr lang="de-AT" dirty="0" smtClean="0"/>
              <a:t> Paddle.</a:t>
            </a:r>
          </a:p>
          <a:p>
            <a:r>
              <a:rPr lang="de-AT" dirty="0" err="1" smtClean="0"/>
              <a:t>Depending</a:t>
            </a:r>
            <a:r>
              <a:rPr lang="de-AT" dirty="0" smtClean="0"/>
              <a:t> on </a:t>
            </a:r>
            <a:r>
              <a:rPr lang="de-AT" dirty="0" err="1" smtClean="0"/>
              <a:t>the</a:t>
            </a:r>
            <a:r>
              <a:rPr lang="de-AT" dirty="0" smtClean="0"/>
              <a:t> </a:t>
            </a:r>
            <a:r>
              <a:rPr lang="de-AT" dirty="0" err="1" smtClean="0"/>
              <a:t>row</a:t>
            </a:r>
            <a:r>
              <a:rPr lang="de-AT" dirty="0" smtClean="0"/>
              <a:t> a ball </a:t>
            </a:r>
            <a:r>
              <a:rPr lang="de-AT" dirty="0" err="1" smtClean="0"/>
              <a:t>has</a:t>
            </a:r>
            <a:r>
              <a:rPr lang="de-AT" dirty="0" smtClean="0"/>
              <a:t> a </a:t>
            </a:r>
            <a:r>
              <a:rPr lang="de-AT" dirty="0" err="1" smtClean="0"/>
              <a:t>specific</a:t>
            </a:r>
            <a:r>
              <a:rPr lang="de-AT" dirty="0" smtClean="0"/>
              <a:t> </a:t>
            </a:r>
            <a:r>
              <a:rPr lang="de-AT" dirty="0" err="1" smtClean="0"/>
              <a:t>color</a:t>
            </a:r>
            <a:r>
              <a:rPr lang="de-AT" dirty="0" smtClean="0"/>
              <a:t> </a:t>
            </a:r>
            <a:r>
              <a:rPr lang="de-AT" dirty="0" err="1" smtClean="0"/>
              <a:t>and</a:t>
            </a:r>
            <a:r>
              <a:rPr lang="de-AT" dirty="0" smtClean="0"/>
              <a:t> </a:t>
            </a:r>
            <a:r>
              <a:rPr lang="de-AT" dirty="0" err="1" smtClean="0"/>
              <a:t>generates</a:t>
            </a:r>
            <a:r>
              <a:rPr lang="de-AT" dirty="0" smtClean="0"/>
              <a:t> a </a:t>
            </a:r>
            <a:r>
              <a:rPr lang="de-AT" dirty="0" err="1" smtClean="0"/>
              <a:t>specific</a:t>
            </a:r>
            <a:r>
              <a:rPr lang="de-AT" dirty="0" smtClean="0"/>
              <a:t> </a:t>
            </a:r>
            <a:r>
              <a:rPr lang="de-AT" dirty="0" err="1" smtClean="0"/>
              <a:t>number</a:t>
            </a:r>
            <a:r>
              <a:rPr lang="de-AT" dirty="0" smtClean="0"/>
              <a:t> </a:t>
            </a:r>
            <a:r>
              <a:rPr lang="de-AT" dirty="0" err="1" smtClean="0"/>
              <a:t>of</a:t>
            </a:r>
            <a:r>
              <a:rPr lang="de-AT" dirty="0" smtClean="0"/>
              <a:t> </a:t>
            </a:r>
            <a:r>
              <a:rPr lang="de-AT" dirty="0" err="1" smtClean="0"/>
              <a:t>points</a:t>
            </a:r>
            <a:r>
              <a:rPr lang="de-AT" dirty="0" smtClean="0"/>
              <a:t>.</a:t>
            </a:r>
          </a:p>
          <a:p>
            <a:r>
              <a:rPr lang="de-AT" dirty="0" err="1" smtClean="0"/>
              <a:t>We</a:t>
            </a:r>
            <a:r>
              <a:rPr lang="de-AT" dirty="0" smtClean="0"/>
              <a:t> </a:t>
            </a:r>
            <a:r>
              <a:rPr lang="de-AT" dirty="0" err="1" smtClean="0"/>
              <a:t>thus</a:t>
            </a:r>
            <a:r>
              <a:rPr lang="de-AT" dirty="0" smtClean="0"/>
              <a:t> </a:t>
            </a:r>
            <a:r>
              <a:rPr lang="de-AT" dirty="0" err="1" smtClean="0"/>
              <a:t>keep</a:t>
            </a:r>
            <a:r>
              <a:rPr lang="de-AT" dirty="0" smtClean="0"/>
              <a:t> </a:t>
            </a:r>
            <a:r>
              <a:rPr lang="de-AT" dirty="0" err="1" smtClean="0"/>
              <a:t>track</a:t>
            </a:r>
            <a:r>
              <a:rPr lang="de-AT" dirty="0" smtClean="0"/>
              <a:t> </a:t>
            </a:r>
            <a:r>
              <a:rPr lang="de-AT" dirty="0" err="1" smtClean="0"/>
              <a:t>of</a:t>
            </a:r>
            <a:r>
              <a:rPr lang="de-AT" dirty="0" smtClean="0"/>
              <a:t> a </a:t>
            </a:r>
            <a:r>
              <a:rPr lang="de-AT" dirty="0" err="1" smtClean="0"/>
              <a:t>blocks</a:t>
            </a:r>
            <a:r>
              <a:rPr lang="de-AT" dirty="0" smtClean="0"/>
              <a:t> „type“ == </a:t>
            </a:r>
            <a:r>
              <a:rPr lang="de-AT" dirty="0" err="1" smtClean="0"/>
              <a:t>row</a:t>
            </a:r>
            <a:r>
              <a:rPr lang="de-AT" dirty="0" smtClean="0"/>
              <a:t> in a </a:t>
            </a:r>
            <a:r>
              <a:rPr lang="de-AT" dirty="0" err="1" smtClean="0"/>
              <a:t>graphical</a:t>
            </a:r>
            <a:r>
              <a:rPr lang="de-AT" dirty="0" smtClean="0"/>
              <a:t> sense.</a:t>
            </a:r>
            <a:endParaRPr lang="de-AT" dirty="0"/>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4" name="Rechteck 3"/>
          <p:cNvSpPr/>
          <p:nvPr/>
        </p:nvSpPr>
        <p:spPr>
          <a:xfrm>
            <a:off x="1475656" y="1628800"/>
            <a:ext cx="6318448" cy="3416320"/>
          </a:xfrm>
          <a:prstGeom prst="rect">
            <a:avLst/>
          </a:prstGeom>
        </p:spPr>
        <p:txBody>
          <a:bodyPr wrap="square">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class</a:t>
            </a:r>
            <a:r>
              <a:rPr lang="de-AT" b="1" dirty="0" smtClean="0">
                <a:latin typeface="TheSansMonoConNormal" pitchFamily="34" charset="0"/>
              </a:rPr>
              <a:t> Block {</a:t>
            </a:r>
          </a:p>
          <a:p>
            <a:r>
              <a:rPr lang="en-US" dirty="0" smtClean="0">
                <a:latin typeface="TheSansMonoConNormal" pitchFamily="34" charset="0"/>
              </a:rPr>
              <a:t>    </a:t>
            </a:r>
            <a:r>
              <a:rPr lang="en-US" b="1" dirty="0" smtClean="0">
                <a:latin typeface="TheSansMonoConNormal" pitchFamily="34" charset="0"/>
              </a:rPr>
              <a:t>public static float </a:t>
            </a:r>
            <a:r>
              <a:rPr lang="en-US" b="1" i="1" dirty="0" smtClean="0">
                <a:latin typeface="TheSansMonoConNormal" pitchFamily="34" charset="0"/>
              </a:rPr>
              <a:t>WIDTH = 40;</a:t>
            </a:r>
          </a:p>
          <a:p>
            <a:r>
              <a:rPr lang="en-US" dirty="0" smtClean="0">
                <a:latin typeface="TheSansMonoConNormal" pitchFamily="34" charset="0"/>
              </a:rPr>
              <a:t>    </a:t>
            </a:r>
            <a:r>
              <a:rPr lang="en-US" b="1" dirty="0" smtClean="0">
                <a:latin typeface="TheSansMonoConNormal" pitchFamily="34" charset="0"/>
              </a:rPr>
              <a:t>public static float </a:t>
            </a:r>
            <a:r>
              <a:rPr lang="en-US" b="1" i="1" dirty="0" smtClean="0">
                <a:latin typeface="TheSansMonoConNormal" pitchFamily="34" charset="0"/>
              </a:rPr>
              <a:t>HEIGHT = 18;</a:t>
            </a:r>
          </a:p>
          <a:p>
            <a:r>
              <a:rPr lang="de-AT" dirty="0" smtClean="0">
                <a:latin typeface="TheSansMonoConNormal" pitchFamily="34" charset="0"/>
              </a:rPr>
              <a:t>    </a:t>
            </a:r>
            <a:r>
              <a:rPr lang="de-AT" b="1" dirty="0" err="1" smtClean="0">
                <a:latin typeface="TheSansMonoConNormal" pitchFamily="34" charset="0"/>
              </a:rPr>
              <a:t>int</a:t>
            </a:r>
            <a:r>
              <a:rPr lang="de-AT" b="1" dirty="0" smtClean="0">
                <a:latin typeface="TheSansMonoConNormal" pitchFamily="34" charset="0"/>
              </a:rPr>
              <a:t> type;</a:t>
            </a:r>
          </a:p>
          <a:p>
            <a:r>
              <a:rPr lang="de-AT" dirty="0" smtClean="0">
                <a:latin typeface="TheSansMonoConNormal" pitchFamily="34" charset="0"/>
              </a:rPr>
              <a:t>    </a:t>
            </a:r>
            <a:r>
              <a:rPr lang="de-AT" b="1" dirty="0" err="1" smtClean="0">
                <a:latin typeface="TheSansMonoConNormal" pitchFamily="34" charset="0"/>
              </a:rPr>
              <a:t>float</a:t>
            </a:r>
            <a:r>
              <a:rPr lang="de-AT" b="1" dirty="0" smtClean="0">
                <a:latin typeface="TheSansMonoConNormal" pitchFamily="34" charset="0"/>
              </a:rPr>
              <a:t> x, y;</a:t>
            </a:r>
          </a:p>
          <a:p>
            <a:r>
              <a:rPr lang="de-AT" dirty="0" smtClean="0">
                <a:latin typeface="TheSansMonoConNormal" pitchFamily="34" charset="0"/>
              </a:rPr>
              <a:t>    </a:t>
            </a:r>
          </a:p>
          <a:p>
            <a:r>
              <a:rPr lang="en-US" dirty="0" smtClean="0">
                <a:latin typeface="TheSansMonoConNormal" pitchFamily="34" charset="0"/>
              </a:rPr>
              <a:t>    </a:t>
            </a:r>
            <a:r>
              <a:rPr lang="en-US" b="1" dirty="0" smtClean="0">
                <a:latin typeface="TheSansMonoConNormal" pitchFamily="34" charset="0"/>
              </a:rPr>
              <a:t>public Block(float x, float y, </a:t>
            </a:r>
            <a:r>
              <a:rPr lang="en-US" b="1" dirty="0" err="1" smtClean="0">
                <a:latin typeface="TheSansMonoConNormal" pitchFamily="34" charset="0"/>
              </a:rPr>
              <a:t>int</a:t>
            </a:r>
            <a:r>
              <a:rPr lang="en-US" b="1" dirty="0" smtClean="0">
                <a:latin typeface="TheSansMonoConNormal" pitchFamily="34" charset="0"/>
              </a:rPr>
              <a:t> type) {</a:t>
            </a:r>
          </a:p>
          <a:p>
            <a:r>
              <a:rPr lang="de-AT" dirty="0" smtClean="0">
                <a:latin typeface="TheSansMonoConNormal" pitchFamily="34" charset="0"/>
              </a:rPr>
              <a:t>        </a:t>
            </a:r>
            <a:r>
              <a:rPr lang="de-AT" b="1" dirty="0" err="1" smtClean="0">
                <a:latin typeface="TheSansMonoConNormal" pitchFamily="34" charset="0"/>
              </a:rPr>
              <a:t>this.x</a:t>
            </a:r>
            <a:r>
              <a:rPr lang="de-AT" b="1" dirty="0" smtClean="0">
                <a:latin typeface="TheSansMonoConNormal" pitchFamily="34" charset="0"/>
              </a:rPr>
              <a:t> = x;</a:t>
            </a:r>
          </a:p>
          <a:p>
            <a:r>
              <a:rPr lang="de-AT" dirty="0" smtClean="0">
                <a:latin typeface="TheSansMonoConNormal" pitchFamily="34" charset="0"/>
              </a:rPr>
              <a:t>        </a:t>
            </a:r>
            <a:r>
              <a:rPr lang="de-AT" b="1" dirty="0" err="1" smtClean="0">
                <a:latin typeface="TheSansMonoConNormal" pitchFamily="34" charset="0"/>
              </a:rPr>
              <a:t>this.y</a:t>
            </a:r>
            <a:r>
              <a:rPr lang="de-AT" b="1" dirty="0" smtClean="0">
                <a:latin typeface="TheSansMonoConNormal" pitchFamily="34" charset="0"/>
              </a:rPr>
              <a:t> = y;</a:t>
            </a:r>
          </a:p>
          <a:p>
            <a:r>
              <a:rPr lang="de-AT" dirty="0" smtClean="0">
                <a:latin typeface="TheSansMonoConNormal" pitchFamily="34" charset="0"/>
              </a:rPr>
              <a:t>        </a:t>
            </a:r>
            <a:r>
              <a:rPr lang="de-AT" b="1" dirty="0" err="1" smtClean="0">
                <a:latin typeface="TheSansMonoConNormal" pitchFamily="34" charset="0"/>
              </a:rPr>
              <a:t>this.type</a:t>
            </a:r>
            <a:r>
              <a:rPr lang="de-AT" b="1" dirty="0" smtClean="0">
                <a:latin typeface="TheSansMonoConNormal" pitchFamily="34" charset="0"/>
              </a:rPr>
              <a:t> = type;</a:t>
            </a:r>
          </a:p>
          <a:p>
            <a:r>
              <a:rPr lang="de-AT" dirty="0" smtClean="0">
                <a:latin typeface="TheSansMonoConNormal" pitchFamily="34" charset="0"/>
              </a:rPr>
              <a:t>    }</a:t>
            </a:r>
          </a:p>
          <a:p>
            <a:r>
              <a:rPr lang="de-AT" dirty="0" smtClean="0">
                <a:latin typeface="TheSansMonoConNormal" pitchFamily="34" charset="0"/>
              </a:rPr>
              <a:t>}</a:t>
            </a:r>
            <a:endParaRPr lang="de-AT" dirty="0">
              <a:latin typeface="TheSansMonoConNormal" pitchFamily="34" charset="0"/>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a:xfrm>
            <a:off x="457200" y="1124744"/>
            <a:ext cx="8229600" cy="1152128"/>
          </a:xfrm>
        </p:spPr>
        <p:txBody>
          <a:bodyPr>
            <a:normAutofit fontScale="77500" lnSpcReduction="20000"/>
          </a:bodyPr>
          <a:lstStyle/>
          <a:p>
            <a:r>
              <a:rPr lang="de-AT" dirty="0" smtClean="0"/>
              <a:t>World </a:t>
            </a:r>
            <a:r>
              <a:rPr lang="de-AT" dirty="0" err="1" smtClean="0"/>
              <a:t>keeps</a:t>
            </a:r>
            <a:r>
              <a:rPr lang="de-AT" dirty="0" smtClean="0"/>
              <a:t> a </a:t>
            </a:r>
            <a:r>
              <a:rPr lang="de-AT" dirty="0" err="1" smtClean="0"/>
              <a:t>list</a:t>
            </a:r>
            <a:r>
              <a:rPr lang="de-AT" dirty="0" smtClean="0"/>
              <a:t> </a:t>
            </a:r>
            <a:r>
              <a:rPr lang="de-AT" dirty="0" err="1" smtClean="0"/>
              <a:t>of</a:t>
            </a:r>
            <a:r>
              <a:rPr lang="de-AT" dirty="0" smtClean="0"/>
              <a:t> Blocks.</a:t>
            </a:r>
          </a:p>
          <a:p>
            <a:r>
              <a:rPr lang="de-AT" dirty="0" err="1" smtClean="0"/>
              <a:t>We</a:t>
            </a:r>
            <a:r>
              <a:rPr lang="de-AT" dirty="0" smtClean="0"/>
              <a:t> </a:t>
            </a:r>
            <a:r>
              <a:rPr lang="de-AT" dirty="0" err="1" smtClean="0"/>
              <a:t>have</a:t>
            </a:r>
            <a:r>
              <a:rPr lang="de-AT" dirty="0" smtClean="0"/>
              <a:t> </a:t>
            </a:r>
            <a:r>
              <a:rPr lang="de-AT" dirty="0" err="1" smtClean="0"/>
              <a:t>to</a:t>
            </a:r>
            <a:r>
              <a:rPr lang="de-AT" dirty="0" smtClean="0"/>
              <a:t> </a:t>
            </a:r>
            <a:r>
              <a:rPr lang="de-AT" dirty="0" err="1" smtClean="0"/>
              <a:t>generate</a:t>
            </a:r>
            <a:r>
              <a:rPr lang="de-AT" dirty="0" smtClean="0"/>
              <a:t> </a:t>
            </a:r>
            <a:r>
              <a:rPr lang="de-AT" dirty="0" err="1" smtClean="0"/>
              <a:t>them</a:t>
            </a:r>
            <a:r>
              <a:rPr lang="de-AT" dirty="0" smtClean="0"/>
              <a:t> so </a:t>
            </a:r>
            <a:r>
              <a:rPr lang="de-AT" dirty="0" err="1" smtClean="0"/>
              <a:t>they</a:t>
            </a:r>
            <a:r>
              <a:rPr lang="de-AT" dirty="0" smtClean="0"/>
              <a:t> form a </a:t>
            </a:r>
            <a:r>
              <a:rPr lang="de-AT" dirty="0" err="1" smtClean="0"/>
              <a:t>grid</a:t>
            </a:r>
            <a:r>
              <a:rPr lang="de-AT" dirty="0" smtClean="0"/>
              <a:t> </a:t>
            </a:r>
            <a:r>
              <a:rPr lang="de-AT" dirty="0" err="1" smtClean="0"/>
              <a:t>of</a:t>
            </a:r>
            <a:r>
              <a:rPr lang="de-AT" dirty="0" smtClean="0"/>
              <a:t> 8x7 </a:t>
            </a:r>
            <a:r>
              <a:rPr lang="de-AT" dirty="0" err="1" smtClean="0"/>
              <a:t>blocks</a:t>
            </a:r>
            <a:r>
              <a:rPr lang="de-AT" dirty="0" smtClean="0"/>
              <a:t>. Easy!</a:t>
            </a:r>
            <a:endParaRPr lang="de-AT" dirty="0"/>
          </a:p>
        </p:txBody>
      </p:sp>
      <p:sp>
        <p:nvSpPr>
          <p:cNvPr id="4" name="Rechteck 3"/>
          <p:cNvSpPr/>
          <p:nvPr/>
        </p:nvSpPr>
        <p:spPr>
          <a:xfrm>
            <a:off x="0" y="2276872"/>
            <a:ext cx="9685584" cy="4016484"/>
          </a:xfrm>
          <a:prstGeom prst="rect">
            <a:avLst/>
          </a:prstGeom>
        </p:spPr>
        <p:txBody>
          <a:bodyPr wrap="square">
            <a:spAutoFit/>
          </a:bodyPr>
          <a:lstStyle/>
          <a:p>
            <a:r>
              <a:rPr lang="de-AT" sz="1500" b="1" dirty="0" err="1" smtClean="0">
                <a:latin typeface="TheSansMonoConNormal" pitchFamily="34" charset="0"/>
              </a:rPr>
              <a:t>public</a:t>
            </a:r>
            <a:r>
              <a:rPr lang="de-AT" sz="1500" b="1" dirty="0" smtClean="0">
                <a:latin typeface="TheSansMonoConNormal" pitchFamily="34" charset="0"/>
              </a:rPr>
              <a:t> </a:t>
            </a:r>
            <a:r>
              <a:rPr lang="de-AT" sz="1500" b="1" dirty="0" err="1" smtClean="0">
                <a:latin typeface="TheSansMonoConNormal" pitchFamily="34" charset="0"/>
              </a:rPr>
              <a:t>class</a:t>
            </a:r>
            <a:r>
              <a:rPr lang="de-AT" sz="1500" b="1" dirty="0" smtClean="0">
                <a:latin typeface="TheSansMonoConNormal" pitchFamily="34" charset="0"/>
              </a:rPr>
              <a:t> World {</a:t>
            </a:r>
          </a:p>
          <a:p>
            <a:r>
              <a:rPr lang="de-AT" sz="1500" b="1" dirty="0" smtClean="0">
                <a:latin typeface="TheSansMonoConNormal" pitchFamily="34" charset="0"/>
              </a:rPr>
              <a:t>    ...</a:t>
            </a:r>
          </a:p>
          <a:p>
            <a:r>
              <a:rPr lang="de-AT" sz="1500" b="1" dirty="0" smtClean="0">
                <a:latin typeface="TheSansMonoConNormal" pitchFamily="34" charset="0"/>
              </a:rPr>
              <a:t>    List&lt;Block&gt; </a:t>
            </a:r>
            <a:r>
              <a:rPr lang="de-AT" sz="1500" b="1" dirty="0" err="1" smtClean="0">
                <a:latin typeface="TheSansMonoConNormal" pitchFamily="34" charset="0"/>
              </a:rPr>
              <a:t>blocks</a:t>
            </a:r>
            <a:r>
              <a:rPr lang="de-AT" sz="1500" b="1" dirty="0" smtClean="0">
                <a:latin typeface="TheSansMonoConNormal" pitchFamily="34" charset="0"/>
              </a:rPr>
              <a:t> = </a:t>
            </a:r>
            <a:r>
              <a:rPr lang="de-AT" sz="1500" b="1" dirty="0" err="1" smtClean="0">
                <a:latin typeface="TheSansMonoConNormal" pitchFamily="34" charset="0"/>
              </a:rPr>
              <a:t>new</a:t>
            </a:r>
            <a:r>
              <a:rPr lang="de-AT" sz="1500" b="1" dirty="0" smtClean="0">
                <a:latin typeface="TheSansMonoConNormal" pitchFamily="34" charset="0"/>
              </a:rPr>
              <a:t> ArrayList&lt;Block&gt;();</a:t>
            </a:r>
          </a:p>
          <a:p>
            <a:r>
              <a:rPr lang="de-AT" sz="1500" b="1" dirty="0" smtClean="0">
                <a:latin typeface="TheSansMonoConNormal" pitchFamily="34" charset="0"/>
              </a:rPr>
              <a:t>    </a:t>
            </a:r>
          </a:p>
          <a:p>
            <a:r>
              <a:rPr lang="de-AT" sz="1500" b="1" dirty="0" smtClean="0">
                <a:latin typeface="TheSansMonoConNormal" pitchFamily="34" charset="0"/>
              </a:rPr>
              <a:t>    </a:t>
            </a:r>
            <a:r>
              <a:rPr lang="de-AT" sz="1500" b="1" dirty="0" err="1" smtClean="0">
                <a:latin typeface="TheSansMonoConNormal" pitchFamily="34" charset="0"/>
              </a:rPr>
              <a:t>public</a:t>
            </a:r>
            <a:r>
              <a:rPr lang="de-AT" sz="1500" b="1" dirty="0" smtClean="0">
                <a:latin typeface="TheSansMonoConNormal" pitchFamily="34" charset="0"/>
              </a:rPr>
              <a:t> World() {</a:t>
            </a:r>
          </a:p>
          <a:p>
            <a:r>
              <a:rPr lang="de-AT" sz="1500" b="1" dirty="0" smtClean="0">
                <a:latin typeface="TheSansMonoConNormal" pitchFamily="34" charset="0"/>
              </a:rPr>
              <a:t>        </a:t>
            </a:r>
            <a:r>
              <a:rPr lang="de-AT" sz="1500" b="1" dirty="0" err="1" smtClean="0">
                <a:latin typeface="TheSansMonoConNormal" pitchFamily="34" charset="0"/>
              </a:rPr>
              <a:t>generateBlocks</a:t>
            </a:r>
            <a:r>
              <a:rPr lang="de-AT" sz="1500" b="1" dirty="0" smtClean="0">
                <a:latin typeface="TheSansMonoConNormal" pitchFamily="34" charset="0"/>
              </a:rPr>
              <a:t>();</a:t>
            </a:r>
          </a:p>
          <a:p>
            <a:r>
              <a:rPr lang="de-AT" sz="1500" b="1" dirty="0" smtClean="0">
                <a:latin typeface="TheSansMonoConNormal" pitchFamily="34" charset="0"/>
              </a:rPr>
              <a:t>    }</a:t>
            </a:r>
          </a:p>
          <a:p>
            <a:r>
              <a:rPr lang="de-AT" sz="1500" b="1" dirty="0" smtClean="0">
                <a:latin typeface="TheSansMonoConNormal" pitchFamily="34" charset="0"/>
              </a:rPr>
              <a:t>    </a:t>
            </a:r>
          </a:p>
          <a:p>
            <a:r>
              <a:rPr lang="de-AT" sz="1500" b="1" dirty="0" smtClean="0">
                <a:latin typeface="TheSansMonoConNormal" pitchFamily="34" charset="0"/>
              </a:rPr>
              <a:t>    private </a:t>
            </a:r>
            <a:r>
              <a:rPr lang="de-AT" sz="1500" b="1" dirty="0" err="1" smtClean="0">
                <a:latin typeface="TheSansMonoConNormal" pitchFamily="34" charset="0"/>
              </a:rPr>
              <a:t>void</a:t>
            </a:r>
            <a:r>
              <a:rPr lang="de-AT" sz="1500" b="1" dirty="0" smtClean="0">
                <a:latin typeface="TheSansMonoConNormal" pitchFamily="34" charset="0"/>
              </a:rPr>
              <a:t> </a:t>
            </a:r>
            <a:r>
              <a:rPr lang="de-AT" sz="1500" b="1" dirty="0" err="1" smtClean="0">
                <a:latin typeface="TheSansMonoConNormal" pitchFamily="34" charset="0"/>
              </a:rPr>
              <a:t>generateBlocks</a:t>
            </a:r>
            <a:r>
              <a:rPr lang="de-AT" sz="1500" b="1" dirty="0" smtClean="0">
                <a:latin typeface="TheSansMonoConNormal" pitchFamily="34" charset="0"/>
              </a:rPr>
              <a:t>() {</a:t>
            </a:r>
          </a:p>
          <a:p>
            <a:r>
              <a:rPr lang="de-AT" sz="1500" b="1" dirty="0" smtClean="0">
                <a:latin typeface="TheSansMonoConNormal" pitchFamily="34" charset="0"/>
              </a:rPr>
              <a:t>        </a:t>
            </a:r>
            <a:r>
              <a:rPr lang="de-AT" sz="1500" b="1" dirty="0" err="1" smtClean="0">
                <a:latin typeface="TheSansMonoConNormal" pitchFamily="34" charset="0"/>
              </a:rPr>
              <a:t>blocks.clear</a:t>
            </a:r>
            <a:r>
              <a:rPr lang="de-AT" sz="1500" b="1" dirty="0" smtClean="0">
                <a:latin typeface="TheSansMonoConNormal" pitchFamily="34" charset="0"/>
              </a:rPr>
              <a:t>();</a:t>
            </a:r>
          </a:p>
          <a:p>
            <a:r>
              <a:rPr lang="en-US" sz="1500" b="1" dirty="0" smtClean="0">
                <a:latin typeface="TheSansMonoConNormal" pitchFamily="34" charset="0"/>
              </a:rPr>
              <a:t>        for(</a:t>
            </a:r>
            <a:r>
              <a:rPr lang="en-US" sz="1500" b="1" dirty="0" err="1" smtClean="0">
                <a:latin typeface="TheSansMonoConNormal" pitchFamily="34" charset="0"/>
              </a:rPr>
              <a:t>int</a:t>
            </a:r>
            <a:r>
              <a:rPr lang="en-US" sz="1500" b="1" dirty="0" smtClean="0">
                <a:latin typeface="TheSansMonoConNormal" pitchFamily="34" charset="0"/>
              </a:rPr>
              <a:t> y = 60, type = 0; y &lt; 60 + 8 * </a:t>
            </a:r>
            <a:r>
              <a:rPr lang="en-US" sz="1500" b="1" dirty="0" err="1" smtClean="0">
                <a:latin typeface="TheSansMonoConNormal" pitchFamily="34" charset="0"/>
              </a:rPr>
              <a:t>Block.</a:t>
            </a:r>
            <a:r>
              <a:rPr lang="en-US" sz="1500" b="1" i="1" dirty="0" err="1" smtClean="0">
                <a:latin typeface="TheSansMonoConNormal" pitchFamily="34" charset="0"/>
              </a:rPr>
              <a:t>HEIGHT</a:t>
            </a:r>
            <a:r>
              <a:rPr lang="en-US" sz="1500" b="1" i="1" dirty="0" smtClean="0">
                <a:latin typeface="TheSansMonoConNormal" pitchFamily="34" charset="0"/>
              </a:rPr>
              <a:t>; y+= </a:t>
            </a:r>
            <a:r>
              <a:rPr lang="en-US" sz="1500" b="1" i="1" dirty="0" err="1" smtClean="0">
                <a:latin typeface="TheSansMonoConNormal" pitchFamily="34" charset="0"/>
              </a:rPr>
              <a:t>Block.HEIGHT</a:t>
            </a:r>
            <a:r>
              <a:rPr lang="en-US" sz="1500" b="1" i="1" dirty="0" smtClean="0">
                <a:latin typeface="TheSansMonoConNormal" pitchFamily="34" charset="0"/>
              </a:rPr>
              <a:t>, type++) {</a:t>
            </a:r>
          </a:p>
          <a:p>
            <a:r>
              <a:rPr lang="de-AT" sz="1500" b="1" dirty="0" smtClean="0">
                <a:latin typeface="TheSansMonoConNormal" pitchFamily="34" charset="0"/>
              </a:rPr>
              <a:t>            </a:t>
            </a:r>
            <a:r>
              <a:rPr lang="de-AT" sz="1500" b="1" dirty="0" err="1" smtClean="0">
                <a:latin typeface="TheSansMonoConNormal" pitchFamily="34" charset="0"/>
              </a:rPr>
              <a:t>for</a:t>
            </a:r>
            <a:r>
              <a:rPr lang="de-AT" sz="1500" b="1" dirty="0" smtClean="0">
                <a:latin typeface="TheSansMonoConNormal" pitchFamily="34" charset="0"/>
              </a:rPr>
              <a:t>(</a:t>
            </a:r>
            <a:r>
              <a:rPr lang="de-AT" sz="1500" b="1" dirty="0" err="1" smtClean="0">
                <a:latin typeface="TheSansMonoConNormal" pitchFamily="34" charset="0"/>
              </a:rPr>
              <a:t>int</a:t>
            </a:r>
            <a:r>
              <a:rPr lang="de-AT" sz="1500" b="1" dirty="0" smtClean="0">
                <a:latin typeface="TheSansMonoConNormal" pitchFamily="34" charset="0"/>
              </a:rPr>
              <a:t> x = 20; x &lt; 320 - </a:t>
            </a:r>
            <a:r>
              <a:rPr lang="de-AT" sz="1500" b="1" dirty="0" err="1" smtClean="0">
                <a:latin typeface="TheSansMonoConNormal" pitchFamily="34" charset="0"/>
              </a:rPr>
              <a:t>Block.</a:t>
            </a:r>
            <a:r>
              <a:rPr lang="de-AT" sz="1500" b="1" i="1" dirty="0" err="1" smtClean="0">
                <a:latin typeface="TheSansMonoConNormal" pitchFamily="34" charset="0"/>
              </a:rPr>
              <a:t>WIDTH</a:t>
            </a:r>
            <a:r>
              <a:rPr lang="de-AT" sz="1500" b="1" i="1" dirty="0" smtClean="0">
                <a:latin typeface="TheSansMonoConNormal" pitchFamily="34" charset="0"/>
              </a:rPr>
              <a:t> / 2; x+= </a:t>
            </a:r>
            <a:r>
              <a:rPr lang="de-AT" sz="1500" b="1" i="1" dirty="0" err="1" smtClean="0">
                <a:latin typeface="TheSansMonoConNormal" pitchFamily="34" charset="0"/>
              </a:rPr>
              <a:t>Block.WIDTH</a:t>
            </a:r>
            <a:r>
              <a:rPr lang="de-AT" sz="1500" b="1" i="1" dirty="0" smtClean="0">
                <a:latin typeface="TheSansMonoConNormal" pitchFamily="34" charset="0"/>
              </a:rPr>
              <a:t>) {                              </a:t>
            </a:r>
          </a:p>
          <a:p>
            <a:r>
              <a:rPr lang="de-AT" sz="1500" b="1" dirty="0" smtClean="0">
                <a:latin typeface="TheSansMonoConNormal" pitchFamily="34" charset="0"/>
              </a:rPr>
              <a:t>                blocks.add(</a:t>
            </a:r>
            <a:r>
              <a:rPr lang="de-AT" sz="1500" b="1" dirty="0" err="1" smtClean="0">
                <a:latin typeface="TheSansMonoConNormal" pitchFamily="34" charset="0"/>
              </a:rPr>
              <a:t>new</a:t>
            </a:r>
            <a:r>
              <a:rPr lang="de-AT" sz="1500" b="1" dirty="0" smtClean="0">
                <a:latin typeface="TheSansMonoConNormal" pitchFamily="34" charset="0"/>
              </a:rPr>
              <a:t> Block(x, y, type));</a:t>
            </a:r>
          </a:p>
          <a:p>
            <a:r>
              <a:rPr lang="de-AT" sz="1500" b="1" dirty="0" smtClean="0">
                <a:latin typeface="TheSansMonoConNormal" pitchFamily="34" charset="0"/>
              </a:rPr>
              <a:t>            }</a:t>
            </a:r>
          </a:p>
          <a:p>
            <a:r>
              <a:rPr lang="de-AT" sz="1500" b="1" dirty="0" smtClean="0">
                <a:latin typeface="TheSansMonoConNormal" pitchFamily="34" charset="0"/>
              </a:rPr>
              <a:t>        }</a:t>
            </a:r>
          </a:p>
          <a:p>
            <a:r>
              <a:rPr lang="de-AT" sz="1500" b="1" dirty="0" smtClean="0">
                <a:latin typeface="TheSansMonoConNormal" pitchFamily="34" charset="0"/>
              </a:rPr>
              <a:t>    }</a:t>
            </a:r>
          </a:p>
          <a:p>
            <a:r>
              <a:rPr lang="de-AT" sz="1500" b="1" dirty="0" smtClean="0">
                <a:latin typeface="TheSansMonoConNormal" pitchFamily="34" charset="0"/>
              </a:rPr>
              <a:t>}</a:t>
            </a:r>
            <a:endParaRPr lang="de-AT" sz="1500" b="1" dirty="0">
              <a:latin typeface="TheSansMonoConNormal" pitchFamily="34" charset="0"/>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a:xfrm>
            <a:off x="457200" y="1124744"/>
            <a:ext cx="6275040" cy="5544616"/>
          </a:xfrm>
        </p:spPr>
        <p:txBody>
          <a:bodyPr/>
          <a:lstStyle/>
          <a:p>
            <a:r>
              <a:rPr lang="de-AT" dirty="0" smtClean="0"/>
              <a:t>In </a:t>
            </a:r>
            <a:r>
              <a:rPr lang="de-AT" dirty="0" err="1" smtClean="0"/>
              <a:t>the</a:t>
            </a:r>
            <a:r>
              <a:rPr lang="de-AT" dirty="0" smtClean="0"/>
              <a:t> </a:t>
            </a:r>
            <a:r>
              <a:rPr lang="de-AT" dirty="0" err="1" smtClean="0"/>
              <a:t>WorldRenderer</a:t>
            </a:r>
            <a:r>
              <a:rPr lang="de-AT" dirty="0" smtClean="0"/>
              <a:t> </a:t>
            </a:r>
            <a:r>
              <a:rPr lang="de-AT" dirty="0" err="1" smtClean="0"/>
              <a:t>we</a:t>
            </a:r>
            <a:r>
              <a:rPr lang="de-AT" dirty="0" smtClean="0"/>
              <a:t> do </a:t>
            </a:r>
            <a:r>
              <a:rPr lang="de-AT" dirty="0" err="1" smtClean="0"/>
              <a:t>something</a:t>
            </a:r>
            <a:r>
              <a:rPr lang="de-AT" dirty="0" smtClean="0"/>
              <a:t> </a:t>
            </a:r>
            <a:r>
              <a:rPr lang="de-AT" dirty="0" err="1" smtClean="0"/>
              <a:t>called</a:t>
            </a:r>
            <a:r>
              <a:rPr lang="de-AT" dirty="0" smtClean="0"/>
              <a:t> </a:t>
            </a:r>
            <a:r>
              <a:rPr lang="de-AT" dirty="0" err="1" smtClean="0"/>
              <a:t>image</a:t>
            </a:r>
            <a:r>
              <a:rPr lang="de-AT" dirty="0" smtClean="0"/>
              <a:t> </a:t>
            </a:r>
            <a:r>
              <a:rPr lang="de-AT" dirty="0" err="1" smtClean="0"/>
              <a:t>atlasing</a:t>
            </a:r>
            <a:r>
              <a:rPr lang="de-AT" dirty="0" smtClean="0"/>
              <a:t>.</a:t>
            </a:r>
          </a:p>
          <a:p>
            <a:r>
              <a:rPr lang="de-AT" dirty="0" smtClean="0"/>
              <a:t>„blocks.png“ </a:t>
            </a:r>
            <a:r>
              <a:rPr lang="de-AT" dirty="0" err="1" smtClean="0"/>
              <a:t>contains</a:t>
            </a:r>
            <a:r>
              <a:rPr lang="de-AT" dirty="0" smtClean="0"/>
              <a:t> not </a:t>
            </a:r>
            <a:r>
              <a:rPr lang="de-AT" dirty="0" err="1" smtClean="0"/>
              <a:t>only</a:t>
            </a:r>
            <a:r>
              <a:rPr lang="de-AT" dirty="0" smtClean="0"/>
              <a:t> </a:t>
            </a:r>
            <a:r>
              <a:rPr lang="de-AT" dirty="0" err="1" smtClean="0"/>
              <a:t>one</a:t>
            </a:r>
            <a:r>
              <a:rPr lang="de-AT" dirty="0" smtClean="0"/>
              <a:t> block but multiple </a:t>
            </a:r>
            <a:r>
              <a:rPr lang="de-AT" dirty="0" err="1" smtClean="0"/>
              <a:t>blocks</a:t>
            </a:r>
            <a:r>
              <a:rPr lang="de-AT" dirty="0" smtClean="0"/>
              <a:t>.</a:t>
            </a:r>
          </a:p>
          <a:p>
            <a:r>
              <a:rPr lang="de-AT" dirty="0" err="1" smtClean="0"/>
              <a:t>Depending</a:t>
            </a:r>
            <a:r>
              <a:rPr lang="de-AT" dirty="0" smtClean="0"/>
              <a:t> on </a:t>
            </a:r>
            <a:r>
              <a:rPr lang="de-AT" dirty="0" err="1" smtClean="0"/>
              <a:t>the</a:t>
            </a:r>
            <a:r>
              <a:rPr lang="de-AT" dirty="0" smtClean="0"/>
              <a:t> type </a:t>
            </a:r>
            <a:r>
              <a:rPr lang="de-AT" dirty="0" err="1" smtClean="0"/>
              <a:t>of</a:t>
            </a:r>
            <a:r>
              <a:rPr lang="de-AT" dirty="0" smtClean="0"/>
              <a:t> block </a:t>
            </a:r>
            <a:r>
              <a:rPr lang="de-AT" dirty="0" err="1" smtClean="0"/>
              <a:t>we</a:t>
            </a:r>
            <a:r>
              <a:rPr lang="de-AT" dirty="0" smtClean="0"/>
              <a:t> </a:t>
            </a:r>
            <a:r>
              <a:rPr lang="de-AT" dirty="0" err="1" smtClean="0"/>
              <a:t>have</a:t>
            </a:r>
            <a:r>
              <a:rPr lang="de-AT" dirty="0" smtClean="0"/>
              <a:t> </a:t>
            </a:r>
            <a:r>
              <a:rPr lang="de-AT" dirty="0" err="1" smtClean="0"/>
              <a:t>to</a:t>
            </a:r>
            <a:r>
              <a:rPr lang="de-AT" dirty="0" smtClean="0"/>
              <a:t> render </a:t>
            </a:r>
            <a:r>
              <a:rPr lang="de-AT" dirty="0" err="1" smtClean="0"/>
              <a:t>we</a:t>
            </a:r>
            <a:r>
              <a:rPr lang="de-AT" dirty="0" smtClean="0"/>
              <a:t> </a:t>
            </a:r>
            <a:r>
              <a:rPr lang="de-AT" dirty="0" err="1" smtClean="0"/>
              <a:t>chose</a:t>
            </a:r>
            <a:r>
              <a:rPr lang="de-AT" dirty="0" smtClean="0"/>
              <a:t> a sub-</a:t>
            </a:r>
            <a:r>
              <a:rPr lang="de-AT" dirty="0" err="1" smtClean="0"/>
              <a:t>image</a:t>
            </a:r>
            <a:r>
              <a:rPr lang="de-AT" dirty="0" smtClean="0"/>
              <a:t> </a:t>
            </a:r>
            <a:r>
              <a:rPr lang="de-AT" dirty="0" err="1" smtClean="0"/>
              <a:t>and</a:t>
            </a:r>
            <a:r>
              <a:rPr lang="de-AT" dirty="0" smtClean="0"/>
              <a:t> </a:t>
            </a:r>
            <a:r>
              <a:rPr lang="de-AT" dirty="0" err="1" smtClean="0"/>
              <a:t>only</a:t>
            </a:r>
            <a:r>
              <a:rPr lang="de-AT" dirty="0" smtClean="0"/>
              <a:t> render a </a:t>
            </a:r>
            <a:r>
              <a:rPr lang="de-AT" dirty="0" err="1" smtClean="0"/>
              <a:t>portion</a:t>
            </a:r>
            <a:r>
              <a:rPr lang="de-AT" dirty="0" smtClean="0"/>
              <a:t> </a:t>
            </a:r>
            <a:r>
              <a:rPr lang="de-AT" dirty="0" err="1" smtClean="0"/>
              <a:t>of</a:t>
            </a:r>
            <a:r>
              <a:rPr lang="de-AT" dirty="0" smtClean="0"/>
              <a:t> „blocks.png“</a:t>
            </a:r>
          </a:p>
          <a:p>
            <a:r>
              <a:rPr lang="de-AT" dirty="0" err="1" smtClean="0"/>
              <a:t>We</a:t>
            </a:r>
            <a:r>
              <a:rPr lang="de-AT" dirty="0" smtClean="0"/>
              <a:t> </a:t>
            </a:r>
            <a:r>
              <a:rPr lang="de-AT" dirty="0" err="1" smtClean="0"/>
              <a:t>use</a:t>
            </a:r>
            <a:r>
              <a:rPr lang="de-AT" dirty="0" smtClean="0"/>
              <a:t> </a:t>
            </a:r>
            <a:r>
              <a:rPr lang="de-AT" dirty="0" err="1" smtClean="0"/>
              <a:t>Block.type</a:t>
            </a:r>
            <a:r>
              <a:rPr lang="de-AT" dirty="0" smtClean="0"/>
              <a:t> </a:t>
            </a:r>
            <a:r>
              <a:rPr lang="de-AT" dirty="0" err="1" smtClean="0"/>
              <a:t>to</a:t>
            </a:r>
            <a:r>
              <a:rPr lang="de-AT" dirty="0" smtClean="0"/>
              <a:t> </a:t>
            </a:r>
            <a:r>
              <a:rPr lang="de-AT" dirty="0" err="1" smtClean="0"/>
              <a:t>select</a:t>
            </a:r>
            <a:r>
              <a:rPr lang="de-AT" dirty="0" smtClean="0"/>
              <a:t> </a:t>
            </a:r>
            <a:r>
              <a:rPr lang="de-AT" dirty="0" err="1" smtClean="0"/>
              <a:t>the</a:t>
            </a:r>
            <a:r>
              <a:rPr lang="de-AT" dirty="0" smtClean="0"/>
              <a:t> sub-</a:t>
            </a:r>
            <a:r>
              <a:rPr lang="de-AT" dirty="0" err="1" smtClean="0"/>
              <a:t>image</a:t>
            </a:r>
            <a:r>
              <a:rPr lang="de-AT" dirty="0" smtClean="0"/>
              <a:t>.</a:t>
            </a:r>
          </a:p>
        </p:txBody>
      </p:sp>
      <p:pic>
        <p:nvPicPr>
          <p:cNvPr id="136195" name="Picture 3"/>
          <p:cNvPicPr>
            <a:picLocks noChangeAspect="1" noChangeArrowheads="1"/>
          </p:cNvPicPr>
          <p:nvPr/>
        </p:nvPicPr>
        <p:blipFill>
          <a:blip r:embed="rId2" cstate="print"/>
          <a:srcRect/>
          <a:stretch>
            <a:fillRect/>
          </a:stretch>
        </p:blipFill>
        <p:spPr bwMode="auto">
          <a:xfrm>
            <a:off x="7308304" y="1268760"/>
            <a:ext cx="1152128" cy="4147661"/>
          </a:xfrm>
          <a:prstGeom prst="rect">
            <a:avLst/>
          </a:prstGeom>
          <a:noFill/>
          <a:ln w="9525">
            <a:noFill/>
            <a:miter lim="800000"/>
            <a:headEnd/>
            <a:tailEnd/>
          </a:ln>
        </p:spPr>
      </p:pic>
      <p:sp>
        <p:nvSpPr>
          <p:cNvPr id="6" name="Textfeld 5"/>
          <p:cNvSpPr txBox="1"/>
          <p:nvPr/>
        </p:nvSpPr>
        <p:spPr>
          <a:xfrm>
            <a:off x="7308304" y="1340768"/>
            <a:ext cx="1152128" cy="369332"/>
          </a:xfrm>
          <a:prstGeom prst="rect">
            <a:avLst/>
          </a:prstGeom>
          <a:noFill/>
        </p:spPr>
        <p:txBody>
          <a:bodyPr wrap="square" rtlCol="0">
            <a:spAutoFit/>
          </a:bodyPr>
          <a:lstStyle/>
          <a:p>
            <a:pPr algn="ctr"/>
            <a:r>
              <a:rPr lang="de-AT" dirty="0" smtClean="0">
                <a:solidFill>
                  <a:schemeClr val="tx2">
                    <a:lumMod val="20000"/>
                    <a:lumOff val="80000"/>
                  </a:schemeClr>
                </a:solidFill>
              </a:rPr>
              <a:t>Type 0</a:t>
            </a:r>
            <a:endParaRPr lang="de-AT" dirty="0">
              <a:solidFill>
                <a:schemeClr val="tx2">
                  <a:lumMod val="20000"/>
                  <a:lumOff val="80000"/>
                </a:schemeClr>
              </a:solidFill>
            </a:endParaRPr>
          </a:p>
        </p:txBody>
      </p:sp>
      <p:sp>
        <p:nvSpPr>
          <p:cNvPr id="7" name="Textfeld 6"/>
          <p:cNvSpPr txBox="1"/>
          <p:nvPr/>
        </p:nvSpPr>
        <p:spPr>
          <a:xfrm>
            <a:off x="7308304" y="1844824"/>
            <a:ext cx="1152128" cy="369332"/>
          </a:xfrm>
          <a:prstGeom prst="rect">
            <a:avLst/>
          </a:prstGeom>
          <a:noFill/>
        </p:spPr>
        <p:txBody>
          <a:bodyPr wrap="square" rtlCol="0">
            <a:spAutoFit/>
          </a:bodyPr>
          <a:lstStyle/>
          <a:p>
            <a:pPr algn="ctr"/>
            <a:r>
              <a:rPr lang="de-AT" dirty="0" smtClean="0">
                <a:solidFill>
                  <a:schemeClr val="tx2">
                    <a:lumMod val="20000"/>
                    <a:lumOff val="80000"/>
                  </a:schemeClr>
                </a:solidFill>
              </a:rPr>
              <a:t>Type 1</a:t>
            </a:r>
            <a:endParaRPr lang="de-AT" dirty="0">
              <a:solidFill>
                <a:schemeClr val="tx2">
                  <a:lumMod val="20000"/>
                  <a:lumOff val="80000"/>
                </a:schemeClr>
              </a:solidFill>
            </a:endParaRPr>
          </a:p>
        </p:txBody>
      </p:sp>
      <p:sp>
        <p:nvSpPr>
          <p:cNvPr id="8" name="Textfeld 7"/>
          <p:cNvSpPr txBox="1"/>
          <p:nvPr/>
        </p:nvSpPr>
        <p:spPr>
          <a:xfrm>
            <a:off x="7308304" y="2348880"/>
            <a:ext cx="1152128" cy="369332"/>
          </a:xfrm>
          <a:prstGeom prst="rect">
            <a:avLst/>
          </a:prstGeom>
          <a:noFill/>
        </p:spPr>
        <p:txBody>
          <a:bodyPr wrap="square" rtlCol="0">
            <a:spAutoFit/>
          </a:bodyPr>
          <a:lstStyle/>
          <a:p>
            <a:pPr algn="ctr"/>
            <a:r>
              <a:rPr lang="de-AT" dirty="0" smtClean="0">
                <a:solidFill>
                  <a:schemeClr val="tx2">
                    <a:lumMod val="20000"/>
                    <a:lumOff val="80000"/>
                  </a:schemeClr>
                </a:solidFill>
              </a:rPr>
              <a:t>Type 2</a:t>
            </a:r>
            <a:endParaRPr lang="de-AT" dirty="0">
              <a:solidFill>
                <a:schemeClr val="tx2">
                  <a:lumMod val="20000"/>
                  <a:lumOff val="80000"/>
                </a:schemeClr>
              </a:solidFill>
            </a:endParaRPr>
          </a:p>
        </p:txBody>
      </p:sp>
      <p:sp>
        <p:nvSpPr>
          <p:cNvPr id="9" name="Textfeld 8"/>
          <p:cNvSpPr txBox="1"/>
          <p:nvPr/>
        </p:nvSpPr>
        <p:spPr>
          <a:xfrm>
            <a:off x="7308304" y="2924944"/>
            <a:ext cx="1152128" cy="369332"/>
          </a:xfrm>
          <a:prstGeom prst="rect">
            <a:avLst/>
          </a:prstGeom>
          <a:noFill/>
        </p:spPr>
        <p:txBody>
          <a:bodyPr wrap="square" rtlCol="0">
            <a:spAutoFit/>
          </a:bodyPr>
          <a:lstStyle/>
          <a:p>
            <a:pPr algn="ctr"/>
            <a:r>
              <a:rPr lang="de-AT" dirty="0" smtClean="0">
                <a:solidFill>
                  <a:srgbClr val="FF0000"/>
                </a:solidFill>
              </a:rPr>
              <a:t>Type 3</a:t>
            </a:r>
            <a:endParaRPr lang="de-AT" dirty="0">
              <a:solidFill>
                <a:srgbClr val="FF0000"/>
              </a:solidFill>
            </a:endParaRPr>
          </a:p>
        </p:txBody>
      </p:sp>
      <p:sp>
        <p:nvSpPr>
          <p:cNvPr id="10" name="Textfeld 9"/>
          <p:cNvSpPr txBox="1"/>
          <p:nvPr/>
        </p:nvSpPr>
        <p:spPr>
          <a:xfrm>
            <a:off x="7308304" y="3429000"/>
            <a:ext cx="1152128" cy="369332"/>
          </a:xfrm>
          <a:prstGeom prst="rect">
            <a:avLst/>
          </a:prstGeom>
          <a:noFill/>
        </p:spPr>
        <p:txBody>
          <a:bodyPr wrap="square" rtlCol="0">
            <a:spAutoFit/>
          </a:bodyPr>
          <a:lstStyle/>
          <a:p>
            <a:pPr algn="ctr"/>
            <a:r>
              <a:rPr lang="de-AT" dirty="0" smtClean="0">
                <a:solidFill>
                  <a:srgbClr val="FF0000"/>
                </a:solidFill>
              </a:rPr>
              <a:t>Type 4</a:t>
            </a:r>
            <a:endParaRPr lang="de-AT" dirty="0">
              <a:solidFill>
                <a:srgbClr val="FF0000"/>
              </a:solidFill>
            </a:endParaRPr>
          </a:p>
        </p:txBody>
      </p:sp>
      <p:sp>
        <p:nvSpPr>
          <p:cNvPr id="11" name="Textfeld 10"/>
          <p:cNvSpPr txBox="1"/>
          <p:nvPr/>
        </p:nvSpPr>
        <p:spPr>
          <a:xfrm>
            <a:off x="7308304" y="3933056"/>
            <a:ext cx="1152128" cy="369332"/>
          </a:xfrm>
          <a:prstGeom prst="rect">
            <a:avLst/>
          </a:prstGeom>
          <a:noFill/>
        </p:spPr>
        <p:txBody>
          <a:bodyPr wrap="square" rtlCol="0">
            <a:spAutoFit/>
          </a:bodyPr>
          <a:lstStyle/>
          <a:p>
            <a:pPr algn="ctr"/>
            <a:r>
              <a:rPr lang="de-AT" dirty="0" smtClean="0">
                <a:solidFill>
                  <a:srgbClr val="FF0000"/>
                </a:solidFill>
              </a:rPr>
              <a:t>Type 5</a:t>
            </a:r>
            <a:endParaRPr lang="de-AT" dirty="0">
              <a:solidFill>
                <a:srgbClr val="FF0000"/>
              </a:solidFill>
            </a:endParaRPr>
          </a:p>
        </p:txBody>
      </p:sp>
      <p:sp>
        <p:nvSpPr>
          <p:cNvPr id="12" name="Textfeld 11"/>
          <p:cNvSpPr txBox="1"/>
          <p:nvPr/>
        </p:nvSpPr>
        <p:spPr>
          <a:xfrm>
            <a:off x="7308304" y="4437112"/>
            <a:ext cx="1152128" cy="369332"/>
          </a:xfrm>
          <a:prstGeom prst="rect">
            <a:avLst/>
          </a:prstGeom>
          <a:noFill/>
        </p:spPr>
        <p:txBody>
          <a:bodyPr wrap="square" rtlCol="0">
            <a:spAutoFit/>
          </a:bodyPr>
          <a:lstStyle/>
          <a:p>
            <a:pPr algn="ctr"/>
            <a:r>
              <a:rPr lang="de-AT" dirty="0" smtClean="0">
                <a:solidFill>
                  <a:srgbClr val="FF0000"/>
                </a:solidFill>
              </a:rPr>
              <a:t>Type 6</a:t>
            </a:r>
            <a:endParaRPr lang="de-AT" dirty="0">
              <a:solidFill>
                <a:srgbClr val="FF0000"/>
              </a:solidFill>
            </a:endParaRPr>
          </a:p>
        </p:txBody>
      </p:sp>
      <p:sp>
        <p:nvSpPr>
          <p:cNvPr id="13" name="Textfeld 12"/>
          <p:cNvSpPr txBox="1"/>
          <p:nvPr/>
        </p:nvSpPr>
        <p:spPr>
          <a:xfrm>
            <a:off x="7308304" y="4941168"/>
            <a:ext cx="1152128" cy="369332"/>
          </a:xfrm>
          <a:prstGeom prst="rect">
            <a:avLst/>
          </a:prstGeom>
          <a:noFill/>
        </p:spPr>
        <p:txBody>
          <a:bodyPr wrap="square" rtlCol="0">
            <a:spAutoFit/>
          </a:bodyPr>
          <a:lstStyle/>
          <a:p>
            <a:pPr algn="ctr"/>
            <a:r>
              <a:rPr lang="de-AT" dirty="0" smtClean="0">
                <a:solidFill>
                  <a:srgbClr val="FF0000"/>
                </a:solidFill>
              </a:rPr>
              <a:t>Type 7</a:t>
            </a:r>
            <a:endParaRPr lang="de-AT" dirty="0">
              <a:solidFill>
                <a:srgbClr val="FF0000"/>
              </a:solidFill>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4" name="Rechteck 3"/>
          <p:cNvSpPr/>
          <p:nvPr/>
        </p:nvSpPr>
        <p:spPr>
          <a:xfrm>
            <a:off x="395536" y="1052736"/>
            <a:ext cx="8748464" cy="5078313"/>
          </a:xfrm>
          <a:prstGeom prst="rect">
            <a:avLst/>
          </a:prstGeom>
        </p:spPr>
        <p:txBody>
          <a:bodyPr wrap="square">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class</a:t>
            </a:r>
            <a:r>
              <a:rPr lang="de-AT" b="1" dirty="0" smtClean="0">
                <a:latin typeface="TheSansMonoConNormal" pitchFamily="34" charset="0"/>
              </a:rPr>
              <a:t> </a:t>
            </a:r>
            <a:r>
              <a:rPr lang="de-AT" b="1" dirty="0" err="1" smtClean="0">
                <a:latin typeface="TheSansMonoConNormal" pitchFamily="34" charset="0"/>
              </a:rPr>
              <a:t>WorldRenderer</a:t>
            </a:r>
            <a:r>
              <a:rPr lang="de-AT" b="1" dirty="0" smtClean="0">
                <a:latin typeface="TheSansMonoConNormal" pitchFamily="34" charset="0"/>
              </a:rPr>
              <a:t> {</a:t>
            </a:r>
          </a:p>
          <a:p>
            <a:r>
              <a:rPr lang="de-AT" b="1" dirty="0" smtClean="0">
                <a:latin typeface="TheSansMonoConNormal" pitchFamily="34" charset="0"/>
              </a:rPr>
              <a:t>    …</a:t>
            </a:r>
          </a:p>
          <a:p>
            <a:r>
              <a:rPr lang="de-AT" b="1" dirty="0" smtClean="0">
                <a:latin typeface="TheSansMonoConNormal" pitchFamily="34" charset="0"/>
              </a:rPr>
              <a:t>    Bitmap </a:t>
            </a:r>
            <a:r>
              <a:rPr lang="de-AT" b="1" dirty="0" err="1" smtClean="0">
                <a:latin typeface="TheSansMonoConNormal" pitchFamily="34" charset="0"/>
              </a:rPr>
              <a:t>blocksImage</a:t>
            </a:r>
            <a:r>
              <a:rPr lang="de-AT" b="1" dirty="0" smtClean="0">
                <a:latin typeface="TheSansMonoConNormal" pitchFamily="34" charset="0"/>
              </a:rPr>
              <a:t>;</a:t>
            </a:r>
          </a:p>
          <a:p>
            <a:r>
              <a:rPr lang="de-AT" b="1" dirty="0" smtClean="0">
                <a:latin typeface="TheSansMonoConNormal" pitchFamily="34" charset="0"/>
              </a:rPr>
              <a:t>    </a:t>
            </a:r>
          </a:p>
          <a:p>
            <a:r>
              <a:rPr lang="en-US" b="1" dirty="0" smtClean="0">
                <a:latin typeface="TheSansMonoConNormal" pitchFamily="34" charset="0"/>
              </a:rPr>
              <a:t>    public </a:t>
            </a:r>
            <a:r>
              <a:rPr lang="en-US" b="1" dirty="0" err="1" smtClean="0">
                <a:latin typeface="TheSansMonoConNormal" pitchFamily="34" charset="0"/>
              </a:rPr>
              <a:t>WorldRenderer</a:t>
            </a:r>
            <a:r>
              <a:rPr lang="en-US" b="1" dirty="0" smtClean="0">
                <a:latin typeface="TheSansMonoConNormal" pitchFamily="34" charset="0"/>
              </a:rPr>
              <a:t>(Game </a:t>
            </a:r>
            <a:r>
              <a:rPr lang="en-US" b="1" dirty="0" err="1" smtClean="0">
                <a:latin typeface="TheSansMonoConNormal" pitchFamily="34" charset="0"/>
              </a:rPr>
              <a:t>game</a:t>
            </a:r>
            <a:r>
              <a:rPr lang="en-US" b="1" dirty="0" smtClean="0">
                <a:latin typeface="TheSansMonoConNormal" pitchFamily="34" charset="0"/>
              </a:rPr>
              <a:t>, World </a:t>
            </a:r>
            <a:r>
              <a:rPr lang="en-US" b="1" dirty="0" err="1" smtClean="0">
                <a:latin typeface="TheSansMonoConNormal" pitchFamily="34" charset="0"/>
              </a:rPr>
              <a:t>world</a:t>
            </a:r>
            <a:r>
              <a:rPr lang="en-US" b="1" dirty="0" smtClean="0">
                <a:latin typeface="TheSansMonoConNormal" pitchFamily="34" charset="0"/>
              </a:rPr>
              <a:t> ) {</a:t>
            </a:r>
          </a:p>
          <a:p>
            <a:r>
              <a:rPr lang="de-AT" b="1" dirty="0" smtClean="0">
                <a:latin typeface="TheSansMonoConNormal" pitchFamily="34" charset="0"/>
              </a:rPr>
              <a:t>        </a:t>
            </a:r>
            <a:r>
              <a:rPr lang="de-AT" b="1" dirty="0" err="1" smtClean="0">
                <a:latin typeface="TheSansMonoConNormal" pitchFamily="34" charset="0"/>
              </a:rPr>
              <a:t>this.blocksImage</a:t>
            </a:r>
            <a:r>
              <a:rPr lang="de-AT" b="1" dirty="0" smtClean="0">
                <a:latin typeface="TheSansMonoConNormal" pitchFamily="34" charset="0"/>
              </a:rPr>
              <a:t> = </a:t>
            </a:r>
            <a:r>
              <a:rPr lang="de-AT" b="1" dirty="0" err="1" smtClean="0">
                <a:latin typeface="TheSansMonoConNormal" pitchFamily="34" charset="0"/>
              </a:rPr>
              <a:t>game.loadBitmap</a:t>
            </a:r>
            <a:r>
              <a:rPr lang="de-AT" b="1" dirty="0" smtClean="0">
                <a:latin typeface="TheSansMonoConNormal" pitchFamily="34" charset="0"/>
              </a:rPr>
              <a:t>("blocks.png");</a:t>
            </a:r>
          </a:p>
          <a:p>
            <a:r>
              <a:rPr lang="de-AT" b="1" dirty="0" smtClean="0">
                <a:latin typeface="TheSansMonoConNormal" pitchFamily="34" charset="0"/>
              </a:rPr>
              <a:t>    }</a:t>
            </a:r>
          </a:p>
          <a:p>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render() {</a:t>
            </a:r>
          </a:p>
          <a:p>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for</a:t>
            </a:r>
            <a:r>
              <a:rPr lang="de-AT" b="1" dirty="0" smtClean="0">
                <a:latin typeface="TheSansMonoConNormal" pitchFamily="34" charset="0"/>
              </a:rPr>
              <a:t>(</a:t>
            </a:r>
            <a:r>
              <a:rPr lang="de-AT" b="1" dirty="0" err="1" smtClean="0">
                <a:latin typeface="TheSansMonoConNormal" pitchFamily="34" charset="0"/>
              </a:rPr>
              <a:t>int</a:t>
            </a:r>
            <a:r>
              <a:rPr lang="de-AT" b="1" dirty="0" smtClean="0">
                <a:latin typeface="TheSansMonoConNormal" pitchFamily="34" charset="0"/>
              </a:rPr>
              <a:t> i = 0; i &lt; </a:t>
            </a:r>
            <a:r>
              <a:rPr lang="de-AT" b="1" dirty="0" err="1" smtClean="0">
                <a:latin typeface="TheSansMonoConNormal" pitchFamily="34" charset="0"/>
              </a:rPr>
              <a:t>world.blocks.size</a:t>
            </a:r>
            <a:r>
              <a:rPr lang="de-AT" b="1" dirty="0" smtClean="0">
                <a:latin typeface="TheSansMonoConNormal" pitchFamily="34" charset="0"/>
              </a:rPr>
              <a:t>(); i++) {</a:t>
            </a:r>
          </a:p>
          <a:p>
            <a:r>
              <a:rPr lang="de-AT" b="1" dirty="0" smtClean="0">
                <a:latin typeface="TheSansMonoConNormal" pitchFamily="34" charset="0"/>
              </a:rPr>
              <a:t>            Block </a:t>
            </a:r>
            <a:r>
              <a:rPr lang="de-AT" b="1" dirty="0" err="1" smtClean="0">
                <a:latin typeface="TheSansMonoConNormal" pitchFamily="34" charset="0"/>
              </a:rPr>
              <a:t>block</a:t>
            </a:r>
            <a:r>
              <a:rPr lang="de-AT" b="1" dirty="0" smtClean="0">
                <a:latin typeface="TheSansMonoConNormal" pitchFamily="34" charset="0"/>
              </a:rPr>
              <a:t> = </a:t>
            </a:r>
            <a:r>
              <a:rPr lang="de-AT" b="1" dirty="0" err="1" smtClean="0">
                <a:latin typeface="TheSansMonoConNormal" pitchFamily="34" charset="0"/>
              </a:rPr>
              <a:t>world.blocks.get</a:t>
            </a:r>
            <a:r>
              <a:rPr lang="de-AT" b="1" dirty="0" smtClean="0">
                <a:latin typeface="TheSansMonoConNormal" pitchFamily="34" charset="0"/>
              </a:rPr>
              <a:t>(i);</a:t>
            </a:r>
          </a:p>
          <a:p>
            <a:r>
              <a:rPr lang="de-AT" b="1" dirty="0" smtClean="0">
                <a:latin typeface="TheSansMonoConNormal" pitchFamily="34" charset="0"/>
              </a:rPr>
              <a:t>            </a:t>
            </a:r>
            <a:r>
              <a:rPr lang="de-AT" b="1" dirty="0" err="1" smtClean="0">
                <a:latin typeface="TheSansMonoConNormal" pitchFamily="34" charset="0"/>
              </a:rPr>
              <a:t>game.drawBitmap</a:t>
            </a:r>
            <a:r>
              <a:rPr lang="de-AT" b="1" dirty="0" smtClean="0">
                <a:latin typeface="TheSansMonoConNormal" pitchFamily="34" charset="0"/>
              </a:rPr>
              <a:t>(</a:t>
            </a:r>
            <a:r>
              <a:rPr lang="de-AT" b="1" dirty="0" err="1" smtClean="0">
                <a:latin typeface="TheSansMonoConNormal" pitchFamily="34" charset="0"/>
              </a:rPr>
              <a:t>blocksImage</a:t>
            </a:r>
            <a:r>
              <a:rPr lang="de-AT" b="1" dirty="0" smtClean="0">
                <a:latin typeface="TheSansMonoConNormal" pitchFamily="34" charset="0"/>
              </a:rPr>
              <a:t>, (</a:t>
            </a:r>
            <a:r>
              <a:rPr lang="de-AT" b="1" dirty="0" err="1" smtClean="0">
                <a:latin typeface="TheSansMonoConNormal" pitchFamily="34" charset="0"/>
              </a:rPr>
              <a:t>int</a:t>
            </a:r>
            <a:r>
              <a:rPr lang="de-AT" b="1" dirty="0" smtClean="0">
                <a:latin typeface="TheSansMonoConNormal" pitchFamily="34" charset="0"/>
              </a:rPr>
              <a:t>)</a:t>
            </a:r>
            <a:r>
              <a:rPr lang="de-AT" b="1" dirty="0" err="1" smtClean="0">
                <a:latin typeface="TheSansMonoConNormal" pitchFamily="34" charset="0"/>
              </a:rPr>
              <a:t>block.x</a:t>
            </a:r>
            <a:r>
              <a:rPr lang="de-AT" b="1" dirty="0" smtClean="0">
                <a:latin typeface="TheSansMonoConNormal" pitchFamily="34" charset="0"/>
              </a:rPr>
              <a:t>, (</a:t>
            </a:r>
            <a:r>
              <a:rPr lang="de-AT" b="1" dirty="0" err="1" smtClean="0">
                <a:latin typeface="TheSansMonoConNormal" pitchFamily="34" charset="0"/>
              </a:rPr>
              <a:t>int</a:t>
            </a:r>
            <a:r>
              <a:rPr lang="de-AT" b="1" dirty="0" smtClean="0">
                <a:latin typeface="TheSansMonoConNormal" pitchFamily="34" charset="0"/>
              </a:rPr>
              <a:t>)</a:t>
            </a:r>
            <a:r>
              <a:rPr lang="de-AT" b="1" dirty="0" err="1" smtClean="0">
                <a:latin typeface="TheSansMonoConNormal" pitchFamily="34" charset="0"/>
              </a:rPr>
              <a:t>block.y</a:t>
            </a:r>
            <a:r>
              <a:rPr lang="de-AT" b="1" dirty="0" smtClean="0">
                <a:latin typeface="TheSansMonoConNormal" pitchFamily="34" charset="0"/>
              </a:rPr>
              <a:t>,</a:t>
            </a:r>
          </a:p>
          <a:p>
            <a:r>
              <a:rPr lang="de-AT" b="1" dirty="0" smtClean="0">
                <a:latin typeface="TheSansMonoConNormal" pitchFamily="34" charset="0"/>
              </a:rPr>
              <a:t>                            0, (</a:t>
            </a:r>
            <a:r>
              <a:rPr lang="de-AT" b="1" dirty="0" err="1" smtClean="0">
                <a:latin typeface="TheSansMonoConNormal" pitchFamily="34" charset="0"/>
              </a:rPr>
              <a:t>int</a:t>
            </a:r>
            <a:r>
              <a:rPr lang="de-AT" b="1" dirty="0" smtClean="0">
                <a:latin typeface="TheSansMonoConNormal" pitchFamily="34" charset="0"/>
              </a:rPr>
              <a:t>)(</a:t>
            </a:r>
            <a:r>
              <a:rPr lang="de-AT" b="1" dirty="0" err="1" smtClean="0">
                <a:latin typeface="TheSansMonoConNormal" pitchFamily="34" charset="0"/>
              </a:rPr>
              <a:t>block.type</a:t>
            </a:r>
            <a:r>
              <a:rPr lang="de-AT" b="1" dirty="0" smtClean="0">
                <a:latin typeface="TheSansMonoConNormal" pitchFamily="34" charset="0"/>
              </a:rPr>
              <a:t> * </a:t>
            </a:r>
            <a:r>
              <a:rPr lang="de-AT" b="1" dirty="0" err="1" smtClean="0">
                <a:latin typeface="TheSansMonoConNormal" pitchFamily="34" charset="0"/>
              </a:rPr>
              <a:t>Block.</a:t>
            </a:r>
            <a:r>
              <a:rPr lang="de-AT" b="1" i="1" dirty="0" err="1" smtClean="0">
                <a:latin typeface="TheSansMonoConNormal" pitchFamily="34" charset="0"/>
              </a:rPr>
              <a:t>HEIGHT</a:t>
            </a:r>
            <a:r>
              <a:rPr lang="de-AT" b="1" i="1" dirty="0" smtClean="0">
                <a:latin typeface="TheSansMonoConNormal" pitchFamily="34" charset="0"/>
              </a:rPr>
              <a:t>),</a:t>
            </a:r>
          </a:p>
          <a:p>
            <a:r>
              <a:rPr lang="de-AT" b="1" dirty="0" smtClean="0">
                <a:latin typeface="TheSansMonoConNormal" pitchFamily="34" charset="0"/>
              </a:rPr>
              <a:t>                            (</a:t>
            </a:r>
            <a:r>
              <a:rPr lang="de-AT" b="1" dirty="0" err="1" smtClean="0">
                <a:latin typeface="TheSansMonoConNormal" pitchFamily="34" charset="0"/>
              </a:rPr>
              <a:t>int</a:t>
            </a:r>
            <a:r>
              <a:rPr lang="de-AT" b="1" dirty="0" smtClean="0">
                <a:latin typeface="TheSansMonoConNormal" pitchFamily="34" charset="0"/>
              </a:rPr>
              <a:t>)</a:t>
            </a:r>
            <a:r>
              <a:rPr lang="de-AT" b="1" dirty="0" err="1" smtClean="0">
                <a:latin typeface="TheSansMonoConNormal" pitchFamily="34" charset="0"/>
              </a:rPr>
              <a:t>Block.</a:t>
            </a:r>
            <a:r>
              <a:rPr lang="de-AT" b="1" i="1" dirty="0" err="1" smtClean="0">
                <a:latin typeface="TheSansMonoConNormal" pitchFamily="34" charset="0"/>
              </a:rPr>
              <a:t>WIDTH</a:t>
            </a:r>
            <a:r>
              <a:rPr lang="de-AT" b="1" i="1" dirty="0" smtClean="0">
                <a:latin typeface="TheSansMonoConNormal" pitchFamily="34" charset="0"/>
              </a:rPr>
              <a:t>, (</a:t>
            </a:r>
            <a:r>
              <a:rPr lang="de-AT" b="1" i="1" dirty="0" err="1" smtClean="0">
                <a:latin typeface="TheSansMonoConNormal" pitchFamily="34" charset="0"/>
              </a:rPr>
              <a:t>int</a:t>
            </a:r>
            <a:r>
              <a:rPr lang="de-AT" b="1" i="1" dirty="0" smtClean="0">
                <a:latin typeface="TheSansMonoConNormal" pitchFamily="34" charset="0"/>
              </a:rPr>
              <a:t>)</a:t>
            </a:r>
            <a:r>
              <a:rPr lang="de-AT" b="1" i="1" dirty="0" err="1" smtClean="0">
                <a:latin typeface="TheSansMonoConNormal" pitchFamily="34" charset="0"/>
              </a:rPr>
              <a:t>Block.HEIGHT</a:t>
            </a:r>
            <a:r>
              <a:rPr lang="de-AT" b="1" i="1" dirty="0" smtClean="0">
                <a:latin typeface="TheSansMonoConNormal" pitchFamily="34" charset="0"/>
              </a:rPr>
              <a:t>);</a:t>
            </a:r>
          </a:p>
          <a:p>
            <a:r>
              <a:rPr lang="de-AT" b="1" dirty="0" smtClean="0">
                <a:latin typeface="TheSansMonoConNormal" pitchFamily="34" charset="0"/>
              </a:rPr>
              <a:t>        }</a:t>
            </a:r>
          </a:p>
          <a:p>
            <a:r>
              <a:rPr lang="de-AT" b="1" dirty="0" smtClean="0">
                <a:latin typeface="TheSansMonoConNormal" pitchFamily="34" charset="0"/>
              </a:rPr>
              <a:t>    }       </a:t>
            </a:r>
          </a:p>
          <a:p>
            <a:r>
              <a:rPr lang="de-AT" b="1" dirty="0" smtClean="0">
                <a:latin typeface="TheSansMonoConNormal" pitchFamily="34" charset="0"/>
              </a:rPr>
              <a:t>}</a:t>
            </a:r>
            <a:endParaRPr lang="de-AT" b="1" dirty="0">
              <a:latin typeface="TheSansMonoConNormal"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p:txBody>
          <a:bodyPr/>
          <a:lstStyle/>
          <a:p>
            <a:pPr marL="514350" indent="-514350">
              <a:buFont typeface="+mj-lt"/>
              <a:buAutoNum type="arabicPeriod"/>
            </a:pPr>
            <a:r>
              <a:rPr lang="de-AT" strike="sngStrike" dirty="0" err="1" smtClean="0"/>
              <a:t>Android</a:t>
            </a:r>
            <a:r>
              <a:rPr lang="de-AT" strike="sngStrike" dirty="0" smtClean="0"/>
              <a:t> – A Gaming </a:t>
            </a:r>
            <a:r>
              <a:rPr lang="de-AT" strike="sngStrike" dirty="0" err="1" smtClean="0"/>
              <a:t>Platform</a:t>
            </a:r>
            <a:endParaRPr lang="de-AT" strike="sngStrike" dirty="0" smtClean="0"/>
          </a:p>
          <a:p>
            <a:pPr marL="514350" indent="-514350">
              <a:buFont typeface="+mj-lt"/>
              <a:buAutoNum type="arabicPeriod"/>
            </a:pPr>
            <a:r>
              <a:rPr lang="de-AT" dirty="0" smtClean="0"/>
              <a:t>Game Design 101</a:t>
            </a:r>
            <a:endParaRPr lang="de-AT" strike="sngStrike" dirty="0" smtClean="0"/>
          </a:p>
          <a:p>
            <a:pPr marL="514350" indent="-514350">
              <a:buFont typeface="+mj-lt"/>
              <a:buAutoNum type="arabicPeriod"/>
            </a:pPr>
            <a:r>
              <a:rPr lang="de-AT" dirty="0" smtClean="0"/>
              <a:t>Game Programming 101</a:t>
            </a:r>
          </a:p>
          <a:p>
            <a:pPr marL="514350" indent="-514350">
              <a:buFont typeface="+mj-lt"/>
              <a:buAutoNum type="arabicPeriod"/>
            </a:pPr>
            <a:r>
              <a:rPr lang="de-AT" dirty="0" err="1" smtClean="0"/>
              <a:t>Android</a:t>
            </a:r>
            <a:r>
              <a:rPr lang="de-AT" dirty="0" smtClean="0"/>
              <a:t> </a:t>
            </a:r>
            <a:r>
              <a:rPr lang="de-AT" dirty="0" err="1" smtClean="0"/>
              <a:t>for</a:t>
            </a:r>
            <a:r>
              <a:rPr lang="de-AT" dirty="0" smtClean="0"/>
              <a:t> Game Developers</a:t>
            </a:r>
          </a:p>
          <a:p>
            <a:pPr marL="514350" indent="-514350">
              <a:buFont typeface="+mj-lt"/>
              <a:buAutoNum type="arabicPeriod"/>
            </a:pPr>
            <a:r>
              <a:rPr lang="de-AT" dirty="0" smtClean="0"/>
              <a:t>Lunch Break (Ohm </a:t>
            </a:r>
            <a:r>
              <a:rPr lang="de-AT" dirty="0" err="1" smtClean="0"/>
              <a:t>Nom</a:t>
            </a:r>
            <a:r>
              <a:rPr lang="de-AT" dirty="0" smtClean="0"/>
              <a:t> </a:t>
            </a:r>
            <a:r>
              <a:rPr lang="de-AT" dirty="0" err="1" smtClean="0"/>
              <a:t>Nom</a:t>
            </a:r>
            <a:r>
              <a:rPr lang="de-AT" dirty="0" smtClean="0"/>
              <a:t> </a:t>
            </a:r>
            <a:r>
              <a:rPr lang="de-AT" dirty="0" err="1" smtClean="0"/>
              <a:t>Nom</a:t>
            </a:r>
            <a:r>
              <a:rPr lang="de-AT" dirty="0" smtClean="0"/>
              <a:t>)</a:t>
            </a:r>
          </a:p>
          <a:p>
            <a:pPr marL="514350" indent="-514350">
              <a:buFont typeface="+mj-lt"/>
              <a:buAutoNum type="arabicPeriod"/>
            </a:pPr>
            <a:r>
              <a:rPr lang="de-AT" dirty="0" err="1" smtClean="0"/>
              <a:t>Droidanoid</a:t>
            </a:r>
            <a:endParaRPr lang="de-AT" dirty="0" smtClean="0"/>
          </a:p>
          <a:p>
            <a:endParaRPr lang="de-AT" dirty="0" smtClean="0"/>
          </a:p>
          <a:p>
            <a:endParaRPr lang="de-AT" dirty="0" smtClean="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pic>
        <p:nvPicPr>
          <p:cNvPr id="137218" name="Picture 2"/>
          <p:cNvPicPr>
            <a:picLocks noChangeAspect="1" noChangeArrowheads="1"/>
          </p:cNvPicPr>
          <p:nvPr/>
        </p:nvPicPr>
        <p:blipFill>
          <a:blip r:embed="rId2" cstate="print"/>
          <a:srcRect/>
          <a:stretch>
            <a:fillRect/>
          </a:stretch>
        </p:blipFill>
        <p:spPr bwMode="auto">
          <a:xfrm>
            <a:off x="2987824" y="1268760"/>
            <a:ext cx="2574032" cy="4290053"/>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p:txBody>
          <a:bodyPr/>
          <a:lstStyle/>
          <a:p>
            <a:r>
              <a:rPr lang="de-AT" dirty="0" smtClean="0"/>
              <a:t>Plan </a:t>
            </a:r>
            <a:r>
              <a:rPr lang="de-AT" dirty="0" err="1" smtClean="0"/>
              <a:t>of</a:t>
            </a:r>
            <a:r>
              <a:rPr lang="de-AT" dirty="0" smtClean="0"/>
              <a:t> </a:t>
            </a:r>
            <a:r>
              <a:rPr lang="de-AT" dirty="0" err="1" smtClean="0"/>
              <a:t>Attack</a:t>
            </a:r>
            <a:r>
              <a:rPr lang="de-AT" dirty="0" smtClean="0"/>
              <a:t> </a:t>
            </a:r>
            <a:r>
              <a:rPr lang="de-AT" dirty="0" err="1" smtClean="0"/>
              <a:t>for</a:t>
            </a:r>
            <a:r>
              <a:rPr lang="de-AT" dirty="0" smtClean="0"/>
              <a:t> </a:t>
            </a:r>
            <a:r>
              <a:rPr lang="de-AT" dirty="0" err="1" smtClean="0"/>
              <a:t>collision</a:t>
            </a:r>
            <a:r>
              <a:rPr lang="de-AT" dirty="0" smtClean="0"/>
              <a:t> </a:t>
            </a:r>
            <a:r>
              <a:rPr lang="de-AT" dirty="0" err="1" smtClean="0"/>
              <a:t>between</a:t>
            </a:r>
            <a:r>
              <a:rPr lang="de-AT" dirty="0" smtClean="0"/>
              <a:t> ball &amp; </a:t>
            </a:r>
            <a:r>
              <a:rPr lang="de-AT" dirty="0" err="1" smtClean="0"/>
              <a:t>blocks</a:t>
            </a:r>
            <a:r>
              <a:rPr lang="de-AT" dirty="0" smtClean="0"/>
              <a:t>:</a:t>
            </a:r>
          </a:p>
          <a:p>
            <a:pPr lvl="1"/>
            <a:r>
              <a:rPr lang="de-AT" dirty="0" err="1" smtClean="0"/>
              <a:t>Figure</a:t>
            </a:r>
            <a:r>
              <a:rPr lang="de-AT" dirty="0" smtClean="0"/>
              <a:t> out </a:t>
            </a:r>
            <a:r>
              <a:rPr lang="de-AT" dirty="0" err="1" smtClean="0"/>
              <a:t>if</a:t>
            </a:r>
            <a:r>
              <a:rPr lang="de-AT" dirty="0" smtClean="0"/>
              <a:t> </a:t>
            </a:r>
            <a:r>
              <a:rPr lang="de-AT" dirty="0" err="1" smtClean="0"/>
              <a:t>the</a:t>
            </a:r>
            <a:r>
              <a:rPr lang="de-AT" dirty="0" smtClean="0"/>
              <a:t> ball </a:t>
            </a:r>
            <a:r>
              <a:rPr lang="de-AT" dirty="0" err="1" smtClean="0"/>
              <a:t>overlaps</a:t>
            </a:r>
            <a:r>
              <a:rPr lang="de-AT" dirty="0" smtClean="0"/>
              <a:t> </a:t>
            </a:r>
            <a:r>
              <a:rPr lang="de-AT" dirty="0" err="1" smtClean="0"/>
              <a:t>with</a:t>
            </a:r>
            <a:r>
              <a:rPr lang="de-AT" dirty="0" smtClean="0"/>
              <a:t> a block.</a:t>
            </a:r>
          </a:p>
          <a:p>
            <a:pPr lvl="1"/>
            <a:r>
              <a:rPr lang="de-AT" dirty="0" smtClean="0"/>
              <a:t>In </a:t>
            </a:r>
            <a:r>
              <a:rPr lang="de-AT" dirty="0" err="1" smtClean="0"/>
              <a:t>case</a:t>
            </a:r>
            <a:r>
              <a:rPr lang="de-AT" dirty="0" smtClean="0"/>
              <a:t> </a:t>
            </a:r>
            <a:r>
              <a:rPr lang="de-AT" dirty="0" err="1" smtClean="0"/>
              <a:t>it</a:t>
            </a:r>
            <a:r>
              <a:rPr lang="de-AT" dirty="0" smtClean="0"/>
              <a:t> </a:t>
            </a:r>
            <a:r>
              <a:rPr lang="de-AT" dirty="0" err="1" smtClean="0"/>
              <a:t>does</a:t>
            </a:r>
            <a:r>
              <a:rPr lang="de-AT" dirty="0" smtClean="0"/>
              <a:t> </a:t>
            </a:r>
            <a:r>
              <a:rPr lang="de-AT" dirty="0" err="1" smtClean="0"/>
              <a:t>change</a:t>
            </a:r>
            <a:r>
              <a:rPr lang="de-AT" dirty="0" smtClean="0"/>
              <a:t> </a:t>
            </a:r>
            <a:r>
              <a:rPr lang="de-AT" dirty="0" err="1" smtClean="0"/>
              <a:t>the</a:t>
            </a:r>
            <a:r>
              <a:rPr lang="de-AT" dirty="0" smtClean="0"/>
              <a:t> </a:t>
            </a:r>
            <a:r>
              <a:rPr lang="de-AT" dirty="0" err="1" smtClean="0"/>
              <a:t>velocity</a:t>
            </a:r>
            <a:r>
              <a:rPr lang="de-AT" dirty="0" smtClean="0"/>
              <a:t> </a:t>
            </a:r>
            <a:r>
              <a:rPr lang="de-AT" dirty="0" err="1" smtClean="0"/>
              <a:t>of</a:t>
            </a:r>
            <a:r>
              <a:rPr lang="de-AT" dirty="0" smtClean="0"/>
              <a:t> </a:t>
            </a:r>
            <a:r>
              <a:rPr lang="de-AT" dirty="0" err="1" smtClean="0"/>
              <a:t>the</a:t>
            </a:r>
            <a:r>
              <a:rPr lang="de-AT" dirty="0" smtClean="0"/>
              <a:t> ball </a:t>
            </a:r>
            <a:r>
              <a:rPr lang="de-AT" dirty="0" err="1" smtClean="0"/>
              <a:t>and</a:t>
            </a:r>
            <a:r>
              <a:rPr lang="de-AT" dirty="0" smtClean="0"/>
              <a:t> </a:t>
            </a:r>
            <a:r>
              <a:rPr lang="de-AT" dirty="0" err="1" smtClean="0"/>
              <a:t>remove</a:t>
            </a:r>
            <a:r>
              <a:rPr lang="de-AT" dirty="0" smtClean="0"/>
              <a:t> </a:t>
            </a:r>
            <a:r>
              <a:rPr lang="de-AT" dirty="0" err="1" smtClean="0"/>
              <a:t>the</a:t>
            </a:r>
            <a:r>
              <a:rPr lang="de-AT" dirty="0" smtClean="0"/>
              <a:t> block </a:t>
            </a:r>
            <a:r>
              <a:rPr lang="de-AT" dirty="0" err="1" smtClean="0"/>
              <a:t>from</a:t>
            </a:r>
            <a:r>
              <a:rPr lang="de-AT" dirty="0" smtClean="0"/>
              <a:t> </a:t>
            </a:r>
            <a:r>
              <a:rPr lang="de-AT" dirty="0" err="1" smtClean="0"/>
              <a:t>the</a:t>
            </a:r>
            <a:r>
              <a:rPr lang="de-AT" dirty="0" smtClean="0"/>
              <a:t> </a:t>
            </a:r>
            <a:r>
              <a:rPr lang="de-AT" dirty="0" err="1" smtClean="0"/>
              <a:t>world</a:t>
            </a:r>
            <a:r>
              <a:rPr lang="de-AT" dirty="0" smtClean="0"/>
              <a:t>.</a:t>
            </a:r>
          </a:p>
          <a:p>
            <a:pPr lvl="1"/>
            <a:r>
              <a:rPr lang="de-AT" dirty="0" smtClean="0"/>
              <a:t>Corner </a:t>
            </a:r>
            <a:r>
              <a:rPr lang="de-AT" dirty="0" err="1" smtClean="0"/>
              <a:t>cases</a:t>
            </a:r>
            <a:r>
              <a:rPr lang="de-AT" dirty="0" smtClean="0"/>
              <a:t> (multiple </a:t>
            </a:r>
            <a:r>
              <a:rPr lang="de-AT" dirty="0" err="1" smtClean="0"/>
              <a:t>blocks</a:t>
            </a:r>
            <a:r>
              <a:rPr lang="de-AT" dirty="0" smtClean="0"/>
              <a:t> </a:t>
            </a:r>
            <a:r>
              <a:rPr lang="de-AT" dirty="0" err="1" smtClean="0"/>
              <a:t>hit</a:t>
            </a:r>
            <a:r>
              <a:rPr lang="de-AT" dirty="0" smtClean="0"/>
              <a:t> </a:t>
            </a:r>
            <a:r>
              <a:rPr lang="de-AT" dirty="0" err="1" smtClean="0"/>
              <a:t>at</a:t>
            </a:r>
            <a:r>
              <a:rPr lang="de-AT" dirty="0" smtClean="0"/>
              <a:t> a time).</a:t>
            </a:r>
          </a:p>
          <a:p>
            <a:r>
              <a:rPr lang="de-AT" dirty="0" err="1" smtClean="0"/>
              <a:t>Let‘s</a:t>
            </a:r>
            <a:r>
              <a:rPr lang="de-AT" dirty="0" smtClean="0"/>
              <a:t> </a:t>
            </a:r>
            <a:r>
              <a:rPr lang="de-AT" dirty="0" err="1" smtClean="0"/>
              <a:t>start</a:t>
            </a:r>
            <a:r>
              <a:rPr lang="de-AT" dirty="0" smtClean="0"/>
              <a:t> </a:t>
            </a:r>
            <a:r>
              <a:rPr lang="de-AT" dirty="0" err="1" smtClean="0"/>
              <a:t>by</a:t>
            </a:r>
            <a:r>
              <a:rPr lang="de-AT" dirty="0" smtClean="0"/>
              <a:t> </a:t>
            </a:r>
            <a:r>
              <a:rPr lang="de-AT" dirty="0" err="1" smtClean="0"/>
              <a:t>checking</a:t>
            </a:r>
            <a:r>
              <a:rPr lang="de-AT" dirty="0" smtClean="0"/>
              <a:t> </a:t>
            </a:r>
            <a:r>
              <a:rPr lang="de-AT" dirty="0" err="1" smtClean="0"/>
              <a:t>for</a:t>
            </a:r>
            <a:r>
              <a:rPr lang="de-AT" dirty="0" smtClean="0"/>
              <a:t> </a:t>
            </a:r>
            <a:r>
              <a:rPr lang="de-AT" dirty="0" err="1" smtClean="0"/>
              <a:t>overlaps</a:t>
            </a:r>
            <a:r>
              <a:rPr lang="de-AT" dirty="0" smtClean="0"/>
              <a:t> </a:t>
            </a:r>
            <a:r>
              <a:rPr lang="de-AT" dirty="0" err="1" smtClean="0"/>
              <a:t>and</a:t>
            </a:r>
            <a:r>
              <a:rPr lang="de-AT" dirty="0" smtClean="0"/>
              <a:t> </a:t>
            </a:r>
            <a:r>
              <a:rPr lang="de-AT" dirty="0" err="1" smtClean="0"/>
              <a:t>simply</a:t>
            </a:r>
            <a:r>
              <a:rPr lang="de-AT" dirty="0" smtClean="0"/>
              <a:t> </a:t>
            </a:r>
            <a:r>
              <a:rPr lang="de-AT" dirty="0" err="1" smtClean="0"/>
              <a:t>remove</a:t>
            </a:r>
            <a:r>
              <a:rPr lang="de-AT" dirty="0" smtClean="0"/>
              <a:t> a </a:t>
            </a:r>
            <a:r>
              <a:rPr lang="de-AT" dirty="0" err="1" smtClean="0"/>
              <a:t>hit</a:t>
            </a:r>
            <a:r>
              <a:rPr lang="de-AT" dirty="0" smtClean="0"/>
              <a:t> block </a:t>
            </a:r>
            <a:r>
              <a:rPr lang="de-AT" dirty="0" err="1" smtClean="0"/>
              <a:t>without</a:t>
            </a:r>
            <a:r>
              <a:rPr lang="de-AT" dirty="0" smtClean="0"/>
              <a:t> </a:t>
            </a:r>
            <a:r>
              <a:rPr lang="de-AT" dirty="0" err="1" smtClean="0"/>
              <a:t>changing</a:t>
            </a:r>
            <a:r>
              <a:rPr lang="de-AT" dirty="0" smtClean="0"/>
              <a:t> ball </a:t>
            </a:r>
            <a:r>
              <a:rPr lang="de-AT" dirty="0" err="1" smtClean="0"/>
              <a:t>velocity</a:t>
            </a:r>
            <a:r>
              <a:rPr lang="de-AT" dirty="0" smtClean="0"/>
              <a:t>.</a:t>
            </a:r>
            <a:endParaRPr lang="de-AT"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p:txBody>
          <a:bodyPr/>
          <a:lstStyle/>
          <a:p>
            <a:r>
              <a:rPr lang="de-AT" dirty="0" smtClean="0"/>
              <a:t>Ball </a:t>
            </a:r>
            <a:r>
              <a:rPr lang="de-AT" dirty="0" err="1" smtClean="0"/>
              <a:t>and</a:t>
            </a:r>
            <a:r>
              <a:rPr lang="de-AT" dirty="0" smtClean="0"/>
              <a:t> </a:t>
            </a:r>
            <a:r>
              <a:rPr lang="de-AT" dirty="0" err="1" smtClean="0"/>
              <a:t>blocks</a:t>
            </a:r>
            <a:r>
              <a:rPr lang="de-AT" dirty="0" smtClean="0"/>
              <a:t> </a:t>
            </a:r>
            <a:r>
              <a:rPr lang="de-AT" dirty="0" err="1" smtClean="0"/>
              <a:t>are</a:t>
            </a:r>
            <a:r>
              <a:rPr lang="de-AT" dirty="0" smtClean="0"/>
              <a:t> </a:t>
            </a:r>
            <a:r>
              <a:rPr lang="de-AT" dirty="0" err="1" smtClean="0"/>
              <a:t>rectangles</a:t>
            </a:r>
            <a:r>
              <a:rPr lang="de-AT" dirty="0" smtClean="0"/>
              <a:t> </a:t>
            </a:r>
            <a:r>
              <a:rPr lang="de-AT" dirty="0" err="1" smtClean="0"/>
              <a:t>for</a:t>
            </a:r>
            <a:r>
              <a:rPr lang="de-AT" dirty="0" smtClean="0"/>
              <a:t> </a:t>
            </a:r>
            <a:r>
              <a:rPr lang="de-AT" dirty="0" err="1" smtClean="0"/>
              <a:t>simplicity</a:t>
            </a:r>
            <a:r>
              <a:rPr lang="de-AT" dirty="0" smtClean="0"/>
              <a:t>.</a:t>
            </a:r>
          </a:p>
          <a:p>
            <a:r>
              <a:rPr lang="de-AT" dirty="0" err="1" smtClean="0"/>
              <a:t>How</a:t>
            </a:r>
            <a:r>
              <a:rPr lang="de-AT" dirty="0" smtClean="0"/>
              <a:t> </a:t>
            </a:r>
            <a:r>
              <a:rPr lang="de-AT" dirty="0" err="1" smtClean="0"/>
              <a:t>can</a:t>
            </a:r>
            <a:r>
              <a:rPr lang="de-AT" dirty="0" smtClean="0"/>
              <a:t> </a:t>
            </a:r>
            <a:r>
              <a:rPr lang="de-AT" dirty="0" err="1" smtClean="0"/>
              <a:t>rectangles</a:t>
            </a:r>
            <a:r>
              <a:rPr lang="de-AT" dirty="0" smtClean="0"/>
              <a:t> </a:t>
            </a:r>
            <a:r>
              <a:rPr lang="de-AT" dirty="0" err="1" smtClean="0"/>
              <a:t>overlap</a:t>
            </a:r>
            <a:r>
              <a:rPr lang="de-AT" dirty="0" smtClean="0"/>
              <a:t>?</a:t>
            </a:r>
            <a:endParaRPr lang="de-AT" dirty="0"/>
          </a:p>
        </p:txBody>
      </p:sp>
      <p:pic>
        <p:nvPicPr>
          <p:cNvPr id="138242" name="Picture 2" descr="C:\Users\mzechner\Desktop\cscript\trunk\chap08\assets\figure-8.14.png"/>
          <p:cNvPicPr>
            <a:picLocks noChangeAspect="1" noChangeArrowheads="1"/>
          </p:cNvPicPr>
          <p:nvPr/>
        </p:nvPicPr>
        <p:blipFill>
          <a:blip r:embed="rId2" cstate="print"/>
          <a:srcRect/>
          <a:stretch>
            <a:fillRect/>
          </a:stretch>
        </p:blipFill>
        <p:spPr bwMode="auto">
          <a:xfrm>
            <a:off x="1475656" y="2564904"/>
            <a:ext cx="5649682" cy="2824841"/>
          </a:xfrm>
          <a:prstGeom prst="rect">
            <a:avLst/>
          </a:prstGeom>
          <a:noFill/>
        </p:spPr>
      </p:pic>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4" name="Rechteck 3"/>
          <p:cNvSpPr/>
          <p:nvPr/>
        </p:nvSpPr>
        <p:spPr>
          <a:xfrm>
            <a:off x="467544" y="908720"/>
            <a:ext cx="9144000" cy="5693866"/>
          </a:xfrm>
          <a:prstGeom prst="rect">
            <a:avLst/>
          </a:prstGeom>
        </p:spPr>
        <p:txBody>
          <a:bodyPr wrap="square">
            <a:spAutoFit/>
          </a:bodyPr>
          <a:lstStyle/>
          <a:p>
            <a:r>
              <a:rPr lang="en-US" sz="1400" b="1" dirty="0" smtClean="0">
                <a:latin typeface="TheSansMonoConNormal" pitchFamily="34" charset="0"/>
              </a:rPr>
              <a:t>Public class World {</a:t>
            </a:r>
          </a:p>
          <a:p>
            <a:r>
              <a:rPr lang="en-US" sz="1400" b="1" dirty="0" smtClean="0">
                <a:latin typeface="TheSansMonoConNormal" pitchFamily="34" charset="0"/>
              </a:rPr>
              <a:t>    public void update(float </a:t>
            </a:r>
            <a:r>
              <a:rPr lang="en-US" sz="1400" b="1" dirty="0" err="1" smtClean="0">
                <a:latin typeface="TheSansMonoConNormal" pitchFamily="34" charset="0"/>
              </a:rPr>
              <a:t>deltaTime</a:t>
            </a:r>
            <a:r>
              <a:rPr lang="en-US" sz="1400" b="1" dirty="0" smtClean="0">
                <a:latin typeface="TheSansMonoConNormal" pitchFamily="34" charset="0"/>
              </a:rPr>
              <a:t>, float </a:t>
            </a:r>
            <a:r>
              <a:rPr lang="en-US" sz="1400" b="1" dirty="0" err="1" smtClean="0">
                <a:latin typeface="TheSansMonoConNormal" pitchFamily="34" charset="0"/>
              </a:rPr>
              <a:t>accelX</a:t>
            </a:r>
            <a:r>
              <a:rPr lang="en-US" sz="1400" b="1" dirty="0" smtClean="0">
                <a:latin typeface="TheSansMonoConNormal" pitchFamily="34" charset="0"/>
              </a:rPr>
              <a:t>) {</a:t>
            </a:r>
          </a:p>
          <a:p>
            <a:r>
              <a:rPr lang="en-US" sz="1400" b="1" dirty="0" smtClean="0">
                <a:latin typeface="TheSansMonoConNormal" pitchFamily="34" charset="0"/>
              </a:rPr>
              <a:t>        …</a:t>
            </a:r>
          </a:p>
          <a:p>
            <a:r>
              <a:rPr lang="en-US" sz="1400" b="1" dirty="0" smtClean="0">
                <a:latin typeface="TheSansMonoConNormal" pitchFamily="34" charset="0"/>
              </a:rPr>
              <a:t>        </a:t>
            </a:r>
            <a:r>
              <a:rPr lang="en-US" sz="1400" b="1" dirty="0" err="1" smtClean="0">
                <a:latin typeface="TheSansMonoConNormal" pitchFamily="34" charset="0"/>
              </a:rPr>
              <a:t>collideBallBlocks</a:t>
            </a:r>
            <a:r>
              <a:rPr lang="en-US" sz="1400" b="1" dirty="0" smtClean="0">
                <a:latin typeface="TheSansMonoConNormal" pitchFamily="34" charset="0"/>
              </a:rPr>
              <a:t>();</a:t>
            </a:r>
          </a:p>
          <a:p>
            <a:r>
              <a:rPr lang="en-US" sz="1400" b="1" dirty="0" smtClean="0">
                <a:latin typeface="TheSansMonoConNormal" pitchFamily="34" charset="0"/>
              </a:rPr>
              <a:t>    }</a:t>
            </a:r>
          </a:p>
          <a:p>
            <a:endParaRPr lang="en-US" sz="1400" b="1" dirty="0" smtClean="0">
              <a:latin typeface="TheSansMonoConNormal" pitchFamily="34" charset="0"/>
            </a:endParaRPr>
          </a:p>
          <a:p>
            <a:r>
              <a:rPr lang="en-US" sz="1400" b="1" dirty="0" smtClean="0">
                <a:latin typeface="TheSansMonoConNormal" pitchFamily="34" charset="0"/>
              </a:rPr>
              <a:t>    private </a:t>
            </a:r>
            <a:r>
              <a:rPr lang="en-US" sz="1400" b="1" dirty="0" err="1" smtClean="0">
                <a:latin typeface="TheSansMonoConNormal" pitchFamily="34" charset="0"/>
              </a:rPr>
              <a:t>boolean</a:t>
            </a:r>
            <a:r>
              <a:rPr lang="en-US" sz="1400" b="1" dirty="0" smtClean="0">
                <a:latin typeface="TheSansMonoConNormal" pitchFamily="34" charset="0"/>
              </a:rPr>
              <a:t> </a:t>
            </a:r>
            <a:r>
              <a:rPr lang="en-US" sz="1400" b="1" dirty="0" err="1" smtClean="0">
                <a:latin typeface="TheSansMonoConNormal" pitchFamily="34" charset="0"/>
              </a:rPr>
              <a:t>collideRects</a:t>
            </a:r>
            <a:r>
              <a:rPr lang="en-US" sz="1400" b="1" dirty="0" smtClean="0">
                <a:latin typeface="TheSansMonoConNormal" pitchFamily="34" charset="0"/>
              </a:rPr>
              <a:t>(float x, float y, float width, float height,</a:t>
            </a:r>
          </a:p>
          <a:p>
            <a:r>
              <a:rPr lang="en-US" sz="1400" b="1" dirty="0" smtClean="0">
                <a:latin typeface="TheSansMonoConNormal" pitchFamily="34" charset="0"/>
              </a:rPr>
              <a:t>                                 float x2, float y2, float width2, float height2)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(x &lt; x2 + width2 &amp;&amp;</a:t>
            </a:r>
          </a:p>
          <a:p>
            <a:r>
              <a:rPr lang="de-AT" sz="1400" b="1" dirty="0" smtClean="0">
                <a:latin typeface="TheSansMonoConNormal" pitchFamily="34" charset="0"/>
              </a:rPr>
              <a:t>           x + </a:t>
            </a:r>
            <a:r>
              <a:rPr lang="de-AT" sz="1400" b="1" dirty="0" err="1" smtClean="0">
                <a:latin typeface="TheSansMonoConNormal" pitchFamily="34" charset="0"/>
              </a:rPr>
              <a:t>width</a:t>
            </a:r>
            <a:r>
              <a:rPr lang="de-AT" sz="1400" b="1" dirty="0" smtClean="0">
                <a:latin typeface="TheSansMonoConNormal" pitchFamily="34" charset="0"/>
              </a:rPr>
              <a:t>  &gt; x2 &amp;&amp;</a:t>
            </a:r>
          </a:p>
          <a:p>
            <a:r>
              <a:rPr lang="de-AT" sz="1400" b="1" dirty="0" smtClean="0">
                <a:latin typeface="TheSansMonoConNormal" pitchFamily="34" charset="0"/>
              </a:rPr>
              <a:t>           y &lt; y2 + height2 &amp;&amp;</a:t>
            </a:r>
          </a:p>
          <a:p>
            <a:r>
              <a:rPr lang="de-AT" sz="1400" b="1" dirty="0" smtClean="0">
                <a:latin typeface="TheSansMonoConNormal" pitchFamily="34" charset="0"/>
              </a:rPr>
              <a:t>           y + </a:t>
            </a:r>
            <a:r>
              <a:rPr lang="de-AT" sz="1400" b="1" dirty="0" err="1" smtClean="0">
                <a:latin typeface="TheSansMonoConNormal" pitchFamily="34" charset="0"/>
              </a:rPr>
              <a:t>width</a:t>
            </a:r>
            <a:r>
              <a:rPr lang="de-AT" sz="1400" b="1" dirty="0" smtClean="0">
                <a:latin typeface="TheSansMonoConNormal" pitchFamily="34" charset="0"/>
              </a:rPr>
              <a:t> &gt; y2)</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true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false</a:t>
            </a:r>
            <a:r>
              <a:rPr lang="de-AT" sz="1400" b="1" dirty="0" smtClean="0">
                <a:latin typeface="TheSansMonoConNormal" pitchFamily="34" charset="0"/>
              </a:rPr>
              <a:t>;</a:t>
            </a:r>
          </a:p>
          <a:p>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    private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collideBallBlocks</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for</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i = 0; i &lt; </a:t>
            </a:r>
            <a:r>
              <a:rPr lang="de-AT" sz="1400" b="1" dirty="0" err="1" smtClean="0">
                <a:latin typeface="TheSansMonoConNormal" pitchFamily="34" charset="0"/>
              </a:rPr>
              <a:t>blocks.size</a:t>
            </a:r>
            <a:r>
              <a:rPr lang="de-AT" sz="1400" b="1" dirty="0" smtClean="0">
                <a:latin typeface="TheSansMonoConNormal" pitchFamily="34" charset="0"/>
              </a:rPr>
              <a:t>(); i++) {</a:t>
            </a:r>
          </a:p>
          <a:p>
            <a:r>
              <a:rPr lang="de-AT" sz="1400" b="1" dirty="0" smtClean="0">
                <a:latin typeface="TheSansMonoConNormal" pitchFamily="34" charset="0"/>
              </a:rPr>
              <a:t>            Block </a:t>
            </a:r>
            <a:r>
              <a:rPr lang="de-AT" sz="1400" b="1" dirty="0" err="1" smtClean="0">
                <a:latin typeface="TheSansMonoConNormal" pitchFamily="34" charset="0"/>
              </a:rPr>
              <a:t>block</a:t>
            </a:r>
            <a:r>
              <a:rPr lang="de-AT" sz="1400" b="1" dirty="0" smtClean="0">
                <a:latin typeface="TheSansMonoConNormal" pitchFamily="34" charset="0"/>
              </a:rPr>
              <a:t> = blocks.get(i);</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collideRects</a:t>
            </a:r>
            <a:r>
              <a:rPr lang="de-AT" sz="1400" b="1" dirty="0" smtClean="0">
                <a:latin typeface="TheSansMonoConNormal" pitchFamily="34" charset="0"/>
              </a:rPr>
              <a:t>(</a:t>
            </a:r>
            <a:r>
              <a:rPr lang="de-AT" sz="1400" b="1" dirty="0" err="1" smtClean="0">
                <a:latin typeface="TheSansMonoConNormal" pitchFamily="34" charset="0"/>
              </a:rPr>
              <a:t>ball.x</a:t>
            </a:r>
            <a:r>
              <a:rPr lang="de-AT" sz="1400" b="1" dirty="0" smtClean="0">
                <a:latin typeface="TheSansMonoConNormal" pitchFamily="34" charset="0"/>
              </a:rPr>
              <a:t>, </a:t>
            </a:r>
            <a:r>
              <a:rPr lang="de-AT" sz="1400" b="1" dirty="0" err="1" smtClean="0">
                <a:latin typeface="TheSansMonoConNormal" pitchFamily="34" charset="0"/>
              </a:rPr>
              <a:t>ball.y</a:t>
            </a:r>
            <a:r>
              <a:rPr lang="de-AT" sz="1400" b="1" dirty="0" smtClean="0">
                <a:latin typeface="TheSansMonoConNormal" pitchFamily="34" charset="0"/>
              </a:rPr>
              <a:t>, </a:t>
            </a:r>
            <a:r>
              <a:rPr lang="de-AT" sz="1400" b="1" dirty="0" err="1" smtClean="0">
                <a:latin typeface="TheSansMonoConNormal" pitchFamily="34" charset="0"/>
              </a:rPr>
              <a:t>Ball.</a:t>
            </a:r>
            <a:r>
              <a:rPr lang="de-AT" sz="1400" b="1" i="1" dirty="0" err="1" smtClean="0">
                <a:latin typeface="TheSansMonoConNormal" pitchFamily="34" charset="0"/>
              </a:rPr>
              <a:t>WIDTH</a:t>
            </a:r>
            <a:r>
              <a:rPr lang="de-AT" sz="1400" b="1" i="1" dirty="0" smtClean="0">
                <a:latin typeface="TheSansMonoConNormal" pitchFamily="34" charset="0"/>
              </a:rPr>
              <a:t>, </a:t>
            </a:r>
            <a:r>
              <a:rPr lang="de-AT" sz="1400" b="1" i="1" dirty="0" err="1" smtClean="0">
                <a:latin typeface="TheSansMonoConNormal" pitchFamily="34" charset="0"/>
              </a:rPr>
              <a:t>Ball.HEIGHT</a:t>
            </a:r>
            <a:r>
              <a:rPr lang="de-AT" sz="1400" b="1" i="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block.x</a:t>
            </a:r>
            <a:r>
              <a:rPr lang="de-AT" sz="1400" b="1" dirty="0" smtClean="0">
                <a:latin typeface="TheSansMonoConNormal" pitchFamily="34" charset="0"/>
              </a:rPr>
              <a:t>, </a:t>
            </a:r>
            <a:r>
              <a:rPr lang="de-AT" sz="1400" b="1" dirty="0" err="1" smtClean="0">
                <a:latin typeface="TheSansMonoConNormal" pitchFamily="34" charset="0"/>
              </a:rPr>
              <a:t>block.y</a:t>
            </a:r>
            <a:r>
              <a:rPr lang="de-AT" sz="1400" b="1" dirty="0" smtClean="0">
                <a:latin typeface="TheSansMonoConNormal" pitchFamily="34" charset="0"/>
              </a:rPr>
              <a:t>, </a:t>
            </a:r>
            <a:r>
              <a:rPr lang="de-AT" sz="1400" b="1" dirty="0" err="1" smtClean="0">
                <a:latin typeface="TheSansMonoConNormal" pitchFamily="34" charset="0"/>
              </a:rPr>
              <a:t>Block.</a:t>
            </a:r>
            <a:r>
              <a:rPr lang="de-AT" sz="1400" b="1" i="1" dirty="0" err="1" smtClean="0">
                <a:latin typeface="TheSansMonoConNormal" pitchFamily="34" charset="0"/>
              </a:rPr>
              <a:t>WIDTH</a:t>
            </a:r>
            <a:r>
              <a:rPr lang="de-AT" sz="1400" b="1" i="1" dirty="0" smtClean="0">
                <a:latin typeface="TheSansMonoConNormal" pitchFamily="34" charset="0"/>
              </a:rPr>
              <a:t>, </a:t>
            </a:r>
            <a:r>
              <a:rPr lang="de-AT" sz="1400" b="1" i="1" dirty="0" err="1" smtClean="0">
                <a:latin typeface="TheSansMonoConNormal" pitchFamily="34" charset="0"/>
              </a:rPr>
              <a:t>Block.HEIGHT</a:t>
            </a:r>
            <a:r>
              <a:rPr lang="de-AT" sz="1400" b="1" i="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blocks.remove</a:t>
            </a:r>
            <a:r>
              <a:rPr lang="de-AT" sz="1400" b="1" dirty="0" smtClean="0">
                <a:latin typeface="TheSansMonoConNormal" pitchFamily="34" charset="0"/>
              </a:rPr>
              <a:t>(i);</a:t>
            </a:r>
          </a:p>
          <a:p>
            <a:r>
              <a:rPr lang="de-AT" sz="1400" b="1" dirty="0" smtClean="0">
                <a:latin typeface="TheSansMonoConNormal" pitchFamily="34" charset="0"/>
              </a:rPr>
              <a:t>                i--;</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pic>
        <p:nvPicPr>
          <p:cNvPr id="139266" name="Picture 2"/>
          <p:cNvPicPr>
            <a:picLocks noChangeAspect="1" noChangeArrowheads="1"/>
          </p:cNvPicPr>
          <p:nvPr/>
        </p:nvPicPr>
        <p:blipFill>
          <a:blip r:embed="rId2" cstate="print"/>
          <a:srcRect/>
          <a:stretch>
            <a:fillRect/>
          </a:stretch>
        </p:blipFill>
        <p:spPr bwMode="auto">
          <a:xfrm>
            <a:off x="2843808" y="1124744"/>
            <a:ext cx="3006080" cy="5010133"/>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p:txBody>
          <a:bodyPr/>
          <a:lstStyle/>
          <a:p>
            <a:r>
              <a:rPr lang="de-AT" dirty="0" err="1" smtClean="0"/>
              <a:t>Now</a:t>
            </a:r>
            <a:r>
              <a:rPr lang="de-AT" dirty="0" smtClean="0"/>
              <a:t> </a:t>
            </a:r>
            <a:r>
              <a:rPr lang="de-AT" dirty="0" err="1" smtClean="0"/>
              <a:t>we</a:t>
            </a:r>
            <a:r>
              <a:rPr lang="de-AT" dirty="0" smtClean="0"/>
              <a:t> </a:t>
            </a:r>
            <a:r>
              <a:rPr lang="de-AT" dirty="0" err="1" smtClean="0"/>
              <a:t>need</a:t>
            </a:r>
            <a:r>
              <a:rPr lang="de-AT" dirty="0" smtClean="0"/>
              <a:t> </a:t>
            </a:r>
            <a:r>
              <a:rPr lang="de-AT" dirty="0" err="1" smtClean="0"/>
              <a:t>to</a:t>
            </a:r>
            <a:r>
              <a:rPr lang="de-AT" dirty="0" smtClean="0"/>
              <a:t> </a:t>
            </a:r>
            <a:r>
              <a:rPr lang="de-AT" dirty="0" err="1" smtClean="0"/>
              <a:t>let</a:t>
            </a:r>
            <a:r>
              <a:rPr lang="de-AT" dirty="0" smtClean="0"/>
              <a:t> </a:t>
            </a:r>
            <a:r>
              <a:rPr lang="de-AT" dirty="0" err="1" smtClean="0"/>
              <a:t>the</a:t>
            </a:r>
            <a:r>
              <a:rPr lang="de-AT" dirty="0" smtClean="0"/>
              <a:t> ball </a:t>
            </a:r>
            <a:r>
              <a:rPr lang="de-AT" dirty="0" err="1" smtClean="0"/>
              <a:t>react</a:t>
            </a:r>
            <a:r>
              <a:rPr lang="de-AT" dirty="0" smtClean="0"/>
              <a:t> </a:t>
            </a:r>
            <a:r>
              <a:rPr lang="de-AT" dirty="0" err="1" smtClean="0"/>
              <a:t>to</a:t>
            </a:r>
            <a:r>
              <a:rPr lang="de-AT" dirty="0" smtClean="0"/>
              <a:t> a </a:t>
            </a:r>
            <a:r>
              <a:rPr lang="de-AT" dirty="0" err="1" smtClean="0"/>
              <a:t>collision</a:t>
            </a:r>
            <a:r>
              <a:rPr lang="de-AT" dirty="0" smtClean="0"/>
              <a:t>.</a:t>
            </a:r>
          </a:p>
          <a:p>
            <a:r>
              <a:rPr lang="de-AT" dirty="0" err="1" smtClean="0"/>
              <a:t>We‘ll</a:t>
            </a:r>
            <a:r>
              <a:rPr lang="de-AT" dirty="0" smtClean="0"/>
              <a:t> </a:t>
            </a:r>
            <a:r>
              <a:rPr lang="de-AT" dirty="0" err="1" smtClean="0"/>
              <a:t>simply</a:t>
            </a:r>
            <a:r>
              <a:rPr lang="de-AT" dirty="0" smtClean="0"/>
              <a:t> </a:t>
            </a:r>
            <a:r>
              <a:rPr lang="de-AT" dirty="0" err="1" smtClean="0"/>
              <a:t>reflect</a:t>
            </a:r>
            <a:r>
              <a:rPr lang="de-AT" dirty="0" smtClean="0"/>
              <a:t> </a:t>
            </a:r>
            <a:r>
              <a:rPr lang="de-AT" dirty="0" err="1" smtClean="0"/>
              <a:t>its</a:t>
            </a:r>
            <a:r>
              <a:rPr lang="de-AT" dirty="0" smtClean="0"/>
              <a:t> </a:t>
            </a:r>
            <a:r>
              <a:rPr lang="de-AT" dirty="0" err="1" smtClean="0"/>
              <a:t>velocity</a:t>
            </a:r>
            <a:r>
              <a:rPr lang="de-AT" dirty="0" smtClean="0"/>
              <a:t> </a:t>
            </a:r>
            <a:r>
              <a:rPr lang="de-AT" dirty="0" err="1" smtClean="0"/>
              <a:t>based</a:t>
            </a:r>
            <a:r>
              <a:rPr lang="de-AT" dirty="0" smtClean="0"/>
              <a:t> on </a:t>
            </a:r>
            <a:r>
              <a:rPr lang="de-AT" dirty="0" err="1" smtClean="0"/>
              <a:t>which</a:t>
            </a:r>
            <a:r>
              <a:rPr lang="de-AT" dirty="0" smtClean="0"/>
              <a:t> </a:t>
            </a:r>
            <a:r>
              <a:rPr lang="de-AT" dirty="0" err="1" smtClean="0"/>
              <a:t>side</a:t>
            </a:r>
            <a:r>
              <a:rPr lang="de-AT" dirty="0" smtClean="0"/>
              <a:t> </a:t>
            </a:r>
            <a:r>
              <a:rPr lang="de-AT" dirty="0" err="1" smtClean="0"/>
              <a:t>of</a:t>
            </a:r>
            <a:r>
              <a:rPr lang="de-AT" dirty="0" smtClean="0"/>
              <a:t> a block </a:t>
            </a:r>
            <a:r>
              <a:rPr lang="de-AT" dirty="0" err="1" smtClean="0"/>
              <a:t>it</a:t>
            </a:r>
            <a:r>
              <a:rPr lang="de-AT" dirty="0" smtClean="0"/>
              <a:t> </a:t>
            </a:r>
            <a:r>
              <a:rPr lang="de-AT" dirty="0" err="1" smtClean="0"/>
              <a:t>hit</a:t>
            </a:r>
            <a:r>
              <a:rPr lang="de-AT" dirty="0" smtClean="0"/>
              <a:t>.</a:t>
            </a:r>
          </a:p>
          <a:p>
            <a:r>
              <a:rPr lang="de-AT" dirty="0" smtClean="0"/>
              <a:t>Not so </a:t>
            </a:r>
            <a:r>
              <a:rPr lang="de-AT" dirty="0" err="1" smtClean="0"/>
              <a:t>clear</a:t>
            </a:r>
            <a:r>
              <a:rPr lang="de-AT" dirty="0" smtClean="0"/>
              <a:t> </a:t>
            </a:r>
            <a:r>
              <a:rPr lang="de-AT" dirty="0" err="1" smtClean="0"/>
              <a:t>cut</a:t>
            </a:r>
            <a:r>
              <a:rPr lang="de-AT" dirty="0" smtClean="0"/>
              <a:t> </a:t>
            </a:r>
            <a:r>
              <a:rPr lang="de-AT" dirty="0" err="1" smtClean="0"/>
              <a:t>though</a:t>
            </a:r>
            <a:r>
              <a:rPr lang="de-AT" dirty="0" smtClean="0"/>
              <a:t>. </a:t>
            </a:r>
            <a:endParaRPr lang="de-AT" dirty="0"/>
          </a:p>
        </p:txBody>
      </p:sp>
      <p:pic>
        <p:nvPicPr>
          <p:cNvPr id="140290" name="Picture 2"/>
          <p:cNvPicPr>
            <a:picLocks noChangeAspect="1" noChangeArrowheads="1"/>
          </p:cNvPicPr>
          <p:nvPr/>
        </p:nvPicPr>
        <p:blipFill>
          <a:blip r:embed="rId2" cstate="print"/>
          <a:srcRect/>
          <a:stretch>
            <a:fillRect/>
          </a:stretch>
        </p:blipFill>
        <p:spPr bwMode="auto">
          <a:xfrm>
            <a:off x="2411760" y="4149080"/>
            <a:ext cx="3230838" cy="1453877"/>
          </a:xfrm>
          <a:prstGeom prst="rect">
            <a:avLst/>
          </a:prstGeom>
          <a:noFill/>
          <a:ln w="9525">
            <a:noFill/>
            <a:miter lim="800000"/>
            <a:headEnd/>
            <a:tailEnd/>
          </a:ln>
        </p:spPr>
      </p:pic>
      <p:sp>
        <p:nvSpPr>
          <p:cNvPr id="6" name="Ellipse 5"/>
          <p:cNvSpPr/>
          <p:nvPr/>
        </p:nvSpPr>
        <p:spPr>
          <a:xfrm>
            <a:off x="1907704" y="3356992"/>
            <a:ext cx="1008112" cy="1008112"/>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p:cNvSpPr/>
          <p:nvPr/>
        </p:nvSpPr>
        <p:spPr>
          <a:xfrm>
            <a:off x="5004048" y="3356992"/>
            <a:ext cx="1008112" cy="1008112"/>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 name="Ellipse 7"/>
          <p:cNvSpPr/>
          <p:nvPr/>
        </p:nvSpPr>
        <p:spPr>
          <a:xfrm>
            <a:off x="3491880" y="3501008"/>
            <a:ext cx="1008112" cy="1008112"/>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Ellipse 8"/>
          <p:cNvSpPr/>
          <p:nvPr/>
        </p:nvSpPr>
        <p:spPr>
          <a:xfrm>
            <a:off x="1691680" y="4365104"/>
            <a:ext cx="1008112" cy="1008112"/>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p:cNvSpPr/>
          <p:nvPr/>
        </p:nvSpPr>
        <p:spPr>
          <a:xfrm>
            <a:off x="1979712" y="5373216"/>
            <a:ext cx="1008112" cy="1008112"/>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p:cNvSpPr/>
          <p:nvPr/>
        </p:nvSpPr>
        <p:spPr>
          <a:xfrm>
            <a:off x="3491880" y="5301208"/>
            <a:ext cx="1008112" cy="1008112"/>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p:cNvSpPr/>
          <p:nvPr/>
        </p:nvSpPr>
        <p:spPr>
          <a:xfrm>
            <a:off x="5364088" y="4365104"/>
            <a:ext cx="1008112" cy="1008112"/>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p:cNvSpPr/>
          <p:nvPr/>
        </p:nvSpPr>
        <p:spPr>
          <a:xfrm>
            <a:off x="5076056" y="5445224"/>
            <a:ext cx="1008112" cy="1008112"/>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p:txBody>
          <a:bodyPr/>
          <a:lstStyle/>
          <a:p>
            <a:r>
              <a:rPr lang="de-AT" dirty="0" err="1" smtClean="0"/>
              <a:t>We</a:t>
            </a:r>
            <a:r>
              <a:rPr lang="de-AT" dirty="0" smtClean="0"/>
              <a:t> </a:t>
            </a:r>
            <a:r>
              <a:rPr lang="de-AT" dirty="0" err="1" smtClean="0"/>
              <a:t>need</a:t>
            </a:r>
            <a:r>
              <a:rPr lang="de-AT" dirty="0" smtClean="0"/>
              <a:t> </a:t>
            </a:r>
            <a:r>
              <a:rPr lang="de-AT" dirty="0" err="1" smtClean="0"/>
              <a:t>to</a:t>
            </a:r>
            <a:r>
              <a:rPr lang="de-AT" dirty="0" smtClean="0"/>
              <a:t> check all 4 </a:t>
            </a:r>
            <a:r>
              <a:rPr lang="de-AT" dirty="0" err="1" smtClean="0"/>
              <a:t>corners</a:t>
            </a:r>
            <a:r>
              <a:rPr lang="de-AT" dirty="0" smtClean="0"/>
              <a:t> </a:t>
            </a:r>
            <a:r>
              <a:rPr lang="de-AT" dirty="0" err="1" smtClean="0"/>
              <a:t>first</a:t>
            </a:r>
            <a:r>
              <a:rPr lang="de-AT" dirty="0" smtClean="0"/>
              <a:t>.</a:t>
            </a:r>
          </a:p>
          <a:p>
            <a:r>
              <a:rPr lang="de-AT" dirty="0" err="1" smtClean="0"/>
              <a:t>If</a:t>
            </a:r>
            <a:r>
              <a:rPr lang="de-AT" dirty="0" smtClean="0"/>
              <a:t> </a:t>
            </a:r>
            <a:r>
              <a:rPr lang="de-AT" dirty="0" err="1" smtClean="0"/>
              <a:t>that</a:t>
            </a:r>
            <a:r>
              <a:rPr lang="de-AT" dirty="0" smtClean="0"/>
              <a:t> </a:t>
            </a:r>
            <a:r>
              <a:rPr lang="de-AT" dirty="0" err="1" smtClean="0"/>
              <a:t>fails</a:t>
            </a:r>
            <a:r>
              <a:rPr lang="de-AT" dirty="0" smtClean="0"/>
              <a:t> </a:t>
            </a:r>
            <a:r>
              <a:rPr lang="de-AT" dirty="0" err="1" smtClean="0"/>
              <a:t>we</a:t>
            </a:r>
            <a:r>
              <a:rPr lang="de-AT" dirty="0" smtClean="0"/>
              <a:t> check </a:t>
            </a:r>
            <a:r>
              <a:rPr lang="de-AT" dirty="0" err="1" smtClean="0"/>
              <a:t>the</a:t>
            </a:r>
            <a:r>
              <a:rPr lang="de-AT" dirty="0" smtClean="0"/>
              <a:t> </a:t>
            </a:r>
            <a:r>
              <a:rPr lang="de-AT" dirty="0" err="1" smtClean="0"/>
              <a:t>four</a:t>
            </a:r>
            <a:r>
              <a:rPr lang="de-AT" dirty="0" smtClean="0"/>
              <a:t> </a:t>
            </a:r>
            <a:r>
              <a:rPr lang="de-AT" dirty="0" err="1" smtClean="0"/>
              <a:t>edges</a:t>
            </a:r>
            <a:r>
              <a:rPr lang="de-AT" dirty="0" smtClean="0"/>
              <a:t>.</a:t>
            </a:r>
          </a:p>
          <a:p>
            <a:r>
              <a:rPr lang="de-AT" dirty="0" err="1" smtClean="0"/>
              <a:t>We</a:t>
            </a:r>
            <a:r>
              <a:rPr lang="de-AT" dirty="0" smtClean="0"/>
              <a:t> </a:t>
            </a:r>
            <a:r>
              <a:rPr lang="de-AT" dirty="0" err="1" smtClean="0"/>
              <a:t>use</a:t>
            </a:r>
            <a:r>
              <a:rPr lang="de-AT" dirty="0" smtClean="0"/>
              <a:t> </a:t>
            </a:r>
            <a:r>
              <a:rPr lang="de-AT" dirty="0" err="1" smtClean="0"/>
              <a:t>World.collideRects</a:t>
            </a:r>
            <a:r>
              <a:rPr lang="de-AT" dirty="0" smtClean="0"/>
              <a:t>() </a:t>
            </a:r>
            <a:r>
              <a:rPr lang="de-AT" dirty="0" err="1" smtClean="0"/>
              <a:t>using</a:t>
            </a:r>
            <a:r>
              <a:rPr lang="de-AT" dirty="0" smtClean="0"/>
              <a:t> </a:t>
            </a:r>
            <a:r>
              <a:rPr lang="de-AT" dirty="0" err="1" smtClean="0"/>
              <a:t>very</a:t>
            </a:r>
            <a:r>
              <a:rPr lang="de-AT" dirty="0" smtClean="0"/>
              <a:t> </a:t>
            </a:r>
            <a:r>
              <a:rPr lang="de-AT" dirty="0" err="1" smtClean="0"/>
              <a:t>thin</a:t>
            </a:r>
            <a:r>
              <a:rPr lang="de-AT" dirty="0" smtClean="0"/>
              <a:t> </a:t>
            </a:r>
            <a:r>
              <a:rPr lang="de-AT" dirty="0" err="1" smtClean="0"/>
              <a:t>rectangles</a:t>
            </a:r>
            <a:r>
              <a:rPr lang="de-AT" dirty="0" smtClean="0"/>
              <a:t> </a:t>
            </a:r>
            <a:r>
              <a:rPr lang="de-AT" dirty="0" err="1" smtClean="0"/>
              <a:t>for</a:t>
            </a:r>
            <a:r>
              <a:rPr lang="de-AT" dirty="0" smtClean="0"/>
              <a:t> </a:t>
            </a:r>
            <a:r>
              <a:rPr lang="de-AT" dirty="0" err="1" smtClean="0"/>
              <a:t>edges</a:t>
            </a:r>
            <a:r>
              <a:rPr lang="de-AT" dirty="0" smtClean="0"/>
              <a:t> </a:t>
            </a:r>
            <a:r>
              <a:rPr lang="de-AT" dirty="0" err="1" smtClean="0"/>
              <a:t>and</a:t>
            </a:r>
            <a:r>
              <a:rPr lang="de-AT" dirty="0" smtClean="0"/>
              <a:t> </a:t>
            </a:r>
            <a:r>
              <a:rPr lang="de-AT" dirty="0" err="1" smtClean="0"/>
              <a:t>corner</a:t>
            </a:r>
            <a:r>
              <a:rPr lang="de-AT" dirty="0" smtClean="0"/>
              <a:t> </a:t>
            </a:r>
            <a:r>
              <a:rPr lang="de-AT" dirty="0" err="1" smtClean="0"/>
              <a:t>points</a:t>
            </a:r>
            <a:r>
              <a:rPr lang="de-AT" dirty="0" smtClean="0"/>
              <a:t>.</a:t>
            </a:r>
            <a:endParaRPr lang="de-AT"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4" name="Rechteck 3"/>
          <p:cNvSpPr/>
          <p:nvPr/>
        </p:nvSpPr>
        <p:spPr>
          <a:xfrm>
            <a:off x="0" y="1196752"/>
            <a:ext cx="9324528" cy="5355312"/>
          </a:xfrm>
          <a:prstGeom prst="rect">
            <a:avLst/>
          </a:prstGeom>
        </p:spPr>
        <p:txBody>
          <a:bodyPr wrap="square">
            <a:spAutoFit/>
          </a:bodyPr>
          <a:lstStyle/>
          <a:p>
            <a:r>
              <a:rPr lang="de-AT" b="1" dirty="0" smtClean="0">
                <a:latin typeface="TheSansMonoConNormal" pitchFamily="34" charset="0"/>
              </a:rPr>
              <a:t>Public </a:t>
            </a:r>
            <a:r>
              <a:rPr lang="de-AT" b="1" dirty="0" err="1" smtClean="0">
                <a:latin typeface="TheSansMonoConNormal" pitchFamily="34" charset="0"/>
              </a:rPr>
              <a:t>class</a:t>
            </a:r>
            <a:r>
              <a:rPr lang="de-AT" b="1" dirty="0" smtClean="0">
                <a:latin typeface="TheSansMonoConNormal" pitchFamily="34" charset="0"/>
              </a:rPr>
              <a:t> World {</a:t>
            </a:r>
          </a:p>
          <a:p>
            <a:r>
              <a:rPr lang="de-AT" b="1" dirty="0" smtClean="0">
                <a:latin typeface="TheSansMonoConNormal" pitchFamily="34" charset="0"/>
              </a:rPr>
              <a:t>    ...</a:t>
            </a:r>
          </a:p>
          <a:p>
            <a:r>
              <a:rPr lang="de-AT" b="1" dirty="0" smtClean="0">
                <a:latin typeface="TheSansMonoConNormal" pitchFamily="34" charset="0"/>
              </a:rPr>
              <a:t>    private </a:t>
            </a:r>
            <a:r>
              <a:rPr lang="de-AT" b="1" dirty="0" err="1" smtClean="0">
                <a:latin typeface="TheSansMonoConNormal" pitchFamily="34" charset="0"/>
              </a:rPr>
              <a:t>void</a:t>
            </a:r>
            <a:r>
              <a:rPr lang="de-AT" b="1" dirty="0" smtClean="0">
                <a:latin typeface="TheSansMonoConNormal" pitchFamily="34" charset="0"/>
              </a:rPr>
              <a:t> </a:t>
            </a:r>
            <a:r>
              <a:rPr lang="de-AT" b="1" dirty="0" err="1" smtClean="0">
                <a:latin typeface="TheSansMonoConNormal" pitchFamily="34" charset="0"/>
              </a:rPr>
              <a:t>collideBallBlocks</a:t>
            </a:r>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for</a:t>
            </a:r>
            <a:r>
              <a:rPr lang="de-AT" b="1" dirty="0" smtClean="0">
                <a:latin typeface="TheSansMonoConNormal" pitchFamily="34" charset="0"/>
              </a:rPr>
              <a:t>(</a:t>
            </a:r>
            <a:r>
              <a:rPr lang="de-AT" b="1" dirty="0" err="1" smtClean="0">
                <a:latin typeface="TheSansMonoConNormal" pitchFamily="34" charset="0"/>
              </a:rPr>
              <a:t>int</a:t>
            </a:r>
            <a:r>
              <a:rPr lang="de-AT" b="1" dirty="0" smtClean="0">
                <a:latin typeface="TheSansMonoConNormal" pitchFamily="34" charset="0"/>
              </a:rPr>
              <a:t> i = 0; i &lt; </a:t>
            </a:r>
            <a:r>
              <a:rPr lang="de-AT" b="1" dirty="0" err="1" smtClean="0">
                <a:latin typeface="TheSansMonoConNormal" pitchFamily="34" charset="0"/>
              </a:rPr>
              <a:t>blocks.size</a:t>
            </a:r>
            <a:r>
              <a:rPr lang="de-AT" b="1" dirty="0" smtClean="0">
                <a:latin typeface="TheSansMonoConNormal" pitchFamily="34" charset="0"/>
              </a:rPr>
              <a:t>(); i++) {</a:t>
            </a:r>
          </a:p>
          <a:p>
            <a:r>
              <a:rPr lang="de-AT" b="1" dirty="0" smtClean="0">
                <a:latin typeface="TheSansMonoConNormal" pitchFamily="34" charset="0"/>
              </a:rPr>
              <a:t>            Block </a:t>
            </a:r>
            <a:r>
              <a:rPr lang="de-AT" b="1" dirty="0" err="1" smtClean="0">
                <a:latin typeface="TheSansMonoConNormal" pitchFamily="34" charset="0"/>
              </a:rPr>
              <a:t>block</a:t>
            </a:r>
            <a:r>
              <a:rPr lang="de-AT" b="1" dirty="0" smtClean="0">
                <a:latin typeface="TheSansMonoConNormal" pitchFamily="34" charset="0"/>
              </a:rPr>
              <a:t> = blocks.get(i);</a:t>
            </a:r>
          </a:p>
          <a:p>
            <a:r>
              <a:rPr lang="de-AT" b="1" dirty="0" smtClean="0">
                <a:latin typeface="TheSansMonoConNormal" pitchFamily="34" charset="0"/>
              </a:rPr>
              <a:t>            </a:t>
            </a:r>
            <a:r>
              <a:rPr lang="de-AT" b="1" dirty="0" err="1" smtClean="0">
                <a:latin typeface="TheSansMonoConNormal" pitchFamily="34" charset="0"/>
              </a:rPr>
              <a:t>if</a:t>
            </a:r>
            <a:r>
              <a:rPr lang="de-AT" b="1" dirty="0" smtClean="0">
                <a:latin typeface="TheSansMonoConNormal" pitchFamily="34" charset="0"/>
              </a:rPr>
              <a:t>(</a:t>
            </a:r>
            <a:r>
              <a:rPr lang="de-AT" b="1" dirty="0" err="1" smtClean="0">
                <a:latin typeface="TheSansMonoConNormal" pitchFamily="34" charset="0"/>
              </a:rPr>
              <a:t>collideRects</a:t>
            </a:r>
            <a:r>
              <a:rPr lang="de-AT" b="1" dirty="0" smtClean="0">
                <a:latin typeface="TheSansMonoConNormal" pitchFamily="34" charset="0"/>
              </a:rPr>
              <a:t>(</a:t>
            </a:r>
            <a:r>
              <a:rPr lang="de-AT" b="1" dirty="0" err="1" smtClean="0">
                <a:latin typeface="TheSansMonoConNormal" pitchFamily="34" charset="0"/>
              </a:rPr>
              <a:t>ball.x</a:t>
            </a:r>
            <a:r>
              <a:rPr lang="de-AT" b="1" dirty="0" smtClean="0">
                <a:latin typeface="TheSansMonoConNormal" pitchFamily="34" charset="0"/>
              </a:rPr>
              <a:t>, </a:t>
            </a:r>
            <a:r>
              <a:rPr lang="de-AT" b="1" dirty="0" err="1" smtClean="0">
                <a:latin typeface="TheSansMonoConNormal" pitchFamily="34" charset="0"/>
              </a:rPr>
              <a:t>ball.y</a:t>
            </a:r>
            <a:r>
              <a:rPr lang="de-AT" b="1" dirty="0" smtClean="0">
                <a:latin typeface="TheSansMonoConNormal" pitchFamily="34" charset="0"/>
              </a:rPr>
              <a:t>, </a:t>
            </a:r>
            <a:r>
              <a:rPr lang="de-AT" b="1" dirty="0" err="1" smtClean="0">
                <a:latin typeface="TheSansMonoConNormal" pitchFamily="34" charset="0"/>
              </a:rPr>
              <a:t>Ball.</a:t>
            </a:r>
            <a:r>
              <a:rPr lang="de-AT" b="1" i="1" dirty="0" err="1" smtClean="0">
                <a:latin typeface="TheSansMonoConNormal" pitchFamily="34" charset="0"/>
              </a:rPr>
              <a:t>WIDTH</a:t>
            </a:r>
            <a:r>
              <a:rPr lang="de-AT" b="1" i="1" dirty="0" smtClean="0">
                <a:latin typeface="TheSansMonoConNormal" pitchFamily="34" charset="0"/>
              </a:rPr>
              <a:t>, </a:t>
            </a:r>
            <a:r>
              <a:rPr lang="de-AT" b="1" i="1" dirty="0" err="1" smtClean="0">
                <a:latin typeface="TheSansMonoConNormal" pitchFamily="34" charset="0"/>
              </a:rPr>
              <a:t>Ball.HEIGHT</a:t>
            </a:r>
            <a:r>
              <a:rPr lang="de-AT" b="1" i="1" dirty="0" smtClean="0">
                <a:latin typeface="TheSansMonoConNormal" pitchFamily="34" charset="0"/>
              </a:rPr>
              <a:t>,</a:t>
            </a:r>
          </a:p>
          <a:p>
            <a:r>
              <a:rPr lang="de-AT" b="1" dirty="0" smtClean="0">
                <a:latin typeface="TheSansMonoConNormal" pitchFamily="34" charset="0"/>
              </a:rPr>
              <a:t>                            </a:t>
            </a:r>
            <a:r>
              <a:rPr lang="de-AT" b="1" dirty="0" err="1" smtClean="0">
                <a:latin typeface="TheSansMonoConNormal" pitchFamily="34" charset="0"/>
              </a:rPr>
              <a:t>block.x</a:t>
            </a:r>
            <a:r>
              <a:rPr lang="de-AT" b="1" dirty="0" smtClean="0">
                <a:latin typeface="TheSansMonoConNormal" pitchFamily="34" charset="0"/>
              </a:rPr>
              <a:t>, </a:t>
            </a:r>
            <a:r>
              <a:rPr lang="de-AT" b="1" dirty="0" err="1" smtClean="0">
                <a:latin typeface="TheSansMonoConNormal" pitchFamily="34" charset="0"/>
              </a:rPr>
              <a:t>block.y</a:t>
            </a:r>
            <a:r>
              <a:rPr lang="de-AT" b="1" dirty="0" smtClean="0">
                <a:latin typeface="TheSansMonoConNormal" pitchFamily="34" charset="0"/>
              </a:rPr>
              <a:t>, </a:t>
            </a:r>
            <a:r>
              <a:rPr lang="de-AT" b="1" dirty="0" err="1" smtClean="0">
                <a:latin typeface="TheSansMonoConNormal" pitchFamily="34" charset="0"/>
              </a:rPr>
              <a:t>Block.</a:t>
            </a:r>
            <a:r>
              <a:rPr lang="de-AT" b="1" i="1" dirty="0" err="1" smtClean="0">
                <a:latin typeface="TheSansMonoConNormal" pitchFamily="34" charset="0"/>
              </a:rPr>
              <a:t>WIDTH</a:t>
            </a:r>
            <a:r>
              <a:rPr lang="de-AT" b="1" i="1" dirty="0" smtClean="0">
                <a:latin typeface="TheSansMonoConNormal" pitchFamily="34" charset="0"/>
              </a:rPr>
              <a:t>, </a:t>
            </a:r>
            <a:r>
              <a:rPr lang="de-AT" b="1" i="1" dirty="0" err="1" smtClean="0">
                <a:latin typeface="TheSansMonoConNormal" pitchFamily="34" charset="0"/>
              </a:rPr>
              <a:t>Block.HEIGHT</a:t>
            </a:r>
            <a:r>
              <a:rPr lang="de-AT" b="1" i="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float</a:t>
            </a:r>
            <a:r>
              <a:rPr lang="de-AT" b="1" dirty="0" smtClean="0">
                <a:latin typeface="TheSansMonoConNormal" pitchFamily="34" charset="0"/>
              </a:rPr>
              <a:t> </a:t>
            </a:r>
            <a:r>
              <a:rPr lang="de-AT" b="1" dirty="0" err="1" smtClean="0">
                <a:latin typeface="TheSansMonoConNormal" pitchFamily="34" charset="0"/>
              </a:rPr>
              <a:t>oldvx</a:t>
            </a:r>
            <a:r>
              <a:rPr lang="de-AT" b="1" dirty="0" smtClean="0">
                <a:latin typeface="TheSansMonoConNormal" pitchFamily="34" charset="0"/>
              </a:rPr>
              <a:t> = </a:t>
            </a:r>
            <a:r>
              <a:rPr lang="de-AT" b="1" dirty="0" err="1" smtClean="0">
                <a:latin typeface="TheSansMonoConNormal" pitchFamily="34" charset="0"/>
              </a:rPr>
              <a:t>ball.vx</a:t>
            </a:r>
            <a:r>
              <a:rPr lang="de-AT" b="1" dirty="0" smtClean="0">
                <a:latin typeface="TheSansMonoConNormal" pitchFamily="34" charset="0"/>
              </a:rPr>
              <a:t>;</a:t>
            </a:r>
          </a:p>
          <a:p>
            <a:r>
              <a:rPr lang="de-AT" b="1" dirty="0" smtClean="0">
                <a:latin typeface="TheSansMonoConNormal" pitchFamily="34" charset="0"/>
              </a:rPr>
              <a:t>                </a:t>
            </a:r>
            <a:r>
              <a:rPr lang="de-AT" b="1" dirty="0" err="1" smtClean="0">
                <a:latin typeface="TheSansMonoConNormal" pitchFamily="34" charset="0"/>
              </a:rPr>
              <a:t>float</a:t>
            </a:r>
            <a:r>
              <a:rPr lang="de-AT" b="1" dirty="0" smtClean="0">
                <a:latin typeface="TheSansMonoConNormal" pitchFamily="34" charset="0"/>
              </a:rPr>
              <a:t> </a:t>
            </a:r>
            <a:r>
              <a:rPr lang="de-AT" b="1" dirty="0" err="1" smtClean="0">
                <a:latin typeface="TheSansMonoConNormal" pitchFamily="34" charset="0"/>
              </a:rPr>
              <a:t>oldvy</a:t>
            </a:r>
            <a:r>
              <a:rPr lang="de-AT" b="1" dirty="0" smtClean="0">
                <a:latin typeface="TheSansMonoConNormal" pitchFamily="34" charset="0"/>
              </a:rPr>
              <a:t> = </a:t>
            </a:r>
            <a:r>
              <a:rPr lang="de-AT" b="1" dirty="0" err="1" smtClean="0">
                <a:latin typeface="TheSansMonoConNormal" pitchFamily="34" charset="0"/>
              </a:rPr>
              <a:t>ball.vy</a:t>
            </a:r>
            <a:r>
              <a:rPr lang="de-AT" b="1" dirty="0" smtClean="0">
                <a:latin typeface="TheSansMonoConNormal" pitchFamily="34" charset="0"/>
              </a:rPr>
              <a:t>;</a:t>
            </a:r>
          </a:p>
          <a:p>
            <a:r>
              <a:rPr lang="de-AT" b="1" dirty="0" smtClean="0">
                <a:latin typeface="TheSansMonoConNormal" pitchFamily="34" charset="0"/>
              </a:rPr>
              <a:t>                </a:t>
            </a:r>
            <a:r>
              <a:rPr lang="de-AT" b="1" dirty="0" err="1" smtClean="0">
                <a:latin typeface="TheSansMonoConNormal" pitchFamily="34" charset="0"/>
              </a:rPr>
              <a:t>reflectBall</a:t>
            </a:r>
            <a:r>
              <a:rPr lang="de-AT" b="1" dirty="0" smtClean="0">
                <a:latin typeface="TheSansMonoConNormal" pitchFamily="34" charset="0"/>
              </a:rPr>
              <a:t>(ball, block);</a:t>
            </a:r>
          </a:p>
          <a:p>
            <a:r>
              <a:rPr lang="de-AT" b="1" dirty="0" smtClean="0">
                <a:latin typeface="TheSansMonoConNormal" pitchFamily="34" charset="0"/>
              </a:rPr>
              <a:t>                </a:t>
            </a:r>
            <a:r>
              <a:rPr lang="de-AT" b="1" dirty="0" err="1" smtClean="0">
                <a:latin typeface="TheSansMonoConNormal" pitchFamily="34" charset="0"/>
              </a:rPr>
              <a:t>ball.x</a:t>
            </a:r>
            <a:r>
              <a:rPr lang="de-AT" b="1" dirty="0" smtClean="0">
                <a:latin typeface="TheSansMonoConNormal" pitchFamily="34" charset="0"/>
              </a:rPr>
              <a:t> = </a:t>
            </a:r>
            <a:r>
              <a:rPr lang="de-AT" b="1" dirty="0" err="1" smtClean="0">
                <a:latin typeface="TheSansMonoConNormal" pitchFamily="34" charset="0"/>
              </a:rPr>
              <a:t>ball.x</a:t>
            </a:r>
            <a:r>
              <a:rPr lang="de-AT" b="1" dirty="0" smtClean="0">
                <a:latin typeface="TheSansMonoConNormal" pitchFamily="34" charset="0"/>
              </a:rPr>
              <a:t> - </a:t>
            </a:r>
            <a:r>
              <a:rPr lang="de-AT" b="1" dirty="0" err="1" smtClean="0">
                <a:latin typeface="TheSansMonoConNormal" pitchFamily="34" charset="0"/>
              </a:rPr>
              <a:t>oldvx</a:t>
            </a:r>
            <a:r>
              <a:rPr lang="de-AT" b="1" dirty="0" smtClean="0">
                <a:latin typeface="TheSansMonoConNormal" pitchFamily="34" charset="0"/>
              </a:rPr>
              <a:t> * deltaTime * 1.01f;</a:t>
            </a:r>
          </a:p>
          <a:p>
            <a:r>
              <a:rPr lang="de-AT" b="1" dirty="0" smtClean="0">
                <a:latin typeface="TheSansMonoConNormal" pitchFamily="34" charset="0"/>
              </a:rPr>
              <a:t>                </a:t>
            </a:r>
            <a:r>
              <a:rPr lang="de-AT" b="1" dirty="0" err="1" smtClean="0">
                <a:latin typeface="TheSansMonoConNormal" pitchFamily="34" charset="0"/>
              </a:rPr>
              <a:t>ball.y</a:t>
            </a:r>
            <a:r>
              <a:rPr lang="de-AT" b="1" dirty="0" smtClean="0">
                <a:latin typeface="TheSansMonoConNormal" pitchFamily="34" charset="0"/>
              </a:rPr>
              <a:t> = </a:t>
            </a:r>
            <a:r>
              <a:rPr lang="de-AT" b="1" dirty="0" err="1" smtClean="0">
                <a:latin typeface="TheSansMonoConNormal" pitchFamily="34" charset="0"/>
              </a:rPr>
              <a:t>ball.y</a:t>
            </a:r>
            <a:r>
              <a:rPr lang="de-AT" b="1" dirty="0" smtClean="0">
                <a:latin typeface="TheSansMonoConNormal" pitchFamily="34" charset="0"/>
              </a:rPr>
              <a:t> - </a:t>
            </a:r>
            <a:r>
              <a:rPr lang="de-AT" b="1" dirty="0" err="1" smtClean="0">
                <a:latin typeface="TheSansMonoConNormal" pitchFamily="34" charset="0"/>
              </a:rPr>
              <a:t>oldvy</a:t>
            </a:r>
            <a:r>
              <a:rPr lang="de-AT" b="1" dirty="0" smtClean="0">
                <a:latin typeface="TheSansMonoConNormal" pitchFamily="34" charset="0"/>
              </a:rPr>
              <a:t> * deltaTime * 1.01f;  </a:t>
            </a:r>
          </a:p>
          <a:p>
            <a:r>
              <a:rPr lang="de-AT" b="1" dirty="0" smtClean="0">
                <a:latin typeface="TheSansMonoConNormal" pitchFamily="34" charset="0"/>
              </a:rPr>
              <a:t>            }</a:t>
            </a:r>
          </a:p>
          <a:p>
            <a:r>
              <a:rPr lang="de-AT" b="1" dirty="0" smtClean="0">
                <a:latin typeface="TheSansMonoConNormal" pitchFamily="34" charset="0"/>
              </a:rPr>
              <a:t>        }</a:t>
            </a:r>
          </a:p>
          <a:p>
            <a:r>
              <a:rPr lang="de-AT" b="1" dirty="0" smtClean="0">
                <a:latin typeface="TheSansMonoConNormal" pitchFamily="34" charset="0"/>
              </a:rPr>
              <a:t>    }</a:t>
            </a:r>
          </a:p>
          <a:p>
            <a:endParaRPr lang="de-AT" b="1" dirty="0" smtClean="0">
              <a:latin typeface="TheSansMonoConNormal" pitchFamily="34" charset="0"/>
            </a:endParaRP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a:t>
            </a:r>
            <a:r>
              <a:rPr lang="de-AT" b="1" dirty="0" err="1" smtClean="0">
                <a:latin typeface="TheSansMonoConNormal" pitchFamily="34" charset="0"/>
              </a:rPr>
              <a:t>reflectBall</a:t>
            </a:r>
            <a:r>
              <a:rPr lang="de-AT" b="1" dirty="0" smtClean="0">
                <a:latin typeface="TheSansMonoConNormal" pitchFamily="34" charset="0"/>
              </a:rPr>
              <a:t>(Ball </a:t>
            </a:r>
            <a:r>
              <a:rPr lang="de-AT" b="1" dirty="0" err="1" smtClean="0">
                <a:latin typeface="TheSansMonoConNormal" pitchFamily="34" charset="0"/>
              </a:rPr>
              <a:t>ball</a:t>
            </a:r>
            <a:r>
              <a:rPr lang="de-AT" b="1" dirty="0" smtClean="0">
                <a:latin typeface="TheSansMonoConNormal" pitchFamily="34" charset="0"/>
              </a:rPr>
              <a:t>, Block </a:t>
            </a:r>
            <a:r>
              <a:rPr lang="de-AT" b="1" dirty="0" err="1" smtClean="0">
                <a:latin typeface="TheSansMonoConNormal" pitchFamily="34" charset="0"/>
              </a:rPr>
              <a:t>block</a:t>
            </a:r>
            <a:r>
              <a:rPr lang="de-AT" b="1" dirty="0" smtClean="0">
                <a:latin typeface="TheSansMonoConNormal" pitchFamily="34" charset="0"/>
              </a:rPr>
              <a:t>) { … };</a:t>
            </a:r>
          </a:p>
          <a:p>
            <a:r>
              <a:rPr lang="de-AT" b="1" dirty="0" smtClean="0">
                <a:latin typeface="TheSansMonoConNormal" pitchFamily="34" charset="0"/>
              </a:rPr>
              <a:t>    ...</a:t>
            </a:r>
          </a:p>
          <a:p>
            <a:r>
              <a:rPr lang="de-AT" b="1" dirty="0" smtClean="0">
                <a:latin typeface="TheSansMonoConNormal" pitchFamily="34" charset="0"/>
              </a:rPr>
              <a:t>}</a:t>
            </a:r>
            <a:endParaRPr lang="de-AT" b="1" dirty="0">
              <a:latin typeface="TheSansMonoConNormal" pitchFamily="34" charset="0"/>
            </a:endParaRP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 </a:t>
            </a:r>
            <a:endParaRPr lang="de-AT" dirty="0"/>
          </a:p>
        </p:txBody>
      </p:sp>
      <p:sp>
        <p:nvSpPr>
          <p:cNvPr id="3" name="Inhaltsplatzhalter 2"/>
          <p:cNvSpPr>
            <a:spLocks noGrp="1"/>
          </p:cNvSpPr>
          <p:nvPr>
            <p:ph idx="1"/>
          </p:nvPr>
        </p:nvSpPr>
        <p:spPr>
          <a:xfrm>
            <a:off x="457200" y="1124744"/>
            <a:ext cx="8229600" cy="720080"/>
          </a:xfrm>
        </p:spPr>
        <p:txBody>
          <a:bodyPr/>
          <a:lstStyle/>
          <a:p>
            <a:r>
              <a:rPr lang="de-AT" dirty="0" smtClean="0"/>
              <a:t>Regenerate </a:t>
            </a:r>
            <a:r>
              <a:rPr lang="de-AT" dirty="0" err="1" smtClean="0"/>
              <a:t>blocks</a:t>
            </a:r>
            <a:r>
              <a:rPr lang="de-AT" dirty="0" smtClean="0"/>
              <a:t> </a:t>
            </a:r>
            <a:r>
              <a:rPr lang="de-AT" dirty="0" err="1" smtClean="0"/>
              <a:t>if</a:t>
            </a:r>
            <a:r>
              <a:rPr lang="de-AT" dirty="0" smtClean="0"/>
              <a:t> all </a:t>
            </a:r>
            <a:r>
              <a:rPr lang="de-AT" dirty="0" err="1" smtClean="0"/>
              <a:t>blocks</a:t>
            </a:r>
            <a:r>
              <a:rPr lang="de-AT" dirty="0" smtClean="0"/>
              <a:t> </a:t>
            </a:r>
            <a:r>
              <a:rPr lang="de-AT" dirty="0" err="1" smtClean="0"/>
              <a:t>are</a:t>
            </a:r>
            <a:r>
              <a:rPr lang="de-AT" dirty="0" smtClean="0"/>
              <a:t> </a:t>
            </a:r>
            <a:r>
              <a:rPr lang="de-AT" dirty="0" err="1" smtClean="0"/>
              <a:t>destroyed</a:t>
            </a:r>
            <a:r>
              <a:rPr lang="de-AT" dirty="0" smtClean="0"/>
              <a:t>.</a:t>
            </a:r>
          </a:p>
        </p:txBody>
      </p:sp>
      <p:sp>
        <p:nvSpPr>
          <p:cNvPr id="4" name="Rechteck 3"/>
          <p:cNvSpPr/>
          <p:nvPr/>
        </p:nvSpPr>
        <p:spPr>
          <a:xfrm>
            <a:off x="395536" y="1700808"/>
            <a:ext cx="8568952" cy="2308324"/>
          </a:xfrm>
          <a:prstGeom prst="rect">
            <a:avLst/>
          </a:prstGeom>
        </p:spPr>
        <p:txBody>
          <a:bodyPr wrap="square">
            <a:spAutoFit/>
          </a:bodyPr>
          <a:lstStyle/>
          <a:p>
            <a:r>
              <a:rPr lang="de-AT" b="1" dirty="0" smtClean="0">
                <a:latin typeface="TheSansMonoConNormal" pitchFamily="34" charset="0"/>
              </a:rPr>
              <a:t>Public </a:t>
            </a:r>
            <a:r>
              <a:rPr lang="de-AT" b="1" dirty="0" err="1" smtClean="0">
                <a:latin typeface="TheSansMonoConNormal" pitchFamily="34" charset="0"/>
              </a:rPr>
              <a:t>class</a:t>
            </a:r>
            <a:r>
              <a:rPr lang="de-AT" b="1" dirty="0" smtClean="0">
                <a:latin typeface="TheSansMonoConNormal" pitchFamily="34" charset="0"/>
              </a:rPr>
              <a:t> World {</a:t>
            </a:r>
          </a:p>
          <a:p>
            <a:r>
              <a:rPr lang="de-AT" b="1" dirty="0" smtClean="0">
                <a:latin typeface="TheSansMonoConNormal" pitchFamily="34" charset="0"/>
              </a:rPr>
              <a:t>    ...</a:t>
            </a:r>
          </a:p>
          <a:p>
            <a:r>
              <a:rPr lang="de-AT" b="1" dirty="0" smtClean="0">
                <a:latin typeface="TheSansMonoConNormal" pitchFamily="34" charset="0"/>
              </a:rPr>
              <a:t>    private </a:t>
            </a:r>
            <a:r>
              <a:rPr lang="de-AT" b="1" dirty="0" err="1" smtClean="0">
                <a:latin typeface="TheSansMonoConNormal" pitchFamily="34" charset="0"/>
              </a:rPr>
              <a:t>void</a:t>
            </a:r>
            <a:r>
              <a:rPr lang="de-AT" b="1" dirty="0" smtClean="0">
                <a:latin typeface="TheSansMonoConNormal" pitchFamily="34" charset="0"/>
              </a:rPr>
              <a:t> update(</a:t>
            </a:r>
            <a:r>
              <a:rPr lang="de-AT" b="1" dirty="0" err="1" smtClean="0">
                <a:latin typeface="TheSansMonoConNormal" pitchFamily="34" charset="0"/>
              </a:rPr>
              <a:t>float</a:t>
            </a:r>
            <a:r>
              <a:rPr lang="de-AT" b="1" dirty="0" smtClean="0">
                <a:latin typeface="TheSansMonoConNormal" pitchFamily="34" charset="0"/>
              </a:rPr>
              <a:t> deltaTime, </a:t>
            </a:r>
            <a:r>
              <a:rPr lang="de-AT" b="1" dirty="0" err="1" smtClean="0">
                <a:latin typeface="TheSansMonoConNormal" pitchFamily="34" charset="0"/>
              </a:rPr>
              <a:t>float</a:t>
            </a:r>
            <a:r>
              <a:rPr lang="de-AT" b="1" dirty="0" smtClean="0">
                <a:latin typeface="TheSansMonoConNormal" pitchFamily="34" charset="0"/>
              </a:rPr>
              <a:t> </a:t>
            </a:r>
            <a:r>
              <a:rPr lang="de-AT" b="1" dirty="0" err="1" smtClean="0">
                <a:latin typeface="TheSansMonoConNormal" pitchFamily="34" charset="0"/>
              </a:rPr>
              <a:t>accelX</a:t>
            </a:r>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if</a:t>
            </a:r>
            <a:r>
              <a:rPr lang="de-AT" b="1" dirty="0" smtClean="0">
                <a:latin typeface="TheSansMonoConNormal" pitchFamily="34" charset="0"/>
              </a:rPr>
              <a:t>(</a:t>
            </a:r>
            <a:r>
              <a:rPr lang="de-AT" b="1" dirty="0" err="1" smtClean="0">
                <a:latin typeface="TheSansMonoConNormal" pitchFamily="34" charset="0"/>
              </a:rPr>
              <a:t>blocks.size</a:t>
            </a:r>
            <a:r>
              <a:rPr lang="de-AT" b="1" dirty="0" smtClean="0">
                <a:latin typeface="TheSansMonoConNormal" pitchFamily="34" charset="0"/>
              </a:rPr>
              <a:t>() == 0) </a:t>
            </a:r>
            <a:r>
              <a:rPr lang="de-AT" b="1" dirty="0" err="1" smtClean="0">
                <a:latin typeface="TheSansMonoConNormal" pitchFamily="34" charset="0"/>
              </a:rPr>
              <a:t>generateBlocks</a:t>
            </a:r>
            <a:r>
              <a:rPr lang="de-AT" b="1" dirty="0" smtClean="0">
                <a:latin typeface="TheSansMonoConNormal" pitchFamily="34" charset="0"/>
              </a:rPr>
              <a:t>();</a:t>
            </a:r>
          </a:p>
          <a:p>
            <a:r>
              <a:rPr lang="de-AT" b="1" dirty="0" smtClean="0">
                <a:latin typeface="TheSansMonoConNormal" pitchFamily="34" charset="0"/>
              </a:rPr>
              <a:t>        ...</a:t>
            </a:r>
          </a:p>
          <a:p>
            <a:r>
              <a:rPr lang="de-AT" b="1" dirty="0" smtClean="0">
                <a:latin typeface="TheSansMonoConNormal" pitchFamily="34" charset="0"/>
              </a:rPr>
              <a:t>    }</a:t>
            </a:r>
          </a:p>
          <a:p>
            <a:r>
              <a:rPr lang="de-AT" b="1" dirty="0" smtClean="0">
                <a:latin typeface="TheSansMonoConNormal" pitchFamily="34" charset="0"/>
              </a:rPr>
              <a:t>...</a:t>
            </a:r>
          </a:p>
          <a:p>
            <a:r>
              <a:rPr lang="de-AT" b="1" dirty="0" smtClean="0">
                <a:latin typeface="TheSansMonoConNormal" pitchFamily="34" charset="0"/>
              </a:rPr>
              <a:t>}</a:t>
            </a:r>
            <a:endParaRPr lang="de-AT" b="1" dirty="0">
              <a:latin typeface="TheSansMonoConNormal" pitchFamily="34" charset="0"/>
            </a:endParaRP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 </a:t>
            </a:r>
            <a:endParaRPr lang="de-AT" dirty="0"/>
          </a:p>
        </p:txBody>
      </p:sp>
      <p:sp>
        <p:nvSpPr>
          <p:cNvPr id="3" name="Inhaltsplatzhalter 2"/>
          <p:cNvSpPr>
            <a:spLocks noGrp="1"/>
          </p:cNvSpPr>
          <p:nvPr>
            <p:ph idx="1"/>
          </p:nvPr>
        </p:nvSpPr>
        <p:spPr>
          <a:xfrm>
            <a:off x="457200" y="1124744"/>
            <a:ext cx="8229600" cy="720080"/>
          </a:xfrm>
        </p:spPr>
        <p:txBody>
          <a:bodyPr/>
          <a:lstStyle/>
          <a:p>
            <a:r>
              <a:rPr lang="de-AT" dirty="0" smtClean="0"/>
              <a:t>Game Over Check (</a:t>
            </a:r>
            <a:r>
              <a:rPr lang="de-AT" dirty="0" err="1" smtClean="0"/>
              <a:t>with</a:t>
            </a:r>
            <a:r>
              <a:rPr lang="de-AT" dirty="0" smtClean="0"/>
              <a:t> </a:t>
            </a:r>
            <a:r>
              <a:rPr lang="de-AT" dirty="0" err="1" smtClean="0"/>
              <a:t>flag</a:t>
            </a:r>
            <a:r>
              <a:rPr lang="de-AT" dirty="0" smtClean="0"/>
              <a:t>)!</a:t>
            </a:r>
          </a:p>
        </p:txBody>
      </p:sp>
      <p:sp>
        <p:nvSpPr>
          <p:cNvPr id="4" name="Rechteck 3"/>
          <p:cNvSpPr/>
          <p:nvPr/>
        </p:nvSpPr>
        <p:spPr>
          <a:xfrm>
            <a:off x="395536" y="1700808"/>
            <a:ext cx="8568952" cy="2862322"/>
          </a:xfrm>
          <a:prstGeom prst="rect">
            <a:avLst/>
          </a:prstGeom>
        </p:spPr>
        <p:txBody>
          <a:bodyPr wrap="square">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class</a:t>
            </a:r>
            <a:r>
              <a:rPr lang="de-AT" b="1" dirty="0" smtClean="0">
                <a:latin typeface="TheSansMonoConNormal" pitchFamily="34" charset="0"/>
              </a:rPr>
              <a:t> World {</a:t>
            </a:r>
          </a:p>
          <a:p>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boolean</a:t>
            </a:r>
            <a:r>
              <a:rPr lang="de-AT" b="1" dirty="0" smtClean="0">
                <a:latin typeface="TheSansMonoConNormal" pitchFamily="34" charset="0"/>
              </a:rPr>
              <a:t> </a:t>
            </a:r>
            <a:r>
              <a:rPr lang="de-AT" b="1" dirty="0" err="1" smtClean="0">
                <a:latin typeface="TheSansMonoConNormal" pitchFamily="34" charset="0"/>
              </a:rPr>
              <a:t>gameOver</a:t>
            </a:r>
            <a:r>
              <a:rPr lang="de-AT" b="1" dirty="0" smtClean="0">
                <a:latin typeface="TheSansMonoConNormal" pitchFamily="34" charset="0"/>
              </a:rPr>
              <a:t> = </a:t>
            </a:r>
            <a:r>
              <a:rPr lang="de-AT" b="1" dirty="0" err="1" smtClean="0">
                <a:latin typeface="TheSansMonoConNormal" pitchFamily="34" charset="0"/>
              </a:rPr>
              <a:t>false</a:t>
            </a:r>
            <a:r>
              <a:rPr lang="de-AT" b="1" dirty="0" smtClean="0">
                <a:latin typeface="TheSansMonoConNormal" pitchFamily="34" charset="0"/>
              </a:rPr>
              <a:t>;</a:t>
            </a:r>
          </a:p>
          <a:p>
            <a:endParaRPr lang="de-AT" b="1" dirty="0" smtClean="0">
              <a:latin typeface="TheSansMonoConNormal" pitchFamily="34" charset="0"/>
            </a:endParaRPr>
          </a:p>
          <a:p>
            <a:r>
              <a:rPr lang="de-AT" b="1" dirty="0" smtClean="0">
                <a:latin typeface="TheSansMonoConNormal" pitchFamily="34" charset="0"/>
              </a:rPr>
              <a:t>    private </a:t>
            </a:r>
            <a:r>
              <a:rPr lang="de-AT" b="1" dirty="0" err="1" smtClean="0">
                <a:latin typeface="TheSansMonoConNormal" pitchFamily="34" charset="0"/>
              </a:rPr>
              <a:t>void</a:t>
            </a:r>
            <a:r>
              <a:rPr lang="de-AT" b="1" dirty="0" smtClean="0">
                <a:latin typeface="TheSansMonoConNormal" pitchFamily="34" charset="0"/>
              </a:rPr>
              <a:t> update(</a:t>
            </a:r>
            <a:r>
              <a:rPr lang="de-AT" b="1" dirty="0" err="1" smtClean="0">
                <a:latin typeface="TheSansMonoConNormal" pitchFamily="34" charset="0"/>
              </a:rPr>
              <a:t>float</a:t>
            </a:r>
            <a:r>
              <a:rPr lang="de-AT" b="1" dirty="0" smtClean="0">
                <a:latin typeface="TheSansMonoConNormal" pitchFamily="34" charset="0"/>
              </a:rPr>
              <a:t> deltaTime, </a:t>
            </a:r>
            <a:r>
              <a:rPr lang="de-AT" b="1" dirty="0" err="1" smtClean="0">
                <a:latin typeface="TheSansMonoConNormal" pitchFamily="34" charset="0"/>
              </a:rPr>
              <a:t>float</a:t>
            </a:r>
            <a:r>
              <a:rPr lang="de-AT" b="1" dirty="0" smtClean="0">
                <a:latin typeface="TheSansMonoConNormal" pitchFamily="34" charset="0"/>
              </a:rPr>
              <a:t> </a:t>
            </a:r>
            <a:r>
              <a:rPr lang="de-AT" b="1" dirty="0" err="1" smtClean="0">
                <a:latin typeface="TheSansMonoConNormal" pitchFamily="34" charset="0"/>
              </a:rPr>
              <a:t>accelX</a:t>
            </a:r>
            <a:r>
              <a:rPr lang="de-AT" b="1" dirty="0" smtClean="0">
                <a:latin typeface="TheSansMonoConNormal" pitchFamily="34" charset="0"/>
              </a:rPr>
              <a:t>) {</a:t>
            </a:r>
          </a:p>
          <a:p>
            <a:r>
              <a:rPr lang="en-US" b="1" dirty="0" smtClean="0">
                <a:latin typeface="TheSansMonoConNormal" pitchFamily="34" charset="0"/>
              </a:rPr>
              <a:t>        if(</a:t>
            </a:r>
            <a:r>
              <a:rPr lang="en-US" b="1" dirty="0" err="1" smtClean="0">
                <a:latin typeface="TheSansMonoConNormal" pitchFamily="34" charset="0"/>
              </a:rPr>
              <a:t>ball.y</a:t>
            </a:r>
            <a:r>
              <a:rPr lang="en-US" b="1" dirty="0" smtClean="0">
                <a:latin typeface="TheSansMonoConNormal" pitchFamily="34" charset="0"/>
              </a:rPr>
              <a:t> &gt; </a:t>
            </a:r>
            <a:r>
              <a:rPr lang="en-US" b="1" i="1" dirty="0" smtClean="0">
                <a:latin typeface="TheSansMonoConNormal" pitchFamily="34" charset="0"/>
              </a:rPr>
              <a:t>MAX_Y - </a:t>
            </a:r>
            <a:r>
              <a:rPr lang="en-US" b="1" i="1" dirty="0" err="1" smtClean="0">
                <a:latin typeface="TheSansMonoConNormal" pitchFamily="34" charset="0"/>
              </a:rPr>
              <a:t>Ball.HEIGHT</a:t>
            </a:r>
            <a:r>
              <a:rPr lang="en-US" b="1" i="1" dirty="0" smtClean="0">
                <a:latin typeface="TheSansMonoConNormal" pitchFamily="34" charset="0"/>
              </a:rPr>
              <a:t>) { </a:t>
            </a:r>
            <a:r>
              <a:rPr lang="en-US" b="1" i="1" dirty="0" err="1" smtClean="0">
                <a:latin typeface="TheSansMonoConNormal" pitchFamily="34" charset="0"/>
              </a:rPr>
              <a:t>gameOver</a:t>
            </a:r>
            <a:r>
              <a:rPr lang="en-US" b="1" i="1" dirty="0" smtClean="0">
                <a:latin typeface="TheSansMonoConNormal" pitchFamily="34" charset="0"/>
              </a:rPr>
              <a:t> = true; return; }</a:t>
            </a:r>
          </a:p>
          <a:p>
            <a:r>
              <a:rPr lang="de-AT" b="1" dirty="0" smtClean="0">
                <a:latin typeface="TheSansMonoConNormal" pitchFamily="34" charset="0"/>
              </a:rPr>
              <a:t>        ...</a:t>
            </a:r>
          </a:p>
          <a:p>
            <a:r>
              <a:rPr lang="de-AT" b="1" dirty="0" smtClean="0">
                <a:latin typeface="TheSansMonoConNormal" pitchFamily="34" charset="0"/>
              </a:rPr>
              <a:t>    }</a:t>
            </a:r>
          </a:p>
          <a:p>
            <a:r>
              <a:rPr lang="de-AT" b="1" dirty="0" smtClean="0">
                <a:latin typeface="TheSansMonoConNormal" pitchFamily="34" charset="0"/>
              </a:rPr>
              <a:t>...</a:t>
            </a:r>
          </a:p>
          <a:p>
            <a:r>
              <a:rPr lang="de-AT" b="1" dirty="0" smtClean="0">
                <a:latin typeface="TheSansMonoConNormal" pitchFamily="34" charset="0"/>
              </a:rPr>
              <a:t>}</a:t>
            </a:r>
            <a:endParaRPr lang="de-AT" b="1" dirty="0">
              <a:latin typeface="TheSansMonoConNormal" pitchFamily="34" charset="0"/>
            </a:endParaRPr>
          </a:p>
        </p:txBody>
      </p:sp>
      <p:sp>
        <p:nvSpPr>
          <p:cNvPr id="5" name="Rechteck 4"/>
          <p:cNvSpPr/>
          <p:nvPr/>
        </p:nvSpPr>
        <p:spPr>
          <a:xfrm>
            <a:off x="467544" y="4509120"/>
            <a:ext cx="8433320" cy="2585323"/>
          </a:xfrm>
          <a:prstGeom prst="rect">
            <a:avLst/>
          </a:prstGeom>
        </p:spPr>
        <p:txBody>
          <a:bodyPr wrap="square">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class</a:t>
            </a:r>
            <a:r>
              <a:rPr lang="de-AT" b="1" dirty="0" smtClean="0">
                <a:latin typeface="TheSansMonoConNormal" pitchFamily="34" charset="0"/>
              </a:rPr>
              <a:t> GameScreen {</a:t>
            </a:r>
          </a:p>
          <a:p>
            <a:r>
              <a:rPr lang="de-AT" b="1" dirty="0" smtClean="0">
                <a:latin typeface="TheSansMonoConNormal" pitchFamily="34" charset="0"/>
              </a:rPr>
              <a:t>    ...</a:t>
            </a:r>
          </a:p>
          <a:p>
            <a:r>
              <a:rPr lang="de-AT" b="1" dirty="0" smtClean="0">
                <a:latin typeface="TheSansMonoConNormal" pitchFamily="34" charset="0"/>
              </a:rPr>
              <a:t>    private </a:t>
            </a:r>
            <a:r>
              <a:rPr lang="de-AT" b="1" dirty="0" err="1" smtClean="0">
                <a:latin typeface="TheSansMonoConNormal" pitchFamily="34" charset="0"/>
              </a:rPr>
              <a:t>void</a:t>
            </a:r>
            <a:r>
              <a:rPr lang="de-AT" b="1" dirty="0" smtClean="0">
                <a:latin typeface="TheSansMonoConNormal" pitchFamily="34" charset="0"/>
              </a:rPr>
              <a:t> update(</a:t>
            </a:r>
            <a:r>
              <a:rPr lang="de-AT" b="1" dirty="0" err="1" smtClean="0">
                <a:latin typeface="TheSansMonoConNormal" pitchFamily="34" charset="0"/>
              </a:rPr>
              <a:t>float</a:t>
            </a:r>
            <a:r>
              <a:rPr lang="de-AT" b="1" dirty="0" smtClean="0">
                <a:latin typeface="TheSansMonoConNormal" pitchFamily="34" charset="0"/>
              </a:rPr>
              <a:t> deltaTime) {</a:t>
            </a:r>
          </a:p>
          <a:p>
            <a:r>
              <a:rPr lang="de-AT" b="1" dirty="0" smtClean="0">
                <a:latin typeface="TheSansMonoConNormal" pitchFamily="34" charset="0"/>
              </a:rPr>
              <a:t>       </a:t>
            </a:r>
            <a:r>
              <a:rPr lang="de-AT" b="1" dirty="0" err="1" smtClean="0">
                <a:latin typeface="TheSansMonoConNormal" pitchFamily="34" charset="0"/>
              </a:rPr>
              <a:t>if</a:t>
            </a:r>
            <a:r>
              <a:rPr lang="de-AT" b="1" dirty="0" smtClean="0">
                <a:latin typeface="TheSansMonoConNormal" pitchFamily="34" charset="0"/>
              </a:rPr>
              <a:t>(</a:t>
            </a:r>
            <a:r>
              <a:rPr lang="de-AT" b="1" dirty="0" err="1" smtClean="0">
                <a:latin typeface="TheSansMonoConNormal" pitchFamily="34" charset="0"/>
              </a:rPr>
              <a:t>world.gameOver</a:t>
            </a:r>
            <a:r>
              <a:rPr lang="de-AT" b="1" dirty="0" smtClean="0">
                <a:latin typeface="TheSansMonoConNormal" pitchFamily="34" charset="0"/>
              </a:rPr>
              <a:t>) </a:t>
            </a:r>
            <a:r>
              <a:rPr lang="de-AT" b="1" dirty="0" err="1" smtClean="0">
                <a:latin typeface="TheSansMonoConNormal" pitchFamily="34" charset="0"/>
              </a:rPr>
              <a:t>state</a:t>
            </a:r>
            <a:r>
              <a:rPr lang="de-AT" b="1" dirty="0" smtClean="0">
                <a:latin typeface="TheSansMonoConNormal" pitchFamily="34" charset="0"/>
              </a:rPr>
              <a:t> = </a:t>
            </a:r>
            <a:r>
              <a:rPr lang="de-AT" b="1" dirty="0" err="1" smtClean="0">
                <a:latin typeface="TheSansMonoConNormal" pitchFamily="34" charset="0"/>
              </a:rPr>
              <a:t>State.GameOver</a:t>
            </a:r>
            <a:r>
              <a:rPr lang="de-AT" b="1" dirty="0" smtClean="0">
                <a:latin typeface="TheSansMonoConNormal" pitchFamily="34" charset="0"/>
              </a:rPr>
              <a:t>;</a:t>
            </a:r>
          </a:p>
          <a:p>
            <a:r>
              <a:rPr lang="de-AT" b="1" dirty="0" smtClean="0">
                <a:latin typeface="TheSansMonoConNormal" pitchFamily="34" charset="0"/>
              </a:rPr>
              <a:t>       ... </a:t>
            </a:r>
          </a:p>
          <a:p>
            <a:r>
              <a:rPr lang="de-AT" b="1" dirty="0" smtClean="0">
                <a:latin typeface="TheSansMonoConNormal" pitchFamily="34" charset="0"/>
              </a:rPr>
              <a:t>    }</a:t>
            </a:r>
          </a:p>
          <a:p>
            <a:r>
              <a:rPr lang="de-AT" b="1" dirty="0" smtClean="0">
                <a:latin typeface="TheSansMonoConNormal" pitchFamily="34" charset="0"/>
              </a:rPr>
              <a:t>    ...</a:t>
            </a:r>
          </a:p>
          <a:p>
            <a:r>
              <a:rPr lang="de-AT" b="1" dirty="0" smtClean="0">
                <a:latin typeface="TheSansMonoConNormal" pitchFamily="34" charset="0"/>
              </a:rPr>
              <a:t>}</a:t>
            </a:r>
          </a:p>
          <a:p>
            <a:r>
              <a:rPr lang="de-AT" b="1" dirty="0" smtClean="0">
                <a:latin typeface="TheSansMonoConNormal" pitchFamily="34" charset="0"/>
              </a:rPr>
              <a:t>    </a:t>
            </a:r>
            <a:endParaRPr lang="de-AT" b="1" dirty="0">
              <a:latin typeface="TheSansMonoConNormal"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Plan </a:t>
            </a:r>
            <a:r>
              <a:rPr lang="de-AT" dirty="0" err="1" smtClean="0"/>
              <a:t>Of</a:t>
            </a:r>
            <a:r>
              <a:rPr lang="de-AT" dirty="0" smtClean="0"/>
              <a:t> </a:t>
            </a:r>
            <a:r>
              <a:rPr lang="de-AT" dirty="0" err="1" smtClean="0"/>
              <a:t>Attack</a:t>
            </a:r>
            <a:endParaRPr lang="de-AT" dirty="0"/>
          </a:p>
        </p:txBody>
      </p:sp>
      <p:sp>
        <p:nvSpPr>
          <p:cNvPr id="3" name="Inhaltsplatzhalter 2"/>
          <p:cNvSpPr>
            <a:spLocks noGrp="1"/>
          </p:cNvSpPr>
          <p:nvPr>
            <p:ph idx="1"/>
          </p:nvPr>
        </p:nvSpPr>
        <p:spPr/>
        <p:txBody>
          <a:bodyPr/>
          <a:lstStyle/>
          <a:p>
            <a:pPr>
              <a:buNone/>
            </a:pPr>
            <a:r>
              <a:rPr lang="de-AT" dirty="0" err="1" smtClean="0"/>
              <a:t>What‘s</a:t>
            </a:r>
            <a:r>
              <a:rPr lang="de-AT" dirty="0" smtClean="0"/>
              <a:t> a </a:t>
            </a:r>
            <a:r>
              <a:rPr lang="de-AT" dirty="0" err="1" smtClean="0"/>
              <a:t>game</a:t>
            </a:r>
            <a:r>
              <a:rPr lang="de-AT" dirty="0" smtClean="0"/>
              <a:t> </a:t>
            </a:r>
            <a:r>
              <a:rPr lang="de-AT" dirty="0" err="1" smtClean="0"/>
              <a:t>made</a:t>
            </a:r>
            <a:r>
              <a:rPr lang="de-AT" dirty="0" smtClean="0"/>
              <a:t> </a:t>
            </a:r>
            <a:r>
              <a:rPr lang="de-AT" dirty="0" err="1" smtClean="0"/>
              <a:t>of</a:t>
            </a:r>
            <a:r>
              <a:rPr lang="de-AT" dirty="0" smtClean="0"/>
              <a:t>?</a:t>
            </a:r>
          </a:p>
          <a:p>
            <a:r>
              <a:rPr lang="de-AT" dirty="0" smtClean="0"/>
              <a:t>Core Game </a:t>
            </a:r>
            <a:r>
              <a:rPr lang="de-AT" dirty="0" err="1" smtClean="0"/>
              <a:t>Mechanics</a:t>
            </a:r>
            <a:r>
              <a:rPr lang="de-AT" dirty="0" smtClean="0"/>
              <a:t>.</a:t>
            </a:r>
          </a:p>
          <a:p>
            <a:r>
              <a:rPr lang="de-AT" dirty="0" smtClean="0"/>
              <a:t>Story &amp; Art Style.</a:t>
            </a:r>
          </a:p>
          <a:p>
            <a:r>
              <a:rPr lang="de-AT" dirty="0" smtClean="0"/>
              <a:t>Screens </a:t>
            </a:r>
            <a:r>
              <a:rPr lang="de-AT" dirty="0" err="1" smtClean="0"/>
              <a:t>and</a:t>
            </a:r>
            <a:r>
              <a:rPr lang="de-AT" dirty="0" smtClean="0"/>
              <a:t> Transitions.</a:t>
            </a:r>
          </a:p>
          <a:p>
            <a:endParaRPr lang="de-AT" dirty="0" smtClean="0"/>
          </a:p>
          <a:p>
            <a:pPr>
              <a:buNone/>
            </a:pPr>
            <a:endParaRPr lang="de-AT" sz="2400" dirty="0" smtClean="0"/>
          </a:p>
          <a:p>
            <a:pPr>
              <a:buNone/>
            </a:pPr>
            <a:endParaRPr lang="de-AT" sz="2400" dirty="0" smtClean="0"/>
          </a:p>
          <a:p>
            <a:pPr>
              <a:buNone/>
            </a:pPr>
            <a:endParaRPr lang="de-AT" sz="2400" dirty="0" smtClean="0"/>
          </a:p>
          <a:p>
            <a:pPr>
              <a:buNone/>
            </a:pPr>
            <a:r>
              <a:rPr lang="de-AT" sz="2400" dirty="0" smtClean="0">
                <a:solidFill>
                  <a:srgbClr val="FF0000"/>
                </a:solidFill>
              </a:rPr>
              <a:t>Note</a:t>
            </a:r>
            <a:r>
              <a:rPr lang="de-AT" sz="2400" dirty="0" smtClean="0"/>
              <a:t>: </a:t>
            </a:r>
            <a:r>
              <a:rPr lang="de-AT" sz="2400" dirty="0" err="1" smtClean="0"/>
              <a:t>We</a:t>
            </a:r>
            <a:r>
              <a:rPr lang="de-AT" sz="2400" dirty="0" smtClean="0"/>
              <a:t> do not </a:t>
            </a:r>
            <a:r>
              <a:rPr lang="de-AT" sz="2400" dirty="0" err="1" smtClean="0"/>
              <a:t>write</a:t>
            </a:r>
            <a:r>
              <a:rPr lang="de-AT" sz="2400" dirty="0" smtClean="0"/>
              <a:t> </a:t>
            </a:r>
            <a:r>
              <a:rPr lang="de-AT" sz="2400" dirty="0" err="1" smtClean="0"/>
              <a:t>any</a:t>
            </a:r>
            <a:r>
              <a:rPr lang="de-AT" sz="2400" dirty="0" smtClean="0"/>
              <a:t> </a:t>
            </a:r>
            <a:r>
              <a:rPr lang="de-AT" sz="2400" dirty="0" err="1" smtClean="0"/>
              <a:t>code</a:t>
            </a:r>
            <a:r>
              <a:rPr lang="de-AT" sz="2400" dirty="0" smtClean="0"/>
              <a:t> </a:t>
            </a:r>
            <a:r>
              <a:rPr lang="de-AT" sz="2400" dirty="0" err="1" smtClean="0"/>
              <a:t>at</a:t>
            </a:r>
            <a:r>
              <a:rPr lang="de-AT" sz="2400" dirty="0" smtClean="0"/>
              <a:t> </a:t>
            </a:r>
            <a:r>
              <a:rPr lang="de-AT" sz="2400" dirty="0" err="1" smtClean="0"/>
              <a:t>this</a:t>
            </a:r>
            <a:r>
              <a:rPr lang="de-AT" sz="2400" dirty="0" smtClean="0"/>
              <a:t> </a:t>
            </a:r>
            <a:r>
              <a:rPr lang="de-AT" sz="2400" dirty="0" err="1" smtClean="0"/>
              <a:t>point</a:t>
            </a:r>
            <a:r>
              <a:rPr lang="de-AT" sz="2400" dirty="0" smtClean="0"/>
              <a:t>! </a:t>
            </a:r>
            <a:r>
              <a:rPr lang="de-AT" sz="2400" dirty="0" err="1" smtClean="0"/>
              <a:t>It‘s</a:t>
            </a:r>
            <a:r>
              <a:rPr lang="de-AT" sz="2400" dirty="0" smtClean="0"/>
              <a:t> all </a:t>
            </a:r>
            <a:r>
              <a:rPr lang="de-AT" sz="2400" dirty="0" err="1" smtClean="0"/>
              <a:t>about</a:t>
            </a:r>
            <a:r>
              <a:rPr lang="de-AT" sz="2400" dirty="0" smtClean="0"/>
              <a:t> design. The </a:t>
            </a:r>
            <a:r>
              <a:rPr lang="de-AT" sz="2400" dirty="0" err="1" smtClean="0"/>
              <a:t>code</a:t>
            </a:r>
            <a:r>
              <a:rPr lang="de-AT" sz="2400" dirty="0" smtClean="0"/>
              <a:t> will </a:t>
            </a:r>
            <a:r>
              <a:rPr lang="de-AT" sz="2400" dirty="0" err="1" smtClean="0"/>
              <a:t>emerge</a:t>
            </a:r>
            <a:r>
              <a:rPr lang="de-AT" sz="2400" dirty="0" smtClean="0"/>
              <a:t> </a:t>
            </a:r>
            <a:r>
              <a:rPr lang="de-AT" sz="2400" dirty="0" err="1" smtClean="0"/>
              <a:t>from</a:t>
            </a:r>
            <a:r>
              <a:rPr lang="de-AT" sz="2400" dirty="0" smtClean="0"/>
              <a:t> </a:t>
            </a:r>
            <a:r>
              <a:rPr lang="de-AT" sz="2400" dirty="0" err="1" smtClean="0"/>
              <a:t>the</a:t>
            </a:r>
            <a:r>
              <a:rPr lang="de-AT" sz="2400" dirty="0" smtClean="0"/>
              <a:t> design </a:t>
            </a:r>
            <a:r>
              <a:rPr lang="de-AT" sz="2400" dirty="0" err="1" smtClean="0"/>
              <a:t>naturally</a:t>
            </a:r>
            <a:r>
              <a:rPr lang="de-AT" sz="2400" dirty="0" smtClean="0"/>
              <a:t>.</a:t>
            </a:r>
            <a:endParaRPr lang="de-AT" sz="2400" dirty="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a:xfrm>
            <a:off x="457200" y="1124744"/>
            <a:ext cx="8229600" cy="1728192"/>
          </a:xfrm>
        </p:spPr>
        <p:txBody>
          <a:bodyPr/>
          <a:lstStyle/>
          <a:p>
            <a:r>
              <a:rPr lang="de-AT" dirty="0" err="1" smtClean="0"/>
              <a:t>There‘s</a:t>
            </a:r>
            <a:r>
              <a:rPr lang="de-AT" dirty="0" smtClean="0"/>
              <a:t> a </a:t>
            </a:r>
            <a:r>
              <a:rPr lang="de-AT" dirty="0" err="1" smtClean="0"/>
              <a:t>bug</a:t>
            </a:r>
            <a:r>
              <a:rPr lang="de-AT" dirty="0" smtClean="0"/>
              <a:t> in GameScreen!</a:t>
            </a:r>
          </a:p>
          <a:p>
            <a:r>
              <a:rPr lang="de-AT" dirty="0" err="1" smtClean="0"/>
              <a:t>We</a:t>
            </a:r>
            <a:r>
              <a:rPr lang="de-AT" dirty="0" smtClean="0"/>
              <a:t> </a:t>
            </a:r>
            <a:r>
              <a:rPr lang="de-AT" dirty="0" err="1" smtClean="0"/>
              <a:t>should</a:t>
            </a:r>
            <a:r>
              <a:rPr lang="de-AT" dirty="0" smtClean="0"/>
              <a:t> </a:t>
            </a:r>
            <a:r>
              <a:rPr lang="de-AT" dirty="0" err="1" smtClean="0"/>
              <a:t>really</a:t>
            </a:r>
            <a:r>
              <a:rPr lang="de-AT" dirty="0" smtClean="0"/>
              <a:t> check </a:t>
            </a:r>
            <a:r>
              <a:rPr lang="de-AT" dirty="0" err="1" smtClean="0"/>
              <a:t>for</a:t>
            </a:r>
            <a:r>
              <a:rPr lang="de-AT" dirty="0" smtClean="0"/>
              <a:t> a </a:t>
            </a:r>
            <a:r>
              <a:rPr lang="de-AT" dirty="0" err="1" smtClean="0"/>
              <a:t>touch</a:t>
            </a:r>
            <a:r>
              <a:rPr lang="de-AT" dirty="0" smtClean="0"/>
              <a:t> </a:t>
            </a:r>
            <a:r>
              <a:rPr lang="de-AT" dirty="0" err="1" smtClean="0"/>
              <a:t>up</a:t>
            </a:r>
            <a:r>
              <a:rPr lang="de-AT" dirty="0" smtClean="0"/>
              <a:t> </a:t>
            </a:r>
            <a:r>
              <a:rPr lang="de-AT" dirty="0" err="1" smtClean="0"/>
              <a:t>event</a:t>
            </a:r>
            <a:r>
              <a:rPr lang="de-AT" dirty="0" smtClean="0"/>
              <a:t> </a:t>
            </a:r>
            <a:r>
              <a:rPr lang="de-AT" dirty="0" err="1" smtClean="0"/>
              <a:t>before</a:t>
            </a:r>
            <a:r>
              <a:rPr lang="de-AT" dirty="0" smtClean="0"/>
              <a:t> </a:t>
            </a:r>
            <a:r>
              <a:rPr lang="de-AT" dirty="0" err="1" smtClean="0"/>
              <a:t>we</a:t>
            </a:r>
            <a:r>
              <a:rPr lang="de-AT" dirty="0" smtClean="0"/>
              <a:t> </a:t>
            </a:r>
            <a:r>
              <a:rPr lang="de-AT" dirty="0" err="1" smtClean="0"/>
              <a:t>change</a:t>
            </a:r>
            <a:r>
              <a:rPr lang="de-AT" dirty="0" smtClean="0"/>
              <a:t> </a:t>
            </a:r>
            <a:r>
              <a:rPr lang="de-AT" dirty="0" err="1" smtClean="0"/>
              <a:t>to</a:t>
            </a:r>
            <a:r>
              <a:rPr lang="de-AT" dirty="0" smtClean="0"/>
              <a:t> </a:t>
            </a:r>
            <a:r>
              <a:rPr lang="de-AT" dirty="0" err="1" smtClean="0"/>
              <a:t>the</a:t>
            </a:r>
            <a:r>
              <a:rPr lang="de-AT" dirty="0" smtClean="0"/>
              <a:t> </a:t>
            </a:r>
            <a:r>
              <a:rPr lang="de-AT" dirty="0" err="1" smtClean="0"/>
              <a:t>MainMenuScreen</a:t>
            </a:r>
            <a:r>
              <a:rPr lang="de-AT" dirty="0" smtClean="0"/>
              <a:t>.</a:t>
            </a:r>
          </a:p>
          <a:p>
            <a:endParaRPr lang="de-AT" dirty="0"/>
          </a:p>
        </p:txBody>
      </p:sp>
      <p:sp>
        <p:nvSpPr>
          <p:cNvPr id="4" name="Rechteck 3"/>
          <p:cNvSpPr/>
          <p:nvPr/>
        </p:nvSpPr>
        <p:spPr>
          <a:xfrm>
            <a:off x="827584" y="2780928"/>
            <a:ext cx="8568952" cy="3754874"/>
          </a:xfrm>
          <a:prstGeom prst="rect">
            <a:avLst/>
          </a:prstGeom>
        </p:spPr>
        <p:txBody>
          <a:bodyPr wrap="square">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GameScreen {</a:t>
            </a:r>
          </a:p>
          <a:p>
            <a:r>
              <a:rPr lang="de-AT" sz="1400" b="1" dirty="0" smtClean="0">
                <a:latin typeface="TheSansMonoConNormal" pitchFamily="34" charset="0"/>
              </a:rPr>
              <a:t>    ...</a:t>
            </a:r>
          </a:p>
          <a:p>
            <a:r>
              <a:rPr lang="de-AT" sz="1400" b="1" dirty="0" smtClean="0">
                <a:latin typeface="TheSansMonoConNormal" pitchFamily="34" charset="0"/>
              </a:rPr>
              <a:t>    private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r>
              <a:rPr lang="de-AT" sz="1400" b="1" dirty="0" err="1" smtClean="0">
                <a:latin typeface="TheSansMonoConNormal" pitchFamily="34" charset="0"/>
              </a:rPr>
              <a:t>float</a:t>
            </a:r>
            <a:r>
              <a:rPr lang="de-AT" sz="1400" b="1" dirty="0" smtClean="0">
                <a:latin typeface="TheSansMonoConNormal" pitchFamily="34" charset="0"/>
              </a:rPr>
              <a:t> </a:t>
            </a:r>
            <a:r>
              <a:rPr lang="de-AT" sz="1400" b="1" dirty="0" err="1" smtClean="0">
                <a:latin typeface="TheSansMonoConNormal" pitchFamily="34" charset="0"/>
              </a:rPr>
              <a:t>accelX</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a:t>
            </a:r>
            <a:r>
              <a:rPr lang="de-AT" sz="1400" b="1" i="1" dirty="0" err="1" smtClean="0">
                <a:latin typeface="TheSansMonoConNormal" pitchFamily="34" charset="0"/>
              </a:rPr>
              <a:t>GameOver</a:t>
            </a:r>
            <a:r>
              <a:rPr lang="de-AT" sz="1400" b="1" i="1" dirty="0" smtClean="0">
                <a:latin typeface="TheSansMonoConNormal" pitchFamily="34" charset="0"/>
              </a:rPr>
              <a:t>) {</a:t>
            </a:r>
          </a:p>
          <a:p>
            <a:r>
              <a:rPr lang="de-AT" sz="1400" b="1" dirty="0" smtClean="0">
                <a:latin typeface="TheSansMonoConNormal" pitchFamily="34" charset="0"/>
              </a:rPr>
              <a:t>            List&lt;</a:t>
            </a:r>
            <a:r>
              <a:rPr lang="de-AT" sz="1400" b="1" dirty="0" err="1" smtClean="0">
                <a:latin typeface="TheSansMonoConNormal" pitchFamily="34" charset="0"/>
              </a:rPr>
              <a:t>TouchEvent</a:t>
            </a:r>
            <a:r>
              <a:rPr lang="de-AT" sz="1400" b="1" dirty="0" smtClean="0">
                <a:latin typeface="TheSansMonoConNormal" pitchFamily="34" charset="0"/>
              </a:rPr>
              <a:t>&gt; </a:t>
            </a:r>
            <a:r>
              <a:rPr lang="de-AT" sz="1400" b="1" dirty="0" err="1" smtClean="0">
                <a:latin typeface="TheSansMonoConNormal" pitchFamily="34" charset="0"/>
              </a:rPr>
              <a:t>events</a:t>
            </a:r>
            <a:r>
              <a:rPr lang="de-AT" sz="1400" b="1" dirty="0" smtClean="0">
                <a:latin typeface="TheSansMonoConNormal" pitchFamily="34" charset="0"/>
              </a:rPr>
              <a:t> = </a:t>
            </a:r>
            <a:r>
              <a:rPr lang="de-AT" sz="1400" b="1" dirty="0" err="1" smtClean="0">
                <a:latin typeface="TheSansMonoConNormal" pitchFamily="34" charset="0"/>
              </a:rPr>
              <a:t>game.getTouchEvents</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for</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i = 0; i &lt; </a:t>
            </a:r>
            <a:r>
              <a:rPr lang="de-AT" sz="1400" b="1" dirty="0" err="1" smtClean="0">
                <a:latin typeface="TheSansMonoConNormal" pitchFamily="34" charset="0"/>
              </a:rPr>
              <a:t>events.size</a:t>
            </a:r>
            <a:r>
              <a:rPr lang="de-AT" sz="1400" b="1" dirty="0" smtClean="0">
                <a:latin typeface="TheSansMonoConNormal" pitchFamily="34" charset="0"/>
              </a:rPr>
              <a:t>(); i++)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(events.get(i).type == </a:t>
            </a:r>
            <a:r>
              <a:rPr lang="de-AT" sz="1400" b="1" dirty="0" err="1" smtClean="0">
                <a:latin typeface="TheSansMonoConNormal" pitchFamily="34" charset="0"/>
              </a:rPr>
              <a:t>TouchEvent.TouchEventType.</a:t>
            </a:r>
            <a:r>
              <a:rPr lang="de-AT" sz="1400" b="1" i="1" dirty="0" err="1" smtClean="0">
                <a:latin typeface="TheSansMonoConNormal" pitchFamily="34" charset="0"/>
              </a:rPr>
              <a:t>Up</a:t>
            </a:r>
            <a:r>
              <a:rPr lang="de-AT" sz="1400" b="1" i="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game.setScreen</a:t>
            </a:r>
            <a:r>
              <a:rPr lang="de-AT" sz="1400" b="1" dirty="0" smtClean="0">
                <a:latin typeface="TheSansMonoConNormal" pitchFamily="34" charset="0"/>
              </a:rPr>
              <a:t>(</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MainMenuScreen</a:t>
            </a:r>
            <a:r>
              <a:rPr lang="de-AT" sz="1400" b="1" dirty="0" smtClean="0">
                <a:latin typeface="TheSansMonoConNormal" pitchFamily="34" charset="0"/>
              </a:rPr>
              <a:t>(</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p>
          <a:p>
            <a:r>
              <a:rPr lang="de-AT" sz="1400" b="1" dirty="0" smtClean="0">
                <a:latin typeface="TheSansMonoConNormal" pitchFamily="34" charset="0"/>
              </a:rPr>
              <a:t>                }                   </a:t>
            </a:r>
          </a:p>
          <a:p>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p:txBody>
          <a:bodyPr/>
          <a:lstStyle/>
          <a:p>
            <a:r>
              <a:rPr lang="de-AT" dirty="0" err="1" smtClean="0"/>
              <a:t>We</a:t>
            </a:r>
            <a:r>
              <a:rPr lang="de-AT" dirty="0" smtClean="0"/>
              <a:t> </a:t>
            </a:r>
            <a:r>
              <a:rPr lang="de-AT" dirty="0" err="1" smtClean="0"/>
              <a:t>should</a:t>
            </a:r>
            <a:r>
              <a:rPr lang="de-AT" dirty="0" smtClean="0"/>
              <a:t> also </a:t>
            </a:r>
            <a:r>
              <a:rPr lang="de-AT" dirty="0" err="1" smtClean="0"/>
              <a:t>keep</a:t>
            </a:r>
            <a:r>
              <a:rPr lang="de-AT" dirty="0" smtClean="0"/>
              <a:t> </a:t>
            </a:r>
            <a:r>
              <a:rPr lang="de-AT" dirty="0" err="1" smtClean="0"/>
              <a:t>track</a:t>
            </a:r>
            <a:r>
              <a:rPr lang="de-AT" dirty="0" smtClean="0"/>
              <a:t> </a:t>
            </a:r>
            <a:r>
              <a:rPr lang="de-AT" dirty="0" err="1" smtClean="0"/>
              <a:t>of</a:t>
            </a:r>
            <a:r>
              <a:rPr lang="de-AT" dirty="0" smtClean="0"/>
              <a:t> </a:t>
            </a:r>
            <a:r>
              <a:rPr lang="de-AT" dirty="0" err="1" smtClean="0"/>
              <a:t>points</a:t>
            </a:r>
            <a:r>
              <a:rPr lang="de-AT" dirty="0" smtClean="0"/>
              <a:t>!</a:t>
            </a:r>
          </a:p>
          <a:p>
            <a:r>
              <a:rPr lang="de-AT" dirty="0" err="1" smtClean="0"/>
              <a:t>Depending</a:t>
            </a:r>
            <a:r>
              <a:rPr lang="de-AT" dirty="0" smtClean="0"/>
              <a:t> on block type </a:t>
            </a:r>
            <a:r>
              <a:rPr lang="de-AT" dirty="0" err="1" smtClean="0"/>
              <a:t>we</a:t>
            </a:r>
            <a:r>
              <a:rPr lang="de-AT" dirty="0" smtClean="0"/>
              <a:t> </a:t>
            </a:r>
            <a:r>
              <a:rPr lang="de-AT" dirty="0" err="1" smtClean="0"/>
              <a:t>give</a:t>
            </a:r>
            <a:r>
              <a:rPr lang="de-AT" dirty="0" smtClean="0"/>
              <a:t> 10, 9, 8 etc. </a:t>
            </a:r>
            <a:r>
              <a:rPr lang="de-AT" dirty="0" err="1" smtClean="0"/>
              <a:t>points</a:t>
            </a:r>
            <a:r>
              <a:rPr lang="de-AT" dirty="0" smtClean="0"/>
              <a:t>.</a:t>
            </a:r>
          </a:p>
          <a:p>
            <a:endParaRPr lang="de-AT" dirty="0"/>
          </a:p>
        </p:txBody>
      </p:sp>
      <p:sp>
        <p:nvSpPr>
          <p:cNvPr id="4" name="Rechteck 3"/>
          <p:cNvSpPr/>
          <p:nvPr/>
        </p:nvSpPr>
        <p:spPr>
          <a:xfrm>
            <a:off x="611560" y="2780928"/>
            <a:ext cx="9001000" cy="4031873"/>
          </a:xfrm>
          <a:prstGeom prst="rect">
            <a:avLst/>
          </a:prstGeom>
        </p:spPr>
        <p:txBody>
          <a:bodyPr wrap="square">
            <a:spAutoFit/>
          </a:bodyPr>
          <a:lstStyle/>
          <a:p>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class</a:t>
            </a:r>
            <a:r>
              <a:rPr lang="de-AT" sz="1600" b="1" dirty="0" smtClean="0">
                <a:latin typeface="TheSansMonoConNormal" pitchFamily="34" charset="0"/>
              </a:rPr>
              <a:t> World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int</a:t>
            </a:r>
            <a:r>
              <a:rPr lang="de-AT" sz="1600" b="1" dirty="0" smtClean="0">
                <a:latin typeface="TheSansMonoConNormal" pitchFamily="34" charset="0"/>
              </a:rPr>
              <a:t> </a:t>
            </a:r>
            <a:r>
              <a:rPr lang="de-AT" sz="1600" b="1" dirty="0" err="1" smtClean="0">
                <a:latin typeface="TheSansMonoConNormal" pitchFamily="34" charset="0"/>
              </a:rPr>
              <a:t>points</a:t>
            </a:r>
            <a:r>
              <a:rPr lang="de-AT" sz="1600" b="1" dirty="0" smtClean="0">
                <a:latin typeface="TheSansMonoConNormal" pitchFamily="34" charset="0"/>
              </a:rPr>
              <a:t> = 0;</a:t>
            </a:r>
          </a:p>
          <a:p>
            <a:endParaRPr lang="de-AT" sz="1600" b="1" dirty="0" smtClean="0">
              <a:latin typeface="TheSansMonoConNormal" pitchFamily="34" charset="0"/>
            </a:endParaRPr>
          </a:p>
          <a:p>
            <a:r>
              <a:rPr lang="de-AT" sz="1600" b="1" dirty="0" smtClean="0">
                <a:latin typeface="TheSansMonoConNormal" pitchFamily="34" charset="0"/>
              </a:rPr>
              <a:t>    private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collideBallBlocks</a:t>
            </a:r>
            <a:r>
              <a:rPr lang="de-AT" sz="1600" b="1" dirty="0" smtClean="0">
                <a:latin typeface="TheSansMonoConNormal" pitchFamily="34" charset="0"/>
              </a:rPr>
              <a:t>(</a:t>
            </a:r>
            <a:r>
              <a:rPr lang="de-AT" sz="1600" b="1" dirty="0" err="1" smtClean="0">
                <a:latin typeface="TheSansMonoConNormal" pitchFamily="34" charset="0"/>
              </a:rPr>
              <a:t>float</a:t>
            </a:r>
            <a:r>
              <a:rPr lang="de-AT" sz="1600" b="1" dirty="0" smtClean="0">
                <a:latin typeface="TheSansMonoConNormal" pitchFamily="34" charset="0"/>
              </a:rPr>
              <a:t> deltaTime) {</a:t>
            </a:r>
          </a:p>
          <a:p>
            <a:r>
              <a:rPr lang="de-AT" sz="1600" b="1" dirty="0" smtClean="0">
                <a:latin typeface="TheSansMonoConNormal" pitchFamily="34" charset="0"/>
              </a:rPr>
              <a:t>        </a:t>
            </a:r>
            <a:r>
              <a:rPr lang="de-AT" sz="1600" b="1" dirty="0" err="1" smtClean="0">
                <a:latin typeface="TheSansMonoConNormal" pitchFamily="34" charset="0"/>
              </a:rPr>
              <a:t>for</a:t>
            </a:r>
            <a:r>
              <a:rPr lang="de-AT" sz="1600" b="1" dirty="0" smtClean="0">
                <a:latin typeface="TheSansMonoConNormal" pitchFamily="34" charset="0"/>
              </a:rPr>
              <a:t>(</a:t>
            </a:r>
            <a:r>
              <a:rPr lang="de-AT" sz="1600" b="1" dirty="0" err="1" smtClean="0">
                <a:latin typeface="TheSansMonoConNormal" pitchFamily="34" charset="0"/>
              </a:rPr>
              <a:t>int</a:t>
            </a:r>
            <a:r>
              <a:rPr lang="de-AT" sz="1600" b="1" dirty="0" smtClean="0">
                <a:latin typeface="TheSansMonoConNormal" pitchFamily="34" charset="0"/>
              </a:rPr>
              <a:t> i = 0; i &lt; </a:t>
            </a:r>
            <a:r>
              <a:rPr lang="de-AT" sz="1600" b="1" dirty="0" err="1" smtClean="0">
                <a:latin typeface="TheSansMonoConNormal" pitchFamily="34" charset="0"/>
              </a:rPr>
              <a:t>blocks.size</a:t>
            </a:r>
            <a:r>
              <a:rPr lang="de-AT" sz="1600" b="1" dirty="0" smtClean="0">
                <a:latin typeface="TheSansMonoConNormal" pitchFamily="34" charset="0"/>
              </a:rPr>
              <a:t>(); i++) {</a:t>
            </a:r>
          </a:p>
          <a:p>
            <a:r>
              <a:rPr lang="de-AT" sz="1600" b="1" dirty="0" smtClean="0">
                <a:latin typeface="TheSansMonoConNormal" pitchFamily="34" charset="0"/>
              </a:rPr>
              <a:t>            Block </a:t>
            </a:r>
            <a:r>
              <a:rPr lang="de-AT" sz="1600" b="1" dirty="0" err="1" smtClean="0">
                <a:latin typeface="TheSansMonoConNormal" pitchFamily="34" charset="0"/>
              </a:rPr>
              <a:t>block</a:t>
            </a:r>
            <a:r>
              <a:rPr lang="de-AT" sz="1600" b="1" dirty="0" smtClean="0">
                <a:latin typeface="TheSansMonoConNormal" pitchFamily="34" charset="0"/>
              </a:rPr>
              <a:t> = blocks.get(i);</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collideRects</a:t>
            </a:r>
            <a:r>
              <a:rPr lang="de-AT" sz="1600" b="1" dirty="0" smtClean="0">
                <a:latin typeface="TheSansMonoConNormal" pitchFamily="34" charset="0"/>
              </a:rPr>
              <a:t>(</a:t>
            </a:r>
            <a:r>
              <a:rPr lang="de-AT" sz="1600" b="1" dirty="0" err="1" smtClean="0">
                <a:latin typeface="TheSansMonoConNormal" pitchFamily="34" charset="0"/>
              </a:rPr>
              <a:t>ball.x</a:t>
            </a:r>
            <a:r>
              <a:rPr lang="de-AT" sz="1600" b="1" dirty="0" smtClean="0">
                <a:latin typeface="TheSansMonoConNormal" pitchFamily="34" charset="0"/>
              </a:rPr>
              <a:t>, </a:t>
            </a:r>
            <a:r>
              <a:rPr lang="de-AT" sz="1600" b="1" dirty="0" err="1" smtClean="0">
                <a:latin typeface="TheSansMonoConNormal" pitchFamily="34" charset="0"/>
              </a:rPr>
              <a:t>ball.y</a:t>
            </a:r>
            <a:r>
              <a:rPr lang="de-AT" sz="1600" b="1" dirty="0" smtClean="0">
                <a:latin typeface="TheSansMonoConNormal" pitchFamily="34" charset="0"/>
              </a:rPr>
              <a:t>, </a:t>
            </a:r>
            <a:r>
              <a:rPr lang="de-AT" sz="1600" b="1" dirty="0" err="1" smtClean="0">
                <a:latin typeface="TheSansMonoConNormal" pitchFamily="34" charset="0"/>
              </a:rPr>
              <a:t>Ball.</a:t>
            </a:r>
            <a:r>
              <a:rPr lang="de-AT" sz="1600" b="1" i="1" dirty="0" err="1" smtClean="0">
                <a:latin typeface="TheSansMonoConNormal" pitchFamily="34" charset="0"/>
              </a:rPr>
              <a:t>WIDTH</a:t>
            </a:r>
            <a:r>
              <a:rPr lang="de-AT" sz="1600" b="1" i="1" dirty="0" smtClean="0">
                <a:latin typeface="TheSansMonoConNormal" pitchFamily="34" charset="0"/>
              </a:rPr>
              <a:t>, </a:t>
            </a:r>
            <a:r>
              <a:rPr lang="de-AT" sz="1600" b="1" i="1" dirty="0" err="1" smtClean="0">
                <a:latin typeface="TheSansMonoConNormal" pitchFamily="34" charset="0"/>
              </a:rPr>
              <a:t>Ball.HEIGHT</a:t>
            </a:r>
            <a:r>
              <a:rPr lang="de-AT" sz="1600" b="1" i="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block.x</a:t>
            </a:r>
            <a:r>
              <a:rPr lang="de-AT" sz="1600" b="1" dirty="0" smtClean="0">
                <a:latin typeface="TheSansMonoConNormal" pitchFamily="34" charset="0"/>
              </a:rPr>
              <a:t>, </a:t>
            </a:r>
            <a:r>
              <a:rPr lang="de-AT" sz="1600" b="1" dirty="0" err="1" smtClean="0">
                <a:latin typeface="TheSansMonoConNormal" pitchFamily="34" charset="0"/>
              </a:rPr>
              <a:t>block.y</a:t>
            </a:r>
            <a:r>
              <a:rPr lang="de-AT" sz="1600" b="1" dirty="0" smtClean="0">
                <a:latin typeface="TheSansMonoConNormal" pitchFamily="34" charset="0"/>
              </a:rPr>
              <a:t>, </a:t>
            </a:r>
            <a:r>
              <a:rPr lang="de-AT" sz="1600" b="1" dirty="0" err="1" smtClean="0">
                <a:latin typeface="TheSansMonoConNormal" pitchFamily="34" charset="0"/>
              </a:rPr>
              <a:t>Block.</a:t>
            </a:r>
            <a:r>
              <a:rPr lang="de-AT" sz="1600" b="1" i="1" dirty="0" err="1" smtClean="0">
                <a:latin typeface="TheSansMonoConNormal" pitchFamily="34" charset="0"/>
              </a:rPr>
              <a:t>WIDTH</a:t>
            </a:r>
            <a:r>
              <a:rPr lang="de-AT" sz="1600" b="1" i="1" dirty="0" smtClean="0">
                <a:latin typeface="TheSansMonoConNormal" pitchFamily="34" charset="0"/>
              </a:rPr>
              <a:t>, </a:t>
            </a:r>
            <a:r>
              <a:rPr lang="de-AT" sz="1600" b="1" i="1" dirty="0" err="1" smtClean="0">
                <a:latin typeface="TheSansMonoConNormal" pitchFamily="34" charset="0"/>
              </a:rPr>
              <a:t>Block.HEIGHT</a:t>
            </a:r>
            <a:r>
              <a:rPr lang="de-AT" sz="1600" b="1" i="1" dirty="0" smtClean="0">
                <a:latin typeface="TheSansMonoConNormal" pitchFamily="34" charset="0"/>
              </a:rPr>
              <a:t>)) {</a:t>
            </a:r>
          </a:p>
          <a:p>
            <a:r>
              <a:rPr lang="de-AT" sz="1600" b="1" i="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points</a:t>
            </a:r>
            <a:r>
              <a:rPr lang="de-AT" sz="1600" b="1" dirty="0" smtClean="0">
                <a:latin typeface="TheSansMonoConNormal" pitchFamily="34" charset="0"/>
              </a:rPr>
              <a:t> += 10 - </a:t>
            </a:r>
            <a:r>
              <a:rPr lang="de-AT" sz="1600" b="1" dirty="0" err="1" smtClean="0">
                <a:latin typeface="TheSansMonoConNormal" pitchFamily="34" charset="0"/>
              </a:rPr>
              <a:t>block.type</a:t>
            </a:r>
            <a:r>
              <a:rPr lang="de-AT" sz="1600" b="1" dirty="0" smtClean="0">
                <a:latin typeface="TheSansMonoConNormal" pitchFamily="34" charset="0"/>
              </a:rPr>
              <a:t>;</a:t>
            </a:r>
          </a:p>
          <a:p>
            <a:r>
              <a:rPr lang="de-AT" sz="1600" b="1" dirty="0" smtClean="0">
                <a:latin typeface="TheSansMonoConNormal" pitchFamily="34" charset="0"/>
              </a:rPr>
              <a:t>                break;</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p:txBody>
          <a:bodyPr/>
          <a:lstStyle/>
          <a:p>
            <a:r>
              <a:rPr lang="de-AT" dirty="0" err="1" smtClean="0"/>
              <a:t>How</a:t>
            </a:r>
            <a:r>
              <a:rPr lang="de-AT" dirty="0" smtClean="0"/>
              <a:t> do </a:t>
            </a:r>
            <a:r>
              <a:rPr lang="de-AT" dirty="0" err="1" smtClean="0"/>
              <a:t>we</a:t>
            </a:r>
            <a:r>
              <a:rPr lang="de-AT" dirty="0" smtClean="0"/>
              <a:t> render </a:t>
            </a:r>
            <a:r>
              <a:rPr lang="de-AT" dirty="0" err="1" smtClean="0"/>
              <a:t>the</a:t>
            </a:r>
            <a:r>
              <a:rPr lang="de-AT" dirty="0" smtClean="0"/>
              <a:t> score?</a:t>
            </a:r>
          </a:p>
          <a:p>
            <a:r>
              <a:rPr lang="de-AT" dirty="0" err="1" smtClean="0"/>
              <a:t>Could</a:t>
            </a:r>
            <a:r>
              <a:rPr lang="de-AT" dirty="0" smtClean="0"/>
              <a:t> </a:t>
            </a:r>
            <a:r>
              <a:rPr lang="de-AT" dirty="0" err="1" smtClean="0"/>
              <a:t>use</a:t>
            </a:r>
            <a:r>
              <a:rPr lang="de-AT" dirty="0" smtClean="0"/>
              <a:t> </a:t>
            </a:r>
            <a:r>
              <a:rPr lang="de-AT" dirty="0" err="1" smtClean="0"/>
              <a:t>image</a:t>
            </a:r>
            <a:r>
              <a:rPr lang="de-AT" dirty="0" smtClean="0"/>
              <a:t> </a:t>
            </a:r>
            <a:r>
              <a:rPr lang="de-AT" dirty="0" err="1" smtClean="0"/>
              <a:t>atlas</a:t>
            </a:r>
            <a:r>
              <a:rPr lang="de-AT" dirty="0" smtClean="0"/>
              <a:t> </a:t>
            </a:r>
            <a:r>
              <a:rPr lang="de-AT" dirty="0" err="1" smtClean="0"/>
              <a:t>for</a:t>
            </a:r>
            <a:r>
              <a:rPr lang="de-AT" dirty="0" smtClean="0"/>
              <a:t> </a:t>
            </a:r>
            <a:r>
              <a:rPr lang="de-AT" dirty="0" err="1" smtClean="0"/>
              <a:t>glyphs</a:t>
            </a:r>
            <a:r>
              <a:rPr lang="de-AT" dirty="0" smtClean="0"/>
              <a:t> (~ </a:t>
            </a:r>
            <a:r>
              <a:rPr lang="de-AT" dirty="0" err="1" smtClean="0"/>
              <a:t>characters</a:t>
            </a:r>
            <a:r>
              <a:rPr lang="de-AT" dirty="0" smtClean="0"/>
              <a:t>).</a:t>
            </a:r>
          </a:p>
          <a:p>
            <a:r>
              <a:rPr lang="de-AT" dirty="0" err="1" smtClean="0"/>
              <a:t>Instead</a:t>
            </a:r>
            <a:r>
              <a:rPr lang="de-AT" dirty="0" smtClean="0"/>
              <a:t> </a:t>
            </a:r>
            <a:r>
              <a:rPr lang="de-AT" dirty="0" err="1" smtClean="0"/>
              <a:t>we</a:t>
            </a:r>
            <a:r>
              <a:rPr lang="de-AT" dirty="0" smtClean="0"/>
              <a:t> </a:t>
            </a:r>
            <a:r>
              <a:rPr lang="de-AT" dirty="0" err="1" smtClean="0"/>
              <a:t>use</a:t>
            </a:r>
            <a:r>
              <a:rPr lang="de-AT" dirty="0" smtClean="0"/>
              <a:t> </a:t>
            </a:r>
            <a:r>
              <a:rPr lang="de-AT" dirty="0" err="1" smtClean="0"/>
              <a:t>Android</a:t>
            </a:r>
            <a:r>
              <a:rPr lang="de-AT" dirty="0" smtClean="0"/>
              <a:t> </a:t>
            </a:r>
            <a:r>
              <a:rPr lang="de-AT" dirty="0" err="1" smtClean="0"/>
              <a:t>fonts</a:t>
            </a:r>
            <a:r>
              <a:rPr lang="de-AT" dirty="0" smtClean="0"/>
              <a:t> </a:t>
            </a:r>
            <a:r>
              <a:rPr lang="de-AT" dirty="0" err="1" smtClean="0"/>
              <a:t>with</a:t>
            </a:r>
            <a:r>
              <a:rPr lang="de-AT" dirty="0" smtClean="0"/>
              <a:t> </a:t>
            </a:r>
            <a:r>
              <a:rPr lang="de-AT" dirty="0" err="1" smtClean="0"/>
              <a:t>Canvas</a:t>
            </a:r>
            <a:r>
              <a:rPr lang="de-AT" dirty="0" smtClean="0"/>
              <a:t>!</a:t>
            </a:r>
          </a:p>
          <a:p>
            <a:pPr lvl="1"/>
            <a:r>
              <a:rPr lang="de-AT" dirty="0" err="1" smtClean="0"/>
              <a:t>Typeface</a:t>
            </a:r>
            <a:r>
              <a:rPr lang="de-AT" dirty="0" smtClean="0"/>
              <a:t> </a:t>
            </a:r>
            <a:r>
              <a:rPr lang="de-AT" dirty="0" err="1" smtClean="0"/>
              <a:t>Game.loadFont</a:t>
            </a:r>
            <a:r>
              <a:rPr lang="de-AT" dirty="0" smtClean="0"/>
              <a:t>(String </a:t>
            </a:r>
            <a:r>
              <a:rPr lang="de-AT" dirty="0" err="1" smtClean="0"/>
              <a:t>fileName</a:t>
            </a:r>
            <a:r>
              <a:rPr lang="de-AT" dirty="0" smtClean="0"/>
              <a:t>);</a:t>
            </a:r>
          </a:p>
          <a:p>
            <a:pPr lvl="1"/>
            <a:r>
              <a:rPr lang="de-AT" dirty="0" err="1" smtClean="0"/>
              <a:t>Game.drawText</a:t>
            </a:r>
            <a:r>
              <a:rPr lang="de-AT" dirty="0" smtClean="0"/>
              <a:t>(</a:t>
            </a:r>
            <a:r>
              <a:rPr lang="de-AT" dirty="0" err="1" smtClean="0"/>
              <a:t>Typeface</a:t>
            </a:r>
            <a:r>
              <a:rPr lang="de-AT" dirty="0" smtClean="0"/>
              <a:t> </a:t>
            </a:r>
            <a:r>
              <a:rPr lang="de-AT" dirty="0" err="1" smtClean="0"/>
              <a:t>font</a:t>
            </a:r>
            <a:r>
              <a:rPr lang="de-AT" dirty="0" smtClean="0"/>
              <a:t>, String </a:t>
            </a:r>
            <a:r>
              <a:rPr lang="de-AT" dirty="0" err="1" smtClean="0"/>
              <a:t>text</a:t>
            </a:r>
            <a:r>
              <a:rPr lang="de-AT" dirty="0" smtClean="0"/>
              <a:t>, </a:t>
            </a:r>
            <a:r>
              <a:rPr lang="de-AT" dirty="0" err="1" smtClean="0"/>
              <a:t>int</a:t>
            </a:r>
            <a:r>
              <a:rPr lang="de-AT" dirty="0" smtClean="0"/>
              <a:t> x, </a:t>
            </a:r>
            <a:r>
              <a:rPr lang="de-AT" dirty="0" err="1" smtClean="0"/>
              <a:t>int</a:t>
            </a:r>
            <a:r>
              <a:rPr lang="de-AT" dirty="0" smtClean="0"/>
              <a:t> y, </a:t>
            </a:r>
            <a:r>
              <a:rPr lang="de-AT" dirty="0" err="1" smtClean="0"/>
              <a:t>int</a:t>
            </a:r>
            <a:r>
              <a:rPr lang="de-AT" dirty="0" smtClean="0"/>
              <a:t> </a:t>
            </a:r>
            <a:r>
              <a:rPr lang="de-AT" dirty="0" err="1" smtClean="0"/>
              <a:t>col</a:t>
            </a:r>
            <a:r>
              <a:rPr lang="de-AT" dirty="0" smtClean="0"/>
              <a:t>, </a:t>
            </a:r>
            <a:r>
              <a:rPr lang="de-AT" dirty="0" err="1" smtClean="0"/>
              <a:t>int</a:t>
            </a:r>
            <a:r>
              <a:rPr lang="de-AT" dirty="0" smtClean="0"/>
              <a:t> </a:t>
            </a:r>
            <a:r>
              <a:rPr lang="de-AT" dirty="0" err="1" smtClean="0"/>
              <a:t>size</a:t>
            </a:r>
            <a:r>
              <a:rPr lang="de-AT" dirty="0" smtClean="0"/>
              <a:t>);</a:t>
            </a:r>
            <a:endParaRPr lang="de-AT"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4" name="Rechteck 3"/>
          <p:cNvSpPr/>
          <p:nvPr/>
        </p:nvSpPr>
        <p:spPr>
          <a:xfrm>
            <a:off x="611560" y="1196752"/>
            <a:ext cx="8136904" cy="5016758"/>
          </a:xfrm>
          <a:prstGeom prst="rect">
            <a:avLst/>
          </a:prstGeom>
        </p:spPr>
        <p:txBody>
          <a:bodyPr wrap="square">
            <a:spAutoFit/>
          </a:bodyPr>
          <a:lstStyle/>
          <a:p>
            <a:r>
              <a:rPr lang="en-US" sz="1600" b="1" dirty="0" smtClean="0">
                <a:latin typeface="TheSansMonoConNormal" pitchFamily="34" charset="0"/>
              </a:rPr>
              <a:t>public abstract class Game extends Activity implements </a:t>
            </a:r>
            <a:r>
              <a:rPr lang="en-US" sz="1600" b="1" dirty="0" err="1" smtClean="0">
                <a:latin typeface="TheSansMonoConNormal" pitchFamily="34" charset="0"/>
              </a:rPr>
              <a:t>Runnable</a:t>
            </a:r>
            <a:r>
              <a:rPr lang="en-US" sz="1600" b="1" dirty="0" smtClean="0">
                <a:latin typeface="TheSansMonoConNormal" pitchFamily="34" charset="0"/>
              </a:rPr>
              <a:t>, </a:t>
            </a:r>
            <a:r>
              <a:rPr lang="en-US" sz="1600" b="1" dirty="0" err="1" smtClean="0">
                <a:latin typeface="TheSansMonoConNormal" pitchFamily="34" charset="0"/>
              </a:rPr>
              <a:t>OnKeyListener</a:t>
            </a:r>
            <a:r>
              <a:rPr lang="en-US" sz="1600" b="1" dirty="0" smtClean="0">
                <a:latin typeface="TheSansMonoConNormal" pitchFamily="34" charset="0"/>
              </a:rPr>
              <a:t>, </a:t>
            </a:r>
            <a:r>
              <a:rPr lang="en-US" sz="1600" b="1" dirty="0" err="1" smtClean="0">
                <a:latin typeface="TheSansMonoConNormal" pitchFamily="34" charset="0"/>
              </a:rPr>
              <a:t>SensorEventListener</a:t>
            </a:r>
            <a:r>
              <a:rPr lang="en-US" sz="1600" b="1" dirty="0" smtClean="0">
                <a:latin typeface="TheSansMonoConNormal" pitchFamily="34" charset="0"/>
              </a:rPr>
              <a:t> {</a:t>
            </a:r>
          </a:p>
          <a:p>
            <a:r>
              <a:rPr lang="en-US" sz="1600" b="1" dirty="0" smtClean="0">
                <a:latin typeface="TheSansMonoConNormal" pitchFamily="34" charset="0"/>
              </a:rPr>
              <a:t>    </a:t>
            </a:r>
            <a:r>
              <a:rPr lang="de-AT" sz="1600" b="1" dirty="0" smtClean="0">
                <a:latin typeface="TheSansMonoConNormal" pitchFamily="34" charset="0"/>
              </a:rPr>
              <a:t>Paint </a:t>
            </a:r>
            <a:r>
              <a:rPr lang="de-AT" sz="1600" b="1" dirty="0" err="1" smtClean="0">
                <a:latin typeface="TheSansMonoConNormal" pitchFamily="34" charset="0"/>
              </a:rPr>
              <a:t>paint</a:t>
            </a:r>
            <a:r>
              <a:rPr lang="de-AT" sz="1600" b="1" dirty="0" smtClean="0">
                <a:latin typeface="TheSansMonoConNormal" pitchFamily="34" charset="0"/>
              </a:rPr>
              <a:t> = </a:t>
            </a:r>
            <a:r>
              <a:rPr lang="de-AT" sz="1600" b="1" dirty="0" err="1" smtClean="0">
                <a:latin typeface="TheSansMonoConNormal" pitchFamily="34" charset="0"/>
              </a:rPr>
              <a:t>new</a:t>
            </a:r>
            <a:r>
              <a:rPr lang="de-AT" sz="1600" b="1" dirty="0" smtClean="0">
                <a:latin typeface="TheSansMonoConNormal" pitchFamily="34" charset="0"/>
              </a:rPr>
              <a:t> Paint();</a:t>
            </a:r>
          </a:p>
          <a:p>
            <a:endParaRPr lang="de-AT" sz="1600" b="1" dirty="0" smtClean="0">
              <a:latin typeface="TheSansMonoConNormal" pitchFamily="34" charset="0"/>
            </a:endParaRP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Typeface</a:t>
            </a:r>
            <a:r>
              <a:rPr lang="de-AT" sz="1600" b="1" dirty="0" smtClean="0">
                <a:latin typeface="TheSansMonoConNormal" pitchFamily="34" charset="0"/>
              </a:rPr>
              <a:t> </a:t>
            </a:r>
            <a:r>
              <a:rPr lang="de-AT" sz="1600" b="1" dirty="0" err="1" smtClean="0">
                <a:latin typeface="TheSansMonoConNormal" pitchFamily="34" charset="0"/>
              </a:rPr>
              <a:t>loadFont</a:t>
            </a:r>
            <a:r>
              <a:rPr lang="de-AT" sz="1600" b="1" dirty="0" smtClean="0">
                <a:latin typeface="TheSansMonoConNormal" pitchFamily="34" charset="0"/>
              </a:rPr>
              <a:t>(String </a:t>
            </a:r>
            <a:r>
              <a:rPr lang="de-AT" sz="1600" b="1" dirty="0" err="1" smtClean="0">
                <a:latin typeface="TheSansMonoConNormal" pitchFamily="34" charset="0"/>
              </a:rPr>
              <a:t>fileName</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Typeface</a:t>
            </a:r>
            <a:r>
              <a:rPr lang="de-AT" sz="1600" b="1" dirty="0" smtClean="0">
                <a:latin typeface="TheSansMonoConNormal" pitchFamily="34" charset="0"/>
              </a:rPr>
              <a:t> </a:t>
            </a:r>
            <a:r>
              <a:rPr lang="de-AT" sz="1600" b="1" dirty="0" err="1" smtClean="0">
                <a:latin typeface="TheSansMonoConNormal" pitchFamily="34" charset="0"/>
              </a:rPr>
              <a:t>font</a:t>
            </a:r>
            <a:r>
              <a:rPr lang="de-AT" sz="1600" b="1" dirty="0" smtClean="0">
                <a:latin typeface="TheSansMonoConNormal" pitchFamily="34" charset="0"/>
              </a:rPr>
              <a:t> = </a:t>
            </a:r>
            <a:r>
              <a:rPr lang="de-AT" sz="1600" b="1" dirty="0" err="1" smtClean="0">
                <a:latin typeface="TheSansMonoConNormal" pitchFamily="34" charset="0"/>
              </a:rPr>
              <a:t>Typeface.</a:t>
            </a:r>
            <a:r>
              <a:rPr lang="de-AT" sz="1600" b="1" i="1" dirty="0" err="1" smtClean="0">
                <a:latin typeface="TheSansMonoConNormal" pitchFamily="34" charset="0"/>
              </a:rPr>
              <a:t>createFromAsset</a:t>
            </a:r>
            <a:r>
              <a:rPr lang="de-AT" sz="1600" b="1" i="1" dirty="0" smtClean="0">
                <a:latin typeface="TheSansMonoConNormal" pitchFamily="34" charset="0"/>
              </a:rPr>
              <a:t>(</a:t>
            </a:r>
            <a:r>
              <a:rPr lang="de-AT" sz="1600" b="1" i="1" dirty="0" err="1" smtClean="0">
                <a:latin typeface="TheSansMonoConNormal" pitchFamily="34" charset="0"/>
              </a:rPr>
              <a:t>getAssets</a:t>
            </a:r>
            <a:r>
              <a:rPr lang="de-AT" sz="1600" b="1" i="1" dirty="0" smtClean="0">
                <a:latin typeface="TheSansMonoConNormal" pitchFamily="34" charset="0"/>
              </a:rPr>
              <a:t>(), </a:t>
            </a:r>
            <a:r>
              <a:rPr lang="de-AT" sz="1600" b="1" i="1" dirty="0" err="1" smtClean="0">
                <a:latin typeface="TheSansMonoConNormal" pitchFamily="34" charset="0"/>
              </a:rPr>
              <a:t>fileName</a:t>
            </a:r>
            <a:r>
              <a:rPr lang="de-AT" sz="1600" b="1" i="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font</a:t>
            </a:r>
            <a:r>
              <a:rPr lang="de-AT" sz="1600" b="1" dirty="0" smtClean="0">
                <a:latin typeface="TheSansMonoConNormal" pitchFamily="34" charset="0"/>
              </a:rPr>
              <a:t> == null) </a:t>
            </a:r>
          </a:p>
          <a:p>
            <a:r>
              <a:rPr lang="en-US" sz="1600" b="1" dirty="0" smtClean="0">
                <a:latin typeface="TheSansMonoConNormal" pitchFamily="34" charset="0"/>
              </a:rPr>
              <a:t>            throw new </a:t>
            </a:r>
            <a:r>
              <a:rPr lang="en-US" sz="1600" b="1" dirty="0" err="1" smtClean="0">
                <a:latin typeface="TheSansMonoConNormal" pitchFamily="34" charset="0"/>
              </a:rPr>
              <a:t>RuntimeException</a:t>
            </a:r>
            <a:r>
              <a:rPr lang="en-US" sz="1600" b="1" dirty="0" smtClean="0">
                <a:latin typeface="TheSansMonoConNormal" pitchFamily="34" charset="0"/>
              </a:rPr>
              <a:t>("Couldn't load font from asset '" + </a:t>
            </a:r>
            <a:r>
              <a:rPr lang="en-US" sz="1600" b="1" dirty="0" err="1" smtClean="0">
                <a:latin typeface="TheSansMonoConNormal" pitchFamily="34" charset="0"/>
              </a:rPr>
              <a:t>fileName</a:t>
            </a:r>
            <a:r>
              <a:rPr lang="en-US" sz="1600" b="1" dirty="0" smtClean="0">
                <a:latin typeface="TheSansMonoConNormal" pitchFamily="34" charset="0"/>
              </a:rPr>
              <a:t> + "'");</a:t>
            </a:r>
          </a:p>
          <a:p>
            <a:r>
              <a:rPr lang="de-AT" sz="1600" b="1" dirty="0" smtClean="0">
                <a:latin typeface="TheSansMonoConNormal" pitchFamily="34" charset="0"/>
              </a:rPr>
              <a:t>        </a:t>
            </a:r>
            <a:r>
              <a:rPr lang="de-AT" sz="1600" b="1" dirty="0" err="1" smtClean="0">
                <a:latin typeface="TheSansMonoConNormal" pitchFamily="34" charset="0"/>
              </a:rPr>
              <a:t>return</a:t>
            </a:r>
            <a:r>
              <a:rPr lang="de-AT" sz="1600" b="1" dirty="0" smtClean="0">
                <a:latin typeface="TheSansMonoConNormal" pitchFamily="34" charset="0"/>
              </a:rPr>
              <a:t> </a:t>
            </a:r>
            <a:r>
              <a:rPr lang="de-AT" sz="1600" b="1" dirty="0" err="1" smtClean="0">
                <a:latin typeface="TheSansMonoConNormal" pitchFamily="34" charset="0"/>
              </a:rPr>
              <a:t>font</a:t>
            </a:r>
            <a:r>
              <a:rPr lang="de-AT" sz="1600" b="1" dirty="0" smtClean="0">
                <a:latin typeface="TheSansMonoConNormal" pitchFamily="34" charset="0"/>
              </a:rPr>
              <a:t>;</a:t>
            </a:r>
          </a:p>
          <a:p>
            <a:r>
              <a:rPr lang="de-AT" sz="1600" b="1" dirty="0" smtClean="0">
                <a:latin typeface="TheSansMonoConNormal" pitchFamily="34" charset="0"/>
              </a:rPr>
              <a:t>    }</a:t>
            </a:r>
          </a:p>
          <a:p>
            <a:endParaRPr lang="de-AT" sz="1600" b="1" dirty="0" smtClean="0">
              <a:latin typeface="TheSansMonoConNormal" pitchFamily="34" charset="0"/>
            </a:endParaRPr>
          </a:p>
          <a:p>
            <a:r>
              <a:rPr lang="en-US" sz="1600" b="1" dirty="0" smtClean="0">
                <a:latin typeface="TheSansMonoConNormal" pitchFamily="34" charset="0"/>
              </a:rPr>
              <a:t>    public void </a:t>
            </a:r>
            <a:r>
              <a:rPr lang="en-US" sz="1600" b="1" dirty="0" err="1" smtClean="0">
                <a:latin typeface="TheSansMonoConNormal" pitchFamily="34" charset="0"/>
              </a:rPr>
              <a:t>drawText</a:t>
            </a:r>
            <a:r>
              <a:rPr lang="en-US" sz="1600" b="1" dirty="0" smtClean="0">
                <a:latin typeface="TheSansMonoConNormal" pitchFamily="34" charset="0"/>
              </a:rPr>
              <a:t>(Typeface font, String text, </a:t>
            </a:r>
            <a:r>
              <a:rPr lang="en-US" sz="1600" b="1" dirty="0" err="1" smtClean="0">
                <a:latin typeface="TheSansMonoConNormal" pitchFamily="34" charset="0"/>
              </a:rPr>
              <a:t>int</a:t>
            </a:r>
            <a:r>
              <a:rPr lang="en-US" sz="1600" b="1" dirty="0" smtClean="0">
                <a:latin typeface="TheSansMonoConNormal" pitchFamily="34" charset="0"/>
              </a:rPr>
              <a:t> x, </a:t>
            </a:r>
            <a:r>
              <a:rPr lang="en-US" sz="1600" b="1" dirty="0" err="1" smtClean="0">
                <a:latin typeface="TheSansMonoConNormal" pitchFamily="34" charset="0"/>
              </a:rPr>
              <a:t>int</a:t>
            </a:r>
            <a:r>
              <a:rPr lang="en-US" sz="1600" b="1" dirty="0" smtClean="0">
                <a:latin typeface="TheSansMonoConNormal" pitchFamily="34" charset="0"/>
              </a:rPr>
              <a:t> y, </a:t>
            </a:r>
            <a:r>
              <a:rPr lang="en-US" sz="1600" b="1" dirty="0" err="1" smtClean="0">
                <a:latin typeface="TheSansMonoConNormal" pitchFamily="34" charset="0"/>
              </a:rPr>
              <a:t>int</a:t>
            </a:r>
            <a:r>
              <a:rPr lang="en-US" sz="1600" b="1" dirty="0" smtClean="0">
                <a:latin typeface="TheSansMonoConNormal" pitchFamily="34" charset="0"/>
              </a:rPr>
              <a:t> </a:t>
            </a:r>
            <a:r>
              <a:rPr lang="en-US" sz="1600" b="1" dirty="0" err="1" smtClean="0">
                <a:latin typeface="TheSansMonoConNormal" pitchFamily="34" charset="0"/>
              </a:rPr>
              <a:t>col</a:t>
            </a:r>
            <a:r>
              <a:rPr lang="en-US" sz="1600" b="1" dirty="0" smtClean="0">
                <a:latin typeface="TheSansMonoConNormal" pitchFamily="34" charset="0"/>
              </a:rPr>
              <a:t>, </a:t>
            </a:r>
            <a:r>
              <a:rPr lang="en-US" sz="1600" b="1" dirty="0" err="1" smtClean="0">
                <a:latin typeface="TheSansMonoConNormal" pitchFamily="34" charset="0"/>
              </a:rPr>
              <a:t>int</a:t>
            </a:r>
            <a:r>
              <a:rPr lang="en-US" sz="1600" b="1" dirty="0" smtClean="0">
                <a:latin typeface="TheSansMonoConNormal" pitchFamily="34" charset="0"/>
              </a:rPr>
              <a:t> size) {</a:t>
            </a:r>
          </a:p>
          <a:p>
            <a:r>
              <a:rPr lang="de-AT" sz="1600" b="1" dirty="0" smtClean="0">
                <a:latin typeface="TheSansMonoConNormal" pitchFamily="34" charset="0"/>
              </a:rPr>
              <a:t>        </a:t>
            </a:r>
            <a:r>
              <a:rPr lang="de-AT" sz="1600" b="1" dirty="0" err="1" smtClean="0">
                <a:latin typeface="TheSansMonoConNormal" pitchFamily="34" charset="0"/>
              </a:rPr>
              <a:t>paint.setTypeface</a:t>
            </a:r>
            <a:r>
              <a:rPr lang="de-AT" sz="1600" b="1" dirty="0" smtClean="0">
                <a:latin typeface="TheSansMonoConNormal" pitchFamily="34" charset="0"/>
              </a:rPr>
              <a:t>(</a:t>
            </a:r>
            <a:r>
              <a:rPr lang="de-AT" sz="1600" b="1" dirty="0" err="1" smtClean="0">
                <a:latin typeface="TheSansMonoConNormal" pitchFamily="34" charset="0"/>
              </a:rPr>
              <a:t>font</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paint.setTextSize</a:t>
            </a:r>
            <a:r>
              <a:rPr lang="de-AT" sz="1600" b="1" dirty="0" smtClean="0">
                <a:latin typeface="TheSansMonoConNormal" pitchFamily="34" charset="0"/>
              </a:rPr>
              <a:t>(</a:t>
            </a:r>
            <a:r>
              <a:rPr lang="de-AT" sz="1600" b="1" dirty="0" err="1" smtClean="0">
                <a:latin typeface="TheSansMonoConNormal" pitchFamily="34" charset="0"/>
              </a:rPr>
              <a:t>size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paint</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canvas.drawText</a:t>
            </a:r>
            <a:r>
              <a:rPr lang="de-AT" sz="1600" b="1" dirty="0" smtClean="0">
                <a:latin typeface="TheSansMonoConNormal" pitchFamily="34" charset="0"/>
              </a:rPr>
              <a:t>(</a:t>
            </a:r>
            <a:r>
              <a:rPr lang="de-AT" sz="1600" b="1" dirty="0" err="1" smtClean="0">
                <a:latin typeface="TheSansMonoConNormal" pitchFamily="34" charset="0"/>
              </a:rPr>
              <a:t>text</a:t>
            </a:r>
            <a:r>
              <a:rPr lang="de-AT" sz="1600" b="1" dirty="0" smtClean="0">
                <a:latin typeface="TheSansMonoConNormal" pitchFamily="34" charset="0"/>
              </a:rPr>
              <a:t>, x, y + </a:t>
            </a:r>
            <a:r>
              <a:rPr lang="de-AT" sz="1600" b="1" dirty="0" err="1" smtClean="0">
                <a:latin typeface="TheSansMonoConNormal" pitchFamily="34" charset="0"/>
              </a:rPr>
              <a:t>size</a:t>
            </a:r>
            <a:r>
              <a:rPr lang="de-AT" sz="1600" b="1" dirty="0" smtClean="0">
                <a:latin typeface="TheSansMonoConNormal" pitchFamily="34" charset="0"/>
              </a:rPr>
              <a:t>, </a:t>
            </a:r>
            <a:r>
              <a:rPr lang="de-AT" sz="1600" b="1" dirty="0" err="1" smtClean="0">
                <a:latin typeface="TheSansMonoConNormal" pitchFamily="34" charset="0"/>
              </a:rPr>
              <a:t>paint</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4" name="Textfeld 3"/>
          <p:cNvSpPr txBox="1"/>
          <p:nvPr/>
        </p:nvSpPr>
        <p:spPr>
          <a:xfrm>
            <a:off x="395536" y="1556792"/>
            <a:ext cx="8424936" cy="3970318"/>
          </a:xfrm>
          <a:prstGeom prst="rect">
            <a:avLst/>
          </a:prstGeom>
          <a:noFill/>
        </p:spPr>
        <p:txBody>
          <a:bodyPr wrap="square" rtlCol="0">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class</a:t>
            </a:r>
            <a:r>
              <a:rPr lang="de-AT" b="1" dirty="0" smtClean="0">
                <a:latin typeface="TheSansMonoConNormal" pitchFamily="34" charset="0"/>
              </a:rPr>
              <a:t> GameScreen </a:t>
            </a:r>
            <a:r>
              <a:rPr lang="de-AT" b="1" dirty="0" err="1" smtClean="0">
                <a:latin typeface="TheSansMonoConNormal" pitchFamily="34" charset="0"/>
              </a:rPr>
              <a:t>extends</a:t>
            </a:r>
            <a:r>
              <a:rPr lang="de-AT" b="1" dirty="0" smtClean="0">
                <a:latin typeface="TheSansMonoConNormal" pitchFamily="34" charset="0"/>
              </a:rPr>
              <a:t> Screen {</a:t>
            </a:r>
          </a:p>
          <a:p>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Typeface</a:t>
            </a:r>
            <a:r>
              <a:rPr lang="de-AT" b="1" dirty="0" smtClean="0">
                <a:latin typeface="TheSansMonoConNormal" pitchFamily="34" charset="0"/>
              </a:rPr>
              <a:t> </a:t>
            </a:r>
            <a:r>
              <a:rPr lang="de-AT" b="1" dirty="0" err="1" smtClean="0">
                <a:latin typeface="TheSansMonoConNormal" pitchFamily="34" charset="0"/>
              </a:rPr>
              <a:t>font</a:t>
            </a:r>
            <a:r>
              <a:rPr lang="de-AT" b="1" dirty="0" smtClean="0">
                <a:latin typeface="TheSansMonoConNormal" pitchFamily="34" charset="0"/>
              </a:rPr>
              <a:t>;</a:t>
            </a:r>
          </a:p>
          <a:p>
            <a:endParaRPr lang="de-AT" b="1" dirty="0" smtClean="0">
              <a:latin typeface="TheSansMonoConNormal" pitchFamily="34" charset="0"/>
            </a:endParaRP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GameScreen(Game </a:t>
            </a:r>
            <a:r>
              <a:rPr lang="de-AT" b="1" dirty="0" err="1" smtClean="0">
                <a:latin typeface="TheSansMonoConNormal" pitchFamily="34" charset="0"/>
              </a:rPr>
              <a:t>game</a:t>
            </a:r>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font</a:t>
            </a:r>
            <a:r>
              <a:rPr lang="de-AT" b="1" dirty="0" smtClean="0">
                <a:latin typeface="TheSansMonoConNormal" pitchFamily="34" charset="0"/>
              </a:rPr>
              <a:t> = </a:t>
            </a:r>
            <a:r>
              <a:rPr lang="de-AT" b="1" dirty="0" err="1" smtClean="0">
                <a:latin typeface="TheSansMonoConNormal" pitchFamily="34" charset="0"/>
              </a:rPr>
              <a:t>game.loadFont</a:t>
            </a:r>
            <a:r>
              <a:rPr lang="de-AT" b="1" dirty="0" smtClean="0">
                <a:latin typeface="TheSansMonoConNormal" pitchFamily="34" charset="0"/>
              </a:rPr>
              <a:t>(„font.ttf“);</a:t>
            </a:r>
          </a:p>
          <a:p>
            <a:r>
              <a:rPr lang="de-AT" b="1" dirty="0" smtClean="0">
                <a:latin typeface="TheSansMonoConNormal" pitchFamily="34" charset="0"/>
              </a:rPr>
              <a:t>    }</a:t>
            </a:r>
          </a:p>
          <a:p>
            <a:endParaRPr lang="de-AT" b="1" dirty="0" smtClean="0">
              <a:latin typeface="TheSansMonoConNormal" pitchFamily="34" charset="0"/>
            </a:endParaRP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update(</a:t>
            </a:r>
            <a:r>
              <a:rPr lang="de-AT" b="1" dirty="0" err="1" smtClean="0">
                <a:latin typeface="TheSansMonoConNormal" pitchFamily="34" charset="0"/>
              </a:rPr>
              <a:t>float</a:t>
            </a:r>
            <a:r>
              <a:rPr lang="de-AT" b="1" dirty="0" smtClean="0">
                <a:latin typeface="TheSansMonoConNormal" pitchFamily="34" charset="0"/>
              </a:rPr>
              <a:t> deltaTime) {</a:t>
            </a:r>
          </a:p>
          <a:p>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game.drawText</a:t>
            </a:r>
            <a:r>
              <a:rPr lang="de-AT" b="1" dirty="0" smtClean="0">
                <a:latin typeface="TheSansMonoConNormal" pitchFamily="34" charset="0"/>
              </a:rPr>
              <a:t>(</a:t>
            </a:r>
            <a:r>
              <a:rPr lang="de-AT" b="1" dirty="0" err="1" smtClean="0">
                <a:latin typeface="TheSansMonoConNormal" pitchFamily="34" charset="0"/>
              </a:rPr>
              <a:t>font</a:t>
            </a:r>
            <a:r>
              <a:rPr lang="de-AT" b="1" dirty="0" smtClean="0">
                <a:latin typeface="TheSansMonoConNormal" pitchFamily="34" charset="0"/>
              </a:rPr>
              <a:t>, </a:t>
            </a:r>
            <a:r>
              <a:rPr lang="de-AT" b="1" dirty="0" err="1" smtClean="0">
                <a:latin typeface="TheSansMonoConNormal" pitchFamily="34" charset="0"/>
              </a:rPr>
              <a:t>Integer.</a:t>
            </a:r>
            <a:r>
              <a:rPr lang="de-AT" b="1" i="1" dirty="0" err="1" smtClean="0">
                <a:latin typeface="TheSansMonoConNormal" pitchFamily="34" charset="0"/>
              </a:rPr>
              <a:t>toString</a:t>
            </a:r>
            <a:r>
              <a:rPr lang="de-AT" b="1" i="1" dirty="0" smtClean="0">
                <a:latin typeface="TheSansMonoConNormal" pitchFamily="34" charset="0"/>
              </a:rPr>
              <a:t>(</a:t>
            </a:r>
            <a:r>
              <a:rPr lang="de-AT" b="1" i="1" dirty="0" err="1" smtClean="0">
                <a:latin typeface="TheSansMonoConNormal" pitchFamily="34" charset="0"/>
              </a:rPr>
              <a:t>world.points</a:t>
            </a:r>
            <a:r>
              <a:rPr lang="de-AT" b="1" i="1" dirty="0" smtClean="0">
                <a:latin typeface="TheSansMonoConNormal" pitchFamily="34" charset="0"/>
              </a:rPr>
              <a:t>), 24, 12, </a:t>
            </a:r>
            <a:r>
              <a:rPr lang="de-AT" b="1" i="1" dirty="0" err="1" smtClean="0">
                <a:latin typeface="TheSansMonoConNormal" pitchFamily="34" charset="0"/>
              </a:rPr>
              <a:t>Color.GREEN</a:t>
            </a:r>
            <a:r>
              <a:rPr lang="de-AT" b="1" i="1" dirty="0" smtClean="0">
                <a:latin typeface="TheSansMonoConNormal" pitchFamily="34" charset="0"/>
              </a:rPr>
              <a:t>, 12);</a:t>
            </a:r>
            <a:endParaRPr lang="de-AT" b="1" dirty="0" smtClean="0">
              <a:latin typeface="TheSansMonoConNormal" pitchFamily="34" charset="0"/>
            </a:endParaRPr>
          </a:p>
          <a:p>
            <a:r>
              <a:rPr lang="de-AT" b="1" dirty="0" smtClean="0">
                <a:latin typeface="TheSansMonoConNormal" pitchFamily="34" charset="0"/>
              </a:rPr>
              <a:t>    }</a:t>
            </a:r>
          </a:p>
          <a:p>
            <a:r>
              <a:rPr lang="de-AT" b="1" dirty="0" smtClean="0">
                <a:latin typeface="TheSansMonoConNormal" pitchFamily="34" charset="0"/>
              </a:rPr>
              <a:t>}</a:t>
            </a:r>
            <a:endParaRPr lang="de-AT" b="1" dirty="0">
              <a:latin typeface="TheSansMonoConNormal" pitchFamily="34"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Audio</a:t>
            </a:r>
            <a:endParaRPr lang="de-AT" dirty="0"/>
          </a:p>
        </p:txBody>
      </p:sp>
      <p:sp>
        <p:nvSpPr>
          <p:cNvPr id="3" name="Inhaltsplatzhalter 2"/>
          <p:cNvSpPr>
            <a:spLocks noGrp="1"/>
          </p:cNvSpPr>
          <p:nvPr>
            <p:ph idx="1"/>
          </p:nvPr>
        </p:nvSpPr>
        <p:spPr>
          <a:xfrm>
            <a:off x="457200" y="1124744"/>
            <a:ext cx="8229600" cy="1224136"/>
          </a:xfrm>
        </p:spPr>
        <p:txBody>
          <a:bodyPr/>
          <a:lstStyle/>
          <a:p>
            <a:r>
              <a:rPr lang="de-AT" dirty="0" smtClean="0"/>
              <a:t>Sound </a:t>
            </a:r>
            <a:r>
              <a:rPr lang="de-AT" dirty="0" err="1" smtClean="0"/>
              <a:t>is</a:t>
            </a:r>
            <a:r>
              <a:rPr lang="de-AT" dirty="0" smtClean="0"/>
              <a:t> </a:t>
            </a:r>
            <a:r>
              <a:rPr lang="de-AT" dirty="0" err="1" smtClean="0"/>
              <a:t>missing</a:t>
            </a:r>
            <a:r>
              <a:rPr lang="de-AT" dirty="0" smtClean="0"/>
              <a:t>!</a:t>
            </a:r>
          </a:p>
          <a:p>
            <a:r>
              <a:rPr lang="de-AT" dirty="0" err="1" smtClean="0"/>
              <a:t>Let‘s</a:t>
            </a:r>
            <a:r>
              <a:rPr lang="de-AT" dirty="0" smtClean="0"/>
              <a:t> </a:t>
            </a:r>
            <a:r>
              <a:rPr lang="de-AT" dirty="0" err="1" smtClean="0"/>
              <a:t>add</a:t>
            </a:r>
            <a:r>
              <a:rPr lang="de-AT" dirty="0" smtClean="0"/>
              <a:t> </a:t>
            </a:r>
            <a:r>
              <a:rPr lang="de-AT" dirty="0" err="1" smtClean="0"/>
              <a:t>looping</a:t>
            </a:r>
            <a:r>
              <a:rPr lang="de-AT" dirty="0" smtClean="0"/>
              <a:t> </a:t>
            </a:r>
            <a:r>
              <a:rPr lang="de-AT" dirty="0" err="1" smtClean="0"/>
              <a:t>music</a:t>
            </a:r>
            <a:r>
              <a:rPr lang="de-AT" dirty="0" smtClean="0"/>
              <a:t>.</a:t>
            </a:r>
            <a:endParaRPr lang="de-AT" dirty="0"/>
          </a:p>
        </p:txBody>
      </p:sp>
      <p:sp>
        <p:nvSpPr>
          <p:cNvPr id="4" name="Rechteck 3"/>
          <p:cNvSpPr/>
          <p:nvPr/>
        </p:nvSpPr>
        <p:spPr>
          <a:xfrm>
            <a:off x="755576" y="2276872"/>
            <a:ext cx="6318448" cy="4524315"/>
          </a:xfrm>
          <a:prstGeom prst="rect">
            <a:avLst/>
          </a:prstGeom>
        </p:spPr>
        <p:txBody>
          <a:bodyPr wrap="square">
            <a:spAutoFit/>
          </a:bodyPr>
          <a:lstStyle/>
          <a:p>
            <a:r>
              <a:rPr lang="en-US" sz="1600" b="1" dirty="0" smtClean="0">
                <a:latin typeface="TheSansMonoConNormal" pitchFamily="34" charset="0"/>
              </a:rPr>
              <a:t>public class </a:t>
            </a:r>
            <a:r>
              <a:rPr lang="en-US" sz="1600" b="1" dirty="0" err="1" smtClean="0">
                <a:latin typeface="TheSansMonoConNormal" pitchFamily="34" charset="0"/>
              </a:rPr>
              <a:t>Droidanoid</a:t>
            </a:r>
            <a:r>
              <a:rPr lang="en-US" sz="1600" b="1" dirty="0" smtClean="0">
                <a:latin typeface="TheSansMonoConNormal" pitchFamily="34" charset="0"/>
              </a:rPr>
              <a:t> extends Game {</a:t>
            </a:r>
          </a:p>
          <a:p>
            <a:r>
              <a:rPr lang="de-AT" sz="1600" b="1" dirty="0" smtClean="0">
                <a:latin typeface="TheSansMonoConNormal" pitchFamily="34" charset="0"/>
              </a:rPr>
              <a:t>    Music </a:t>
            </a:r>
            <a:r>
              <a:rPr lang="de-AT" sz="1600" b="1" dirty="0" err="1" smtClean="0">
                <a:latin typeface="TheSansMonoConNormal" pitchFamily="34" charset="0"/>
              </a:rPr>
              <a:t>music</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Screen </a:t>
            </a:r>
            <a:r>
              <a:rPr lang="de-AT" sz="1600" b="1" dirty="0" err="1" smtClean="0">
                <a:latin typeface="TheSansMonoConNormal" pitchFamily="34" charset="0"/>
              </a:rPr>
              <a:t>createStartScreen</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music</a:t>
            </a:r>
            <a:r>
              <a:rPr lang="de-AT" sz="1600" b="1" dirty="0" smtClean="0">
                <a:latin typeface="TheSansMonoConNormal" pitchFamily="34" charset="0"/>
              </a:rPr>
              <a:t> = </a:t>
            </a:r>
            <a:r>
              <a:rPr lang="de-AT" sz="1600" b="1" dirty="0" err="1" smtClean="0">
                <a:latin typeface="TheSansMonoConNormal" pitchFamily="34" charset="0"/>
              </a:rPr>
              <a:t>this.loadMusic</a:t>
            </a:r>
            <a:r>
              <a:rPr lang="de-AT" sz="1600" b="1" dirty="0" smtClean="0">
                <a:latin typeface="TheSansMonoConNormal" pitchFamily="34" charset="0"/>
              </a:rPr>
              <a:t>("music.ogg“);</a:t>
            </a:r>
          </a:p>
          <a:p>
            <a:r>
              <a:rPr lang="de-AT" sz="1600" b="1" dirty="0" smtClean="0">
                <a:latin typeface="TheSansMonoConNormal" pitchFamily="34" charset="0"/>
              </a:rPr>
              <a:t>        </a:t>
            </a:r>
            <a:r>
              <a:rPr lang="de-AT" sz="1600" b="1" dirty="0" err="1" smtClean="0">
                <a:latin typeface="TheSansMonoConNormal" pitchFamily="34" charset="0"/>
              </a:rPr>
              <a:t>return</a:t>
            </a:r>
            <a:r>
              <a:rPr lang="de-AT" sz="1600" b="1" dirty="0" smtClean="0">
                <a:latin typeface="TheSansMonoConNormal" pitchFamily="34" charset="0"/>
              </a:rPr>
              <a:t> </a:t>
            </a:r>
            <a:r>
              <a:rPr lang="de-AT" sz="1600" b="1" dirty="0" err="1" smtClean="0">
                <a:latin typeface="TheSansMonoConNormal" pitchFamily="34" charset="0"/>
              </a:rPr>
              <a:t>new</a:t>
            </a:r>
            <a:r>
              <a:rPr lang="de-AT" sz="1600" b="1" dirty="0" smtClean="0">
                <a:latin typeface="TheSansMonoConNormal" pitchFamily="34" charset="0"/>
              </a:rPr>
              <a:t> </a:t>
            </a:r>
            <a:r>
              <a:rPr lang="de-AT" sz="1600" b="1" dirty="0" err="1" smtClean="0">
                <a:latin typeface="TheSansMonoConNormal" pitchFamily="34" charset="0"/>
              </a:rPr>
              <a:t>MainMenuScreen</a:t>
            </a:r>
            <a:r>
              <a:rPr lang="de-AT" sz="1600" b="1" dirty="0" smtClean="0">
                <a:latin typeface="TheSansMonoConNormal" pitchFamily="34" charset="0"/>
              </a:rPr>
              <a:t>(</a:t>
            </a:r>
            <a:r>
              <a:rPr lang="de-AT" sz="1600" b="1" dirty="0" err="1" smtClean="0">
                <a:latin typeface="TheSansMonoConNormal" pitchFamily="34" charset="0"/>
              </a:rPr>
              <a:t>this</a:t>
            </a:r>
            <a:r>
              <a:rPr lang="de-AT" sz="1600" b="1" dirty="0" smtClean="0">
                <a:latin typeface="TheSansMonoConNormal" pitchFamily="34" charset="0"/>
              </a:rPr>
              <a:t>);</a:t>
            </a:r>
          </a:p>
          <a:p>
            <a:r>
              <a:rPr lang="de-AT" sz="1600" b="1" dirty="0" smtClean="0">
                <a:latin typeface="TheSansMonoConNormal" pitchFamily="34" charset="0"/>
              </a:rPr>
              <a:t>    }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onPause</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super.onPause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music.pause</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onResume</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super.onResume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music.play</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Audio</a:t>
            </a:r>
            <a:endParaRPr lang="de-AT" dirty="0"/>
          </a:p>
        </p:txBody>
      </p:sp>
      <p:sp>
        <p:nvSpPr>
          <p:cNvPr id="3" name="Inhaltsplatzhalter 2"/>
          <p:cNvSpPr>
            <a:spLocks noGrp="1"/>
          </p:cNvSpPr>
          <p:nvPr>
            <p:ph idx="1"/>
          </p:nvPr>
        </p:nvSpPr>
        <p:spPr/>
        <p:txBody>
          <a:bodyPr/>
          <a:lstStyle/>
          <a:p>
            <a:r>
              <a:rPr lang="de-AT" dirty="0" err="1" smtClean="0"/>
              <a:t>Who‘s</a:t>
            </a:r>
            <a:r>
              <a:rPr lang="de-AT" dirty="0" smtClean="0"/>
              <a:t> </a:t>
            </a:r>
            <a:r>
              <a:rPr lang="de-AT" dirty="0" err="1" smtClean="0"/>
              <a:t>responsible</a:t>
            </a:r>
            <a:r>
              <a:rPr lang="de-AT" dirty="0" smtClean="0"/>
              <a:t> </a:t>
            </a:r>
            <a:r>
              <a:rPr lang="de-AT" dirty="0" err="1" smtClean="0"/>
              <a:t>for</a:t>
            </a:r>
            <a:r>
              <a:rPr lang="de-AT" dirty="0" smtClean="0"/>
              <a:t> </a:t>
            </a:r>
            <a:r>
              <a:rPr lang="de-AT" dirty="0" err="1" smtClean="0"/>
              <a:t>playing</a:t>
            </a:r>
            <a:r>
              <a:rPr lang="de-AT" dirty="0" smtClean="0"/>
              <a:t> back </a:t>
            </a:r>
            <a:r>
              <a:rPr lang="de-AT" dirty="0" err="1" smtClean="0"/>
              <a:t>soundeffects</a:t>
            </a:r>
            <a:r>
              <a:rPr lang="de-AT" dirty="0" smtClean="0"/>
              <a:t>?</a:t>
            </a:r>
          </a:p>
          <a:p>
            <a:r>
              <a:rPr lang="de-AT" dirty="0" smtClean="0"/>
              <a:t>World </a:t>
            </a:r>
            <a:r>
              <a:rPr lang="de-AT" dirty="0" err="1" smtClean="0"/>
              <a:t>knows</a:t>
            </a:r>
            <a:r>
              <a:rPr lang="de-AT" dirty="0" smtClean="0"/>
              <a:t> </a:t>
            </a:r>
            <a:r>
              <a:rPr lang="de-AT" dirty="0" err="1" smtClean="0"/>
              <a:t>when</a:t>
            </a:r>
            <a:r>
              <a:rPr lang="de-AT" dirty="0" smtClean="0"/>
              <a:t> </a:t>
            </a:r>
            <a:r>
              <a:rPr lang="de-AT" dirty="0" err="1" smtClean="0"/>
              <a:t>collisions</a:t>
            </a:r>
            <a:r>
              <a:rPr lang="de-AT" dirty="0" smtClean="0"/>
              <a:t> happen but </a:t>
            </a:r>
            <a:r>
              <a:rPr lang="de-AT" dirty="0" err="1" smtClean="0"/>
              <a:t>shouldn‘t</a:t>
            </a:r>
            <a:r>
              <a:rPr lang="de-AT" dirty="0" smtClean="0"/>
              <a:t> </a:t>
            </a:r>
            <a:r>
              <a:rPr lang="de-AT" dirty="0" err="1" smtClean="0"/>
              <a:t>play</a:t>
            </a:r>
            <a:r>
              <a:rPr lang="de-AT" dirty="0" smtClean="0"/>
              <a:t> </a:t>
            </a:r>
            <a:r>
              <a:rPr lang="de-AT" dirty="0" err="1" smtClean="0"/>
              <a:t>sounds</a:t>
            </a:r>
            <a:r>
              <a:rPr lang="de-AT" dirty="0" smtClean="0"/>
              <a:t>!</a:t>
            </a:r>
          </a:p>
          <a:p>
            <a:r>
              <a:rPr lang="de-AT" dirty="0" smtClean="0"/>
              <a:t>Solution: </a:t>
            </a:r>
            <a:r>
              <a:rPr lang="de-AT" dirty="0" err="1" smtClean="0"/>
              <a:t>interface</a:t>
            </a:r>
            <a:r>
              <a:rPr lang="de-AT" dirty="0" smtClean="0"/>
              <a:t> </a:t>
            </a:r>
            <a:r>
              <a:rPr lang="de-AT" dirty="0" err="1" smtClean="0"/>
              <a:t>CollisionListener</a:t>
            </a:r>
            <a:endParaRPr lang="de-AT" dirty="0"/>
          </a:p>
        </p:txBody>
      </p:sp>
      <p:sp>
        <p:nvSpPr>
          <p:cNvPr id="4" name="Rechteck 3"/>
          <p:cNvSpPr/>
          <p:nvPr/>
        </p:nvSpPr>
        <p:spPr>
          <a:xfrm>
            <a:off x="971600" y="4005064"/>
            <a:ext cx="4896544" cy="1477328"/>
          </a:xfrm>
          <a:prstGeom prst="rect">
            <a:avLst/>
          </a:prstGeom>
        </p:spPr>
        <p:txBody>
          <a:bodyPr wrap="square">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interface</a:t>
            </a:r>
            <a:r>
              <a:rPr lang="de-AT" b="1" dirty="0" smtClean="0">
                <a:latin typeface="TheSansMonoConNormal" pitchFamily="34" charset="0"/>
              </a:rPr>
              <a:t> </a:t>
            </a:r>
            <a:r>
              <a:rPr lang="de-AT" b="1" dirty="0" err="1" smtClean="0">
                <a:latin typeface="TheSansMonoConNormal" pitchFamily="34" charset="0"/>
              </a:rPr>
              <a:t>CollisionListener</a:t>
            </a:r>
            <a:r>
              <a:rPr lang="de-AT" b="1" dirty="0" smtClean="0">
                <a:latin typeface="TheSansMonoConNormal" pitchFamily="34" charset="0"/>
              </a:rPr>
              <a:t> {</a:t>
            </a:r>
          </a:p>
          <a:p>
            <a:r>
              <a:rPr lang="de-AT"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a:t>
            </a:r>
            <a:r>
              <a:rPr lang="de-AT" b="1" dirty="0" err="1" smtClean="0">
                <a:latin typeface="TheSansMonoConNormal" pitchFamily="34" charset="0"/>
              </a:rPr>
              <a:t>collisionWall</a:t>
            </a:r>
            <a:r>
              <a:rPr lang="de-AT" b="1" dirty="0" smtClean="0">
                <a:latin typeface="TheSansMonoConNormal" pitchFamily="34" charset="0"/>
              </a:rPr>
              <a:t>();</a:t>
            </a:r>
          </a:p>
          <a:p>
            <a:r>
              <a:rPr lang="de-AT"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a:t>
            </a:r>
            <a:r>
              <a:rPr lang="de-AT" b="1" dirty="0" err="1" smtClean="0">
                <a:latin typeface="TheSansMonoConNormal" pitchFamily="34" charset="0"/>
              </a:rPr>
              <a:t>collisionPaddle</a:t>
            </a:r>
            <a:r>
              <a:rPr lang="de-AT" b="1" dirty="0" smtClean="0">
                <a:latin typeface="TheSansMonoConNormal" pitchFamily="34" charset="0"/>
              </a:rPr>
              <a:t>();</a:t>
            </a:r>
          </a:p>
          <a:p>
            <a:r>
              <a:rPr lang="de-AT"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a:t>
            </a:r>
            <a:r>
              <a:rPr lang="de-AT" b="1" dirty="0" err="1" smtClean="0">
                <a:latin typeface="TheSansMonoConNormal" pitchFamily="34" charset="0"/>
              </a:rPr>
              <a:t>collisionBlock</a:t>
            </a:r>
            <a:r>
              <a:rPr lang="de-AT" b="1" dirty="0" smtClean="0">
                <a:latin typeface="TheSansMonoConNormal" pitchFamily="34" charset="0"/>
              </a:rPr>
              <a:t>();</a:t>
            </a:r>
          </a:p>
          <a:p>
            <a:r>
              <a:rPr lang="de-AT" dirty="0" smtClean="0">
                <a:latin typeface="TheSansMonoConNormal" pitchFamily="34" charset="0"/>
              </a:rPr>
              <a:t>}</a:t>
            </a:r>
            <a:endParaRPr lang="de-AT" dirty="0">
              <a:latin typeface="TheSansMonoConNormal" pitchFamily="34" charset="0"/>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Audio</a:t>
            </a:r>
            <a:endParaRPr lang="de-AT" dirty="0"/>
          </a:p>
        </p:txBody>
      </p:sp>
      <p:sp>
        <p:nvSpPr>
          <p:cNvPr id="4" name="Rechteck 3"/>
          <p:cNvSpPr/>
          <p:nvPr/>
        </p:nvSpPr>
        <p:spPr>
          <a:xfrm>
            <a:off x="755576" y="2564904"/>
            <a:ext cx="7632848" cy="2585323"/>
          </a:xfrm>
          <a:prstGeom prst="rect">
            <a:avLst/>
          </a:prstGeom>
        </p:spPr>
        <p:txBody>
          <a:bodyPr wrap="square">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class</a:t>
            </a:r>
            <a:r>
              <a:rPr lang="de-AT" b="1" dirty="0" smtClean="0">
                <a:latin typeface="TheSansMonoConNormal" pitchFamily="34" charset="0"/>
              </a:rPr>
              <a:t> World {</a:t>
            </a:r>
          </a:p>
          <a:p>
            <a:r>
              <a:rPr lang="de-AT" b="1" dirty="0" smtClean="0">
                <a:latin typeface="TheSansMonoConNormal" pitchFamily="34" charset="0"/>
              </a:rPr>
              <a:t>   </a:t>
            </a:r>
            <a:r>
              <a:rPr lang="de-AT" b="1" dirty="0" err="1" smtClean="0">
                <a:latin typeface="TheSansMonoConNormal" pitchFamily="34" charset="0"/>
              </a:rPr>
              <a:t>CollisionListener</a:t>
            </a:r>
            <a:r>
              <a:rPr lang="de-AT" b="1" dirty="0" smtClean="0">
                <a:latin typeface="TheSansMonoConNormal" pitchFamily="34" charset="0"/>
              </a:rPr>
              <a:t> </a:t>
            </a:r>
            <a:r>
              <a:rPr lang="de-AT" b="1" dirty="0" err="1" smtClean="0">
                <a:latin typeface="TheSansMonoConNormal" pitchFamily="34" charset="0"/>
              </a:rPr>
              <a:t>listener</a:t>
            </a:r>
            <a:r>
              <a:rPr lang="de-AT" b="1" dirty="0" smtClean="0">
                <a:latin typeface="TheSansMonoConNormal" pitchFamily="34" charset="0"/>
              </a:rPr>
              <a:t>;</a:t>
            </a:r>
          </a:p>
          <a:p>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World(</a:t>
            </a:r>
            <a:r>
              <a:rPr lang="de-AT" b="1" dirty="0" err="1" smtClean="0">
                <a:latin typeface="TheSansMonoConNormal" pitchFamily="34" charset="0"/>
              </a:rPr>
              <a:t>CollisionListener</a:t>
            </a:r>
            <a:r>
              <a:rPr lang="de-AT" b="1" dirty="0" smtClean="0">
                <a:latin typeface="TheSansMonoConNormal" pitchFamily="34" charset="0"/>
              </a:rPr>
              <a:t> </a:t>
            </a:r>
            <a:r>
              <a:rPr lang="de-AT" b="1" dirty="0" err="1" smtClean="0">
                <a:latin typeface="TheSansMonoConNormal" pitchFamily="34" charset="0"/>
              </a:rPr>
              <a:t>listener</a:t>
            </a:r>
            <a:r>
              <a:rPr lang="de-AT" b="1" dirty="0" smtClean="0">
                <a:latin typeface="TheSansMonoConNormal" pitchFamily="34" charset="0"/>
              </a:rPr>
              <a:t>) {</a:t>
            </a:r>
          </a:p>
          <a:p>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this.listener</a:t>
            </a:r>
            <a:r>
              <a:rPr lang="de-AT" b="1" dirty="0" smtClean="0">
                <a:latin typeface="TheSansMonoConNormal" pitchFamily="34" charset="0"/>
              </a:rPr>
              <a:t> = </a:t>
            </a:r>
            <a:r>
              <a:rPr lang="de-AT" b="1" dirty="0" err="1" smtClean="0">
                <a:latin typeface="TheSansMonoConNormal" pitchFamily="34" charset="0"/>
              </a:rPr>
              <a:t>listener</a:t>
            </a:r>
            <a:r>
              <a:rPr lang="de-AT" b="1" dirty="0" smtClean="0">
                <a:latin typeface="TheSansMonoConNormal" pitchFamily="34" charset="0"/>
              </a:rPr>
              <a:t>;</a:t>
            </a:r>
          </a:p>
          <a:p>
            <a:r>
              <a:rPr lang="de-AT" b="1" dirty="0" smtClean="0">
                <a:latin typeface="TheSansMonoConNormal" pitchFamily="34" charset="0"/>
              </a:rPr>
              <a:t>    }</a:t>
            </a:r>
          </a:p>
          <a:p>
            <a:r>
              <a:rPr lang="de-AT" b="1" dirty="0" smtClean="0">
                <a:latin typeface="TheSansMonoConNormal" pitchFamily="34" charset="0"/>
              </a:rPr>
              <a:t>    ...</a:t>
            </a:r>
          </a:p>
          <a:p>
            <a:r>
              <a:rPr lang="de-AT" b="1" dirty="0" smtClean="0">
                <a:latin typeface="TheSansMonoConNormal" pitchFamily="34" charset="0"/>
              </a:rPr>
              <a:t>}</a:t>
            </a:r>
            <a:endParaRPr lang="de-AT" b="1" dirty="0">
              <a:latin typeface="TheSansMonoConNormal" pitchFamily="34" charset="0"/>
            </a:endParaRPr>
          </a:p>
        </p:txBody>
      </p:sp>
      <p:sp>
        <p:nvSpPr>
          <p:cNvPr id="5" name="Inhaltsplatzhalter 2"/>
          <p:cNvSpPr>
            <a:spLocks noGrp="1"/>
          </p:cNvSpPr>
          <p:nvPr>
            <p:ph idx="1"/>
          </p:nvPr>
        </p:nvSpPr>
        <p:spPr>
          <a:xfrm>
            <a:off x="457200" y="1124744"/>
            <a:ext cx="8229600" cy="1584176"/>
          </a:xfrm>
        </p:spPr>
        <p:txBody>
          <a:bodyPr/>
          <a:lstStyle/>
          <a:p>
            <a:r>
              <a:rPr lang="de-AT" dirty="0" err="1" smtClean="0"/>
              <a:t>CollisionHandler</a:t>
            </a:r>
            <a:r>
              <a:rPr lang="de-AT" dirty="0" smtClean="0"/>
              <a:t> </a:t>
            </a:r>
            <a:r>
              <a:rPr lang="de-AT" dirty="0" err="1" smtClean="0"/>
              <a:t>is</a:t>
            </a:r>
            <a:r>
              <a:rPr lang="de-AT" dirty="0" smtClean="0"/>
              <a:t> </a:t>
            </a:r>
            <a:r>
              <a:rPr lang="de-AT" dirty="0" err="1" smtClean="0"/>
              <a:t>called</a:t>
            </a:r>
            <a:r>
              <a:rPr lang="de-AT" dirty="0" smtClean="0"/>
              <a:t> </a:t>
            </a:r>
            <a:r>
              <a:rPr lang="de-AT" dirty="0" err="1" smtClean="0"/>
              <a:t>whenever</a:t>
            </a:r>
            <a:r>
              <a:rPr lang="de-AT" dirty="0" smtClean="0"/>
              <a:t> ball </a:t>
            </a:r>
            <a:r>
              <a:rPr lang="de-AT" dirty="0" err="1" smtClean="0"/>
              <a:t>collides</a:t>
            </a:r>
            <a:r>
              <a:rPr lang="de-AT" dirty="0" smtClean="0"/>
              <a:t> </a:t>
            </a:r>
            <a:r>
              <a:rPr lang="de-AT" dirty="0" err="1" smtClean="0"/>
              <a:t>with</a:t>
            </a:r>
            <a:r>
              <a:rPr lang="de-AT" dirty="0" smtClean="0"/>
              <a:t> </a:t>
            </a:r>
            <a:r>
              <a:rPr lang="de-AT" dirty="0" err="1" smtClean="0"/>
              <a:t>something</a:t>
            </a:r>
            <a:r>
              <a:rPr lang="de-AT" dirty="0" smtClean="0"/>
              <a:t> in World.</a:t>
            </a:r>
            <a:endParaRPr lang="de-AT"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Audio</a:t>
            </a:r>
            <a:endParaRPr lang="de-AT" dirty="0"/>
          </a:p>
        </p:txBody>
      </p:sp>
      <p:sp>
        <p:nvSpPr>
          <p:cNvPr id="3" name="Inhaltsplatzhalter 2"/>
          <p:cNvSpPr>
            <a:spLocks noGrp="1"/>
          </p:cNvSpPr>
          <p:nvPr>
            <p:ph idx="1"/>
          </p:nvPr>
        </p:nvSpPr>
        <p:spPr/>
        <p:txBody>
          <a:bodyPr/>
          <a:lstStyle/>
          <a:p>
            <a:r>
              <a:rPr lang="de-AT" dirty="0" err="1" smtClean="0"/>
              <a:t>Load</a:t>
            </a:r>
            <a:r>
              <a:rPr lang="de-AT" dirty="0" smtClean="0"/>
              <a:t> </a:t>
            </a:r>
            <a:r>
              <a:rPr lang="de-AT" dirty="0" err="1" smtClean="0"/>
              <a:t>the</a:t>
            </a:r>
            <a:r>
              <a:rPr lang="de-AT" dirty="0" smtClean="0"/>
              <a:t> </a:t>
            </a:r>
            <a:r>
              <a:rPr lang="de-AT" dirty="0" err="1" smtClean="0"/>
              <a:t>sound</a:t>
            </a:r>
            <a:r>
              <a:rPr lang="de-AT" dirty="0" smtClean="0"/>
              <a:t> </a:t>
            </a:r>
            <a:r>
              <a:rPr lang="de-AT" dirty="0" err="1" smtClean="0"/>
              <a:t>effects</a:t>
            </a:r>
            <a:r>
              <a:rPr lang="de-AT" dirty="0" smtClean="0"/>
              <a:t> in GameScreen.</a:t>
            </a:r>
          </a:p>
          <a:p>
            <a:r>
              <a:rPr lang="de-AT" dirty="0" smtClean="0"/>
              <a:t>Register </a:t>
            </a:r>
            <a:r>
              <a:rPr lang="de-AT" dirty="0" err="1" smtClean="0"/>
              <a:t>CollisionListener</a:t>
            </a:r>
            <a:r>
              <a:rPr lang="de-AT" dirty="0" smtClean="0"/>
              <a:t> </a:t>
            </a:r>
            <a:r>
              <a:rPr lang="de-AT" dirty="0" err="1" smtClean="0"/>
              <a:t>with</a:t>
            </a:r>
            <a:r>
              <a:rPr lang="de-AT" dirty="0" smtClean="0"/>
              <a:t> World</a:t>
            </a:r>
          </a:p>
          <a:p>
            <a:pPr lvl="1"/>
            <a:r>
              <a:rPr lang="de-AT" dirty="0" smtClean="0"/>
              <a:t>Plays back </a:t>
            </a:r>
            <a:r>
              <a:rPr lang="de-AT" dirty="0" err="1" smtClean="0"/>
              <a:t>sound</a:t>
            </a:r>
            <a:r>
              <a:rPr lang="de-AT" dirty="0" smtClean="0"/>
              <a:t> </a:t>
            </a:r>
            <a:r>
              <a:rPr lang="de-AT" dirty="0" err="1" smtClean="0"/>
              <a:t>effects</a:t>
            </a:r>
            <a:r>
              <a:rPr lang="de-AT" dirty="0" smtClean="0"/>
              <a:t>!</a:t>
            </a:r>
            <a:endParaRPr lang="de-AT" dirty="0"/>
          </a:p>
        </p:txBody>
      </p:sp>
      <p:sp>
        <p:nvSpPr>
          <p:cNvPr id="4" name="Rechteck 3"/>
          <p:cNvSpPr/>
          <p:nvPr/>
        </p:nvSpPr>
        <p:spPr>
          <a:xfrm>
            <a:off x="755576" y="2780928"/>
            <a:ext cx="8136904" cy="3785652"/>
          </a:xfrm>
          <a:prstGeom prst="rect">
            <a:avLst/>
          </a:prstGeom>
        </p:spPr>
        <p:txBody>
          <a:bodyPr wrap="square">
            <a:spAutoFit/>
          </a:bodyPr>
          <a:lstStyle/>
          <a:p>
            <a:r>
              <a:rPr lang="de-AT" sz="1600" b="1" dirty="0" smtClean="0">
                <a:latin typeface="TheSansMonoConNormal" pitchFamily="34" charset="0"/>
              </a:rPr>
              <a:t>Public </a:t>
            </a:r>
            <a:r>
              <a:rPr lang="de-AT" sz="1600" b="1" dirty="0" err="1" smtClean="0">
                <a:latin typeface="TheSansMonoConNormal" pitchFamily="34" charset="0"/>
              </a:rPr>
              <a:t>class</a:t>
            </a:r>
            <a:r>
              <a:rPr lang="de-AT" sz="1600" b="1" dirty="0" smtClean="0">
                <a:latin typeface="TheSansMonoConNormal" pitchFamily="34" charset="0"/>
              </a:rPr>
              <a:t> GameScreen </a:t>
            </a:r>
            <a:r>
              <a:rPr lang="de-AT" sz="1600" b="1" dirty="0" err="1" smtClean="0">
                <a:latin typeface="TheSansMonoConNormal" pitchFamily="34" charset="0"/>
              </a:rPr>
              <a:t>extends</a:t>
            </a:r>
            <a:r>
              <a:rPr lang="de-AT" sz="1600" b="1" dirty="0" smtClean="0">
                <a:latin typeface="TheSansMonoConNormal" pitchFamily="34" charset="0"/>
              </a:rPr>
              <a:t> Screen {</a:t>
            </a:r>
          </a:p>
          <a:p>
            <a:r>
              <a:rPr lang="de-AT" sz="1600" b="1" dirty="0" smtClean="0">
                <a:latin typeface="TheSansMonoConNormal" pitchFamily="34" charset="0"/>
              </a:rPr>
              <a:t>    ...</a:t>
            </a:r>
          </a:p>
          <a:p>
            <a:r>
              <a:rPr lang="de-AT" sz="1600" b="1" dirty="0" smtClean="0">
                <a:latin typeface="TheSansMonoConNormal" pitchFamily="34" charset="0"/>
              </a:rPr>
              <a:t>    Sound </a:t>
            </a:r>
            <a:r>
              <a:rPr lang="de-AT" sz="1600" b="1" dirty="0" err="1" smtClean="0">
                <a:latin typeface="TheSansMonoConNormal" pitchFamily="34" charset="0"/>
              </a:rPr>
              <a:t>bounceSound</a:t>
            </a:r>
            <a:r>
              <a:rPr lang="de-AT" sz="1600" b="1" dirty="0" smtClean="0">
                <a:latin typeface="TheSansMonoConNormal" pitchFamily="34" charset="0"/>
              </a:rPr>
              <a:t>, </a:t>
            </a:r>
            <a:r>
              <a:rPr lang="de-AT" sz="1600" b="1" dirty="0" err="1" smtClean="0">
                <a:latin typeface="TheSansMonoConNormal" pitchFamily="34" charset="0"/>
              </a:rPr>
              <a:t>blockSound</a:t>
            </a:r>
            <a:r>
              <a:rPr lang="de-AT" sz="1600" b="1" dirty="0" smtClean="0">
                <a:latin typeface="TheSansMonoConNormal" pitchFamily="34" charset="0"/>
              </a:rPr>
              <a:t>;</a:t>
            </a:r>
          </a:p>
          <a:p>
            <a:endParaRPr lang="de-AT" sz="1600" b="1" dirty="0" smtClean="0">
              <a:latin typeface="TheSansMonoConNormal" pitchFamily="34" charset="0"/>
            </a:endParaRP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GameScreen(Game </a:t>
            </a:r>
            <a:r>
              <a:rPr lang="de-AT" sz="1600" b="1" dirty="0" err="1" smtClean="0">
                <a:latin typeface="TheSansMonoConNormal" pitchFamily="34" charset="0"/>
              </a:rPr>
              <a:t>game</a:t>
            </a:r>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bounceSound</a:t>
            </a:r>
            <a:r>
              <a:rPr lang="de-AT" sz="1600" b="1" dirty="0" smtClean="0">
                <a:latin typeface="TheSansMonoConNormal" pitchFamily="34" charset="0"/>
              </a:rPr>
              <a:t> = </a:t>
            </a:r>
            <a:r>
              <a:rPr lang="de-AT" sz="1600" b="1" dirty="0" err="1" smtClean="0">
                <a:latin typeface="TheSansMonoConNormal" pitchFamily="34" charset="0"/>
              </a:rPr>
              <a:t>game.loadSound</a:t>
            </a:r>
            <a:r>
              <a:rPr lang="de-AT" sz="1600" b="1" dirty="0" smtClean="0">
                <a:latin typeface="TheSansMonoConNormal" pitchFamily="34" charset="0"/>
              </a:rPr>
              <a:t>("bounce.wav");</a:t>
            </a:r>
          </a:p>
          <a:p>
            <a:r>
              <a:rPr lang="de-AT" sz="1600" b="1" dirty="0" smtClean="0">
                <a:latin typeface="TheSansMonoConNormal" pitchFamily="34" charset="0"/>
              </a:rPr>
              <a:t>        </a:t>
            </a:r>
            <a:r>
              <a:rPr lang="de-AT" sz="1600" b="1" dirty="0" err="1" smtClean="0">
                <a:latin typeface="TheSansMonoConNormal" pitchFamily="34" charset="0"/>
              </a:rPr>
              <a:t>blockSound</a:t>
            </a:r>
            <a:r>
              <a:rPr lang="de-AT" sz="1600" b="1" dirty="0" smtClean="0">
                <a:latin typeface="TheSansMonoConNormal" pitchFamily="34" charset="0"/>
              </a:rPr>
              <a:t> = </a:t>
            </a:r>
            <a:r>
              <a:rPr lang="de-AT" sz="1600" b="1" dirty="0" err="1" smtClean="0">
                <a:latin typeface="TheSansMonoConNormal" pitchFamily="34" charset="0"/>
              </a:rPr>
              <a:t>game.loadSound</a:t>
            </a:r>
            <a:r>
              <a:rPr lang="de-AT" sz="1600" b="1" dirty="0" smtClean="0">
                <a:latin typeface="TheSansMonoConNormal" pitchFamily="34" charset="0"/>
              </a:rPr>
              <a:t>("blocksplosion.wav");</a:t>
            </a:r>
          </a:p>
          <a:p>
            <a:r>
              <a:rPr lang="de-AT" sz="1600" b="1" dirty="0" smtClean="0">
                <a:latin typeface="TheSansMonoConNormal" pitchFamily="34" charset="0"/>
              </a:rPr>
              <a:t>        </a:t>
            </a:r>
            <a:r>
              <a:rPr lang="de-AT" sz="1600" b="1" dirty="0" err="1" smtClean="0">
                <a:latin typeface="TheSansMonoConNormal" pitchFamily="34" charset="0"/>
              </a:rPr>
              <a:t>world</a:t>
            </a:r>
            <a:r>
              <a:rPr lang="de-AT" sz="1600" b="1" dirty="0" smtClean="0">
                <a:latin typeface="TheSansMonoConNormal" pitchFamily="34" charset="0"/>
              </a:rPr>
              <a:t> = </a:t>
            </a:r>
            <a:r>
              <a:rPr lang="de-AT" sz="1600" b="1" dirty="0" err="1" smtClean="0">
                <a:latin typeface="TheSansMonoConNormal" pitchFamily="34" charset="0"/>
              </a:rPr>
              <a:t>new</a:t>
            </a:r>
            <a:r>
              <a:rPr lang="de-AT" sz="1600" b="1" dirty="0" smtClean="0">
                <a:latin typeface="TheSansMonoConNormal" pitchFamily="34" charset="0"/>
              </a:rPr>
              <a:t> World(</a:t>
            </a:r>
            <a:r>
              <a:rPr lang="de-AT" sz="1600" b="1" dirty="0" err="1" smtClean="0">
                <a:latin typeface="TheSansMonoConNormal" pitchFamily="34" charset="0"/>
              </a:rPr>
              <a:t>new</a:t>
            </a:r>
            <a:r>
              <a:rPr lang="de-AT" sz="1600" b="1" dirty="0" smtClean="0">
                <a:latin typeface="TheSansMonoConNormal" pitchFamily="34" charset="0"/>
              </a:rPr>
              <a:t> </a:t>
            </a:r>
            <a:r>
              <a:rPr lang="de-AT" sz="1600" b="1" dirty="0" err="1" smtClean="0">
                <a:latin typeface="TheSansMonoConNormal" pitchFamily="34" charset="0"/>
              </a:rPr>
              <a:t>CollisionListener</a:t>
            </a:r>
            <a:r>
              <a:rPr lang="de-AT" sz="1600" b="1" dirty="0" smtClean="0">
                <a:latin typeface="TheSansMonoConNormal" pitchFamily="34" charset="0"/>
              </a:rPr>
              <a:t>() {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collisionWall</a:t>
            </a:r>
            <a:r>
              <a:rPr lang="de-AT" sz="1600" b="1" dirty="0" smtClean="0">
                <a:latin typeface="TheSansMonoConNormal" pitchFamily="34" charset="0"/>
              </a:rPr>
              <a:t>() { </a:t>
            </a:r>
            <a:r>
              <a:rPr lang="de-AT" sz="1600" b="1" dirty="0" err="1" smtClean="0">
                <a:latin typeface="TheSansMonoConNormal" pitchFamily="34" charset="0"/>
              </a:rPr>
              <a:t>bounceSound.play</a:t>
            </a:r>
            <a:r>
              <a:rPr lang="de-AT" sz="1600" b="1" dirty="0" smtClean="0">
                <a:latin typeface="TheSansMonoConNormal" pitchFamily="34" charset="0"/>
              </a:rPr>
              <a:t>(1); }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collisionPaddle</a:t>
            </a:r>
            <a:r>
              <a:rPr lang="de-AT" sz="1600" b="1" dirty="0" smtClean="0">
                <a:latin typeface="TheSansMonoConNormal" pitchFamily="34" charset="0"/>
              </a:rPr>
              <a:t>() { </a:t>
            </a:r>
            <a:r>
              <a:rPr lang="de-AT" sz="1600" b="1" dirty="0" err="1" smtClean="0">
                <a:latin typeface="TheSansMonoConNormal" pitchFamily="34" charset="0"/>
              </a:rPr>
              <a:t>bounceSound.play</a:t>
            </a:r>
            <a:r>
              <a:rPr lang="de-AT" sz="1600" b="1" dirty="0" smtClean="0">
                <a:latin typeface="TheSansMonoConNormal" pitchFamily="34" charset="0"/>
              </a:rPr>
              <a:t>(1); }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collisionBlock</a:t>
            </a:r>
            <a:r>
              <a:rPr lang="de-AT" sz="1600" b="1" dirty="0" smtClean="0">
                <a:latin typeface="TheSansMonoConNormal" pitchFamily="34" charset="0"/>
              </a:rPr>
              <a:t>() { </a:t>
            </a:r>
            <a:r>
              <a:rPr lang="de-AT" sz="1600" b="1" dirty="0" err="1" smtClean="0">
                <a:latin typeface="TheSansMonoConNormal" pitchFamily="34" charset="0"/>
              </a:rPr>
              <a:t>blockSound.play</a:t>
            </a:r>
            <a:r>
              <a:rPr lang="de-AT" sz="1600" b="1" dirty="0" smtClean="0">
                <a:latin typeface="TheSansMonoConNormal" pitchFamily="34" charset="0"/>
              </a:rPr>
              <a:t>(1); }</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endParaRPr lang="de-AT" sz="1600" b="1" dirty="0">
              <a:latin typeface="TheSansMonoConNormal" pitchFamily="34" charset="0"/>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Fin</a:t>
            </a:r>
            <a:endParaRPr lang="de-AT" dirty="0"/>
          </a:p>
        </p:txBody>
      </p:sp>
      <p:sp>
        <p:nvSpPr>
          <p:cNvPr id="3" name="Inhaltsplatzhalter 2"/>
          <p:cNvSpPr>
            <a:spLocks noGrp="1"/>
          </p:cNvSpPr>
          <p:nvPr>
            <p:ph idx="1"/>
          </p:nvPr>
        </p:nvSpPr>
        <p:spPr/>
        <p:txBody>
          <a:bodyPr/>
          <a:lstStyle/>
          <a:p>
            <a:r>
              <a:rPr lang="de-AT" dirty="0" err="1" smtClean="0"/>
              <a:t>Polish</a:t>
            </a:r>
            <a:r>
              <a:rPr lang="de-AT" dirty="0" smtClean="0"/>
              <a:t>!</a:t>
            </a:r>
          </a:p>
          <a:p>
            <a:r>
              <a:rPr lang="de-AT" dirty="0" err="1" smtClean="0"/>
              <a:t>Make</a:t>
            </a:r>
            <a:r>
              <a:rPr lang="de-AT" dirty="0" smtClean="0"/>
              <a:t> a real </a:t>
            </a:r>
            <a:r>
              <a:rPr lang="de-AT" dirty="0" err="1" smtClean="0"/>
              <a:t>game</a:t>
            </a:r>
            <a:r>
              <a:rPr lang="de-AT" dirty="0" smtClean="0"/>
              <a:t> out </a:t>
            </a:r>
            <a:r>
              <a:rPr lang="de-AT" dirty="0" err="1" smtClean="0"/>
              <a:t>of</a:t>
            </a:r>
            <a:r>
              <a:rPr lang="de-AT" dirty="0" smtClean="0"/>
              <a:t> </a:t>
            </a:r>
            <a:r>
              <a:rPr lang="de-AT" dirty="0" err="1" smtClean="0"/>
              <a:t>it!</a:t>
            </a:r>
            <a:endParaRPr lang="de-AT" dirty="0" smtClean="0"/>
          </a:p>
          <a:p>
            <a:pPr lvl="1"/>
            <a:r>
              <a:rPr lang="de-AT" dirty="0" smtClean="0"/>
              <a:t>Different block </a:t>
            </a:r>
            <a:r>
              <a:rPr lang="de-AT" dirty="0" err="1" smtClean="0"/>
              <a:t>layouts</a:t>
            </a:r>
            <a:r>
              <a:rPr lang="de-AT" dirty="0" smtClean="0"/>
              <a:t>.</a:t>
            </a:r>
          </a:p>
          <a:p>
            <a:pPr lvl="1"/>
            <a:r>
              <a:rPr lang="de-AT" dirty="0" smtClean="0"/>
              <a:t>Power </a:t>
            </a:r>
            <a:r>
              <a:rPr lang="de-AT" dirty="0" err="1" smtClean="0"/>
              <a:t>ups</a:t>
            </a:r>
            <a:r>
              <a:rPr lang="de-AT" dirty="0" smtClean="0"/>
              <a:t>.</a:t>
            </a:r>
          </a:p>
          <a:p>
            <a:pPr lvl="1"/>
            <a:r>
              <a:rPr lang="de-AT" dirty="0" smtClean="0"/>
              <a:t>More </a:t>
            </a:r>
            <a:r>
              <a:rPr lang="de-AT" dirty="0" err="1" smtClean="0"/>
              <a:t>control</a:t>
            </a:r>
            <a:r>
              <a:rPr lang="de-AT" dirty="0" smtClean="0"/>
              <a:t> </a:t>
            </a:r>
            <a:r>
              <a:rPr lang="de-AT" dirty="0" err="1" smtClean="0"/>
              <a:t>schemes</a:t>
            </a:r>
            <a:r>
              <a:rPr lang="de-AT" dirty="0" smtClean="0"/>
              <a:t>.</a:t>
            </a:r>
          </a:p>
          <a:p>
            <a:r>
              <a:rPr lang="de-AT" dirty="0" err="1" smtClean="0"/>
              <a:t>Optimizations</a:t>
            </a:r>
            <a:endParaRPr lang="de-AT" dirty="0" smtClean="0"/>
          </a:p>
          <a:p>
            <a:pPr lvl="1"/>
            <a:r>
              <a:rPr lang="de-AT" dirty="0" smtClean="0"/>
              <a:t>Memory </a:t>
            </a:r>
            <a:r>
              <a:rPr lang="de-AT" dirty="0" err="1" smtClean="0"/>
              <a:t>allocation</a:t>
            </a:r>
            <a:r>
              <a:rPr lang="de-AT" dirty="0" smtClean="0"/>
              <a:t>? (Score </a:t>
            </a:r>
            <a:r>
              <a:rPr lang="de-AT" dirty="0" err="1" smtClean="0"/>
              <a:t>string</a:t>
            </a:r>
            <a:r>
              <a:rPr lang="de-AT" dirty="0" smtClean="0"/>
              <a:t>)</a:t>
            </a:r>
          </a:p>
          <a:p>
            <a:pPr lvl="1"/>
            <a:r>
              <a:rPr lang="de-AT" dirty="0" smtClean="0"/>
              <a:t>Profiling </a:t>
            </a:r>
            <a:r>
              <a:rPr lang="de-AT" dirty="0" err="1" smtClean="0"/>
              <a:t>with</a:t>
            </a:r>
            <a:r>
              <a:rPr lang="de-AT" dirty="0" smtClean="0"/>
              <a:t> DDMS.</a:t>
            </a:r>
          </a:p>
        </p:txBody>
      </p:sp>
      <p:pic>
        <p:nvPicPr>
          <p:cNvPr id="141314" name="Picture 2"/>
          <p:cNvPicPr>
            <a:picLocks noChangeAspect="1" noChangeArrowheads="1"/>
          </p:cNvPicPr>
          <p:nvPr/>
        </p:nvPicPr>
        <p:blipFill>
          <a:blip r:embed="rId2" cstate="print"/>
          <a:srcRect/>
          <a:stretch>
            <a:fillRect/>
          </a:stretch>
        </p:blipFill>
        <p:spPr bwMode="auto">
          <a:xfrm>
            <a:off x="5796136" y="1196752"/>
            <a:ext cx="2878291" cy="4797152"/>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p:txBody>
          <a:bodyPr/>
          <a:lstStyle/>
          <a:p>
            <a:pPr marL="514350" indent="-514350">
              <a:buFont typeface="+mj-lt"/>
              <a:buAutoNum type="arabicPeriod"/>
            </a:pPr>
            <a:r>
              <a:rPr lang="de-AT" dirty="0" err="1" smtClean="0"/>
              <a:t>Android</a:t>
            </a:r>
            <a:r>
              <a:rPr lang="de-AT" dirty="0" smtClean="0"/>
              <a:t> – A Gaming </a:t>
            </a:r>
            <a:r>
              <a:rPr lang="de-AT" dirty="0" err="1" smtClean="0"/>
              <a:t>Platform</a:t>
            </a:r>
            <a:endParaRPr lang="de-AT" dirty="0" smtClean="0"/>
          </a:p>
          <a:p>
            <a:pPr marL="514350" indent="-514350">
              <a:buFont typeface="+mj-lt"/>
              <a:buAutoNum type="arabicPeriod"/>
            </a:pPr>
            <a:r>
              <a:rPr lang="de-AT" dirty="0" smtClean="0"/>
              <a:t>Game Design 101</a:t>
            </a:r>
          </a:p>
          <a:p>
            <a:pPr marL="514350" indent="-514350">
              <a:buFont typeface="+mj-lt"/>
              <a:buAutoNum type="arabicPeriod"/>
            </a:pPr>
            <a:r>
              <a:rPr lang="de-AT" dirty="0" smtClean="0"/>
              <a:t>Game Programming 101</a:t>
            </a:r>
          </a:p>
          <a:p>
            <a:pPr marL="514350" indent="-514350">
              <a:buFont typeface="+mj-lt"/>
              <a:buAutoNum type="arabicPeriod"/>
            </a:pPr>
            <a:r>
              <a:rPr lang="de-AT" dirty="0" err="1" smtClean="0"/>
              <a:t>Android</a:t>
            </a:r>
            <a:r>
              <a:rPr lang="de-AT" dirty="0" smtClean="0"/>
              <a:t> </a:t>
            </a:r>
            <a:r>
              <a:rPr lang="de-AT" dirty="0" err="1" smtClean="0"/>
              <a:t>for</a:t>
            </a:r>
            <a:r>
              <a:rPr lang="de-AT" dirty="0" smtClean="0"/>
              <a:t> Game Developers</a:t>
            </a:r>
          </a:p>
          <a:p>
            <a:pPr marL="514350" indent="-514350">
              <a:buFont typeface="+mj-lt"/>
              <a:buAutoNum type="arabicPeriod"/>
            </a:pPr>
            <a:r>
              <a:rPr lang="de-AT" dirty="0" smtClean="0"/>
              <a:t>Lunch Break (Ohm </a:t>
            </a:r>
            <a:r>
              <a:rPr lang="de-AT" dirty="0" err="1" smtClean="0"/>
              <a:t>Nom</a:t>
            </a:r>
            <a:r>
              <a:rPr lang="de-AT" dirty="0" smtClean="0"/>
              <a:t> </a:t>
            </a:r>
            <a:r>
              <a:rPr lang="de-AT" dirty="0" err="1" smtClean="0"/>
              <a:t>Nom</a:t>
            </a:r>
            <a:r>
              <a:rPr lang="de-AT" dirty="0" smtClean="0"/>
              <a:t> </a:t>
            </a:r>
            <a:r>
              <a:rPr lang="de-AT" dirty="0" err="1" smtClean="0"/>
              <a:t>Nom</a:t>
            </a:r>
            <a:r>
              <a:rPr lang="de-AT" dirty="0" smtClean="0"/>
              <a:t>)</a:t>
            </a:r>
          </a:p>
          <a:p>
            <a:pPr marL="514350" indent="-514350">
              <a:buFont typeface="+mj-lt"/>
              <a:buAutoNum type="arabicPeriod"/>
            </a:pPr>
            <a:r>
              <a:rPr lang="de-AT" dirty="0" err="1" smtClean="0"/>
              <a:t>Droidanoid</a:t>
            </a:r>
            <a:endParaRPr lang="de-AT" dirty="0" smtClean="0"/>
          </a:p>
          <a:p>
            <a:endParaRPr lang="de-AT" dirty="0" smtClean="0"/>
          </a:p>
          <a:p>
            <a:endParaRPr lang="de-AT"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Core Game </a:t>
            </a:r>
            <a:r>
              <a:rPr lang="de-AT" dirty="0" err="1" smtClean="0"/>
              <a:t>Mechanics</a:t>
            </a:r>
            <a:endParaRPr lang="de-AT" dirty="0"/>
          </a:p>
        </p:txBody>
      </p:sp>
      <p:sp>
        <p:nvSpPr>
          <p:cNvPr id="3" name="Inhaltsplatzhalter 2"/>
          <p:cNvSpPr>
            <a:spLocks noGrp="1"/>
          </p:cNvSpPr>
          <p:nvPr>
            <p:ph idx="1"/>
          </p:nvPr>
        </p:nvSpPr>
        <p:spPr/>
        <p:txBody>
          <a:bodyPr/>
          <a:lstStyle/>
          <a:p>
            <a:r>
              <a:rPr lang="de-AT" dirty="0" err="1" smtClean="0"/>
              <a:t>What</a:t>
            </a:r>
            <a:r>
              <a:rPr lang="de-AT" dirty="0" smtClean="0"/>
              <a:t> </a:t>
            </a:r>
            <a:r>
              <a:rPr lang="de-AT" dirty="0" err="1" smtClean="0"/>
              <a:t>objects</a:t>
            </a:r>
            <a:r>
              <a:rPr lang="de-AT" dirty="0" smtClean="0"/>
              <a:t> </a:t>
            </a:r>
            <a:r>
              <a:rPr lang="de-AT" dirty="0" err="1" smtClean="0"/>
              <a:t>are</a:t>
            </a:r>
            <a:r>
              <a:rPr lang="de-AT" dirty="0" smtClean="0"/>
              <a:t> </a:t>
            </a:r>
            <a:r>
              <a:rPr lang="de-AT" dirty="0" err="1" smtClean="0"/>
              <a:t>there</a:t>
            </a:r>
            <a:r>
              <a:rPr lang="de-AT" dirty="0" smtClean="0"/>
              <a:t> in </a:t>
            </a:r>
            <a:r>
              <a:rPr lang="de-AT" dirty="0" err="1" smtClean="0"/>
              <a:t>our</a:t>
            </a:r>
            <a:r>
              <a:rPr lang="de-AT" dirty="0" smtClean="0"/>
              <a:t> </a:t>
            </a:r>
            <a:r>
              <a:rPr lang="de-AT" dirty="0" err="1" smtClean="0"/>
              <a:t>world</a:t>
            </a:r>
            <a:r>
              <a:rPr lang="de-AT" dirty="0" smtClean="0"/>
              <a:t>?</a:t>
            </a:r>
          </a:p>
          <a:p>
            <a:r>
              <a:rPr lang="de-AT" dirty="0" err="1" smtClean="0"/>
              <a:t>How</a:t>
            </a:r>
            <a:r>
              <a:rPr lang="de-AT" dirty="0" smtClean="0"/>
              <a:t> do </a:t>
            </a:r>
            <a:r>
              <a:rPr lang="de-AT" dirty="0" err="1" smtClean="0"/>
              <a:t>they</a:t>
            </a:r>
            <a:r>
              <a:rPr lang="de-AT" dirty="0" smtClean="0"/>
              <a:t> </a:t>
            </a:r>
            <a:r>
              <a:rPr lang="de-AT" dirty="0" err="1" smtClean="0"/>
              <a:t>behave</a:t>
            </a:r>
            <a:r>
              <a:rPr lang="de-AT" dirty="0" smtClean="0"/>
              <a:t>?</a:t>
            </a:r>
          </a:p>
          <a:p>
            <a:r>
              <a:rPr lang="de-AT" dirty="0" err="1" smtClean="0"/>
              <a:t>How</a:t>
            </a:r>
            <a:r>
              <a:rPr lang="de-AT" dirty="0" smtClean="0"/>
              <a:t> do </a:t>
            </a:r>
            <a:r>
              <a:rPr lang="de-AT" dirty="0" err="1" smtClean="0"/>
              <a:t>they</a:t>
            </a:r>
            <a:r>
              <a:rPr lang="de-AT" dirty="0" smtClean="0"/>
              <a:t> </a:t>
            </a:r>
            <a:r>
              <a:rPr lang="de-AT" dirty="0" err="1" smtClean="0"/>
              <a:t>interact</a:t>
            </a:r>
            <a:r>
              <a:rPr lang="de-AT" dirty="0" smtClean="0"/>
              <a:t>?</a:t>
            </a:r>
          </a:p>
          <a:p>
            <a:r>
              <a:rPr lang="de-AT" dirty="0" err="1" smtClean="0"/>
              <a:t>How</a:t>
            </a:r>
            <a:r>
              <a:rPr lang="de-AT" dirty="0" smtClean="0"/>
              <a:t> </a:t>
            </a:r>
            <a:r>
              <a:rPr lang="de-AT" dirty="0" err="1" smtClean="0"/>
              <a:t>does</a:t>
            </a:r>
            <a:r>
              <a:rPr lang="de-AT" dirty="0" smtClean="0"/>
              <a:t> </a:t>
            </a:r>
            <a:r>
              <a:rPr lang="de-AT" dirty="0" err="1" smtClean="0"/>
              <a:t>the</a:t>
            </a:r>
            <a:r>
              <a:rPr lang="de-AT" dirty="0" smtClean="0"/>
              <a:t> </a:t>
            </a:r>
            <a:r>
              <a:rPr lang="de-AT" dirty="0" err="1" smtClean="0"/>
              <a:t>player</a:t>
            </a:r>
            <a:r>
              <a:rPr lang="de-AT" dirty="0" smtClean="0"/>
              <a:t> </a:t>
            </a:r>
            <a:r>
              <a:rPr lang="de-AT" dirty="0" err="1" smtClean="0"/>
              <a:t>interact</a:t>
            </a:r>
            <a:r>
              <a:rPr lang="de-AT" dirty="0" smtClean="0"/>
              <a:t> </a:t>
            </a:r>
            <a:r>
              <a:rPr lang="de-AT" dirty="0" err="1" smtClean="0"/>
              <a:t>with</a:t>
            </a:r>
            <a:r>
              <a:rPr lang="de-AT" dirty="0" smtClean="0"/>
              <a:t> </a:t>
            </a:r>
            <a:r>
              <a:rPr lang="de-AT" dirty="0" err="1" smtClean="0"/>
              <a:t>the</a:t>
            </a:r>
            <a:r>
              <a:rPr lang="de-AT" dirty="0" smtClean="0"/>
              <a:t> </a:t>
            </a:r>
            <a:r>
              <a:rPr lang="de-AT" dirty="0" err="1" smtClean="0"/>
              <a:t>game</a:t>
            </a:r>
            <a:r>
              <a:rPr lang="de-AT" dirty="0" smtClean="0"/>
              <a:t> </a:t>
            </a:r>
            <a:r>
              <a:rPr lang="de-AT" dirty="0" err="1" smtClean="0"/>
              <a:t>world</a:t>
            </a:r>
            <a:r>
              <a:rPr lang="de-AT" dirty="0" smtClean="0"/>
              <a:t>?</a:t>
            </a:r>
          </a:p>
          <a:p>
            <a:endParaRPr lang="de-AT" dirty="0" smtClean="0"/>
          </a:p>
          <a:p>
            <a:pPr>
              <a:buNone/>
            </a:pPr>
            <a:r>
              <a:rPr lang="de-AT" dirty="0" err="1" smtClean="0"/>
              <a:t>Let‘s</a:t>
            </a:r>
            <a:r>
              <a:rPr lang="de-AT" dirty="0" smtClean="0"/>
              <a:t> </a:t>
            </a:r>
            <a:r>
              <a:rPr lang="de-AT" dirty="0" err="1" smtClean="0"/>
              <a:t>look</a:t>
            </a:r>
            <a:r>
              <a:rPr lang="de-AT" dirty="0" smtClean="0"/>
              <a:t> </a:t>
            </a:r>
            <a:r>
              <a:rPr lang="de-AT" dirty="0" err="1" smtClean="0"/>
              <a:t>at</a:t>
            </a:r>
            <a:r>
              <a:rPr lang="de-AT" dirty="0" smtClean="0"/>
              <a:t> an </a:t>
            </a:r>
            <a:r>
              <a:rPr lang="de-AT" dirty="0" err="1" smtClean="0"/>
              <a:t>old</a:t>
            </a:r>
            <a:r>
              <a:rPr lang="de-AT" dirty="0" smtClean="0"/>
              <a:t> classic: </a:t>
            </a:r>
            <a:r>
              <a:rPr lang="de-AT" dirty="0" err="1" smtClean="0"/>
              <a:t>Snake</a:t>
            </a:r>
            <a:r>
              <a:rPr lang="de-AT" dirty="0" smtClean="0"/>
              <a:t>.</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Engines</a:t>
            </a:r>
            <a:r>
              <a:rPr lang="de-AT" dirty="0" smtClean="0"/>
              <a:t> &amp; </a:t>
            </a:r>
            <a:r>
              <a:rPr lang="de-AT" dirty="0" err="1" smtClean="0"/>
              <a:t>Framworks</a:t>
            </a:r>
            <a:endParaRPr lang="de-AT" dirty="0"/>
          </a:p>
        </p:txBody>
      </p:sp>
      <p:sp>
        <p:nvSpPr>
          <p:cNvPr id="3" name="Inhaltsplatzhalter 2"/>
          <p:cNvSpPr>
            <a:spLocks noGrp="1"/>
          </p:cNvSpPr>
          <p:nvPr>
            <p:ph idx="1"/>
          </p:nvPr>
        </p:nvSpPr>
        <p:spPr/>
        <p:txBody>
          <a:bodyPr>
            <a:normAutofit fontScale="55000" lnSpcReduction="20000"/>
          </a:bodyPr>
          <a:lstStyle/>
          <a:p>
            <a:r>
              <a:rPr lang="en-US" dirty="0" smtClean="0"/>
              <a:t>Unreal Development Kit (</a:t>
            </a:r>
            <a:r>
              <a:rPr lang="en-US" u="sng" dirty="0" smtClean="0">
                <a:hlinkClick r:id="rId2"/>
              </a:rPr>
              <a:t>http://www.udk.com/</a:t>
            </a:r>
            <a:r>
              <a:rPr lang="en-US" dirty="0" smtClean="0"/>
              <a:t>): A commercial game engine running on a multitude of platforms, developed by Epic Games. Those guys made games like Unreal Tournament so it’s quality stuff. Uses its own scripting language.</a:t>
            </a:r>
            <a:endParaRPr lang="de-AT" dirty="0" smtClean="0"/>
          </a:p>
          <a:p>
            <a:r>
              <a:rPr lang="en-US" dirty="0" smtClean="0"/>
              <a:t>Unity3D (</a:t>
            </a:r>
            <a:r>
              <a:rPr lang="en-US" u="sng" dirty="0" smtClean="0">
                <a:hlinkClick r:id="rId3"/>
              </a:rPr>
              <a:t>http://unity3d.com/</a:t>
            </a:r>
            <a:r>
              <a:rPr lang="en-US" dirty="0" smtClean="0"/>
              <a:t>): Another commercial game engine with great tools and </a:t>
            </a:r>
            <a:r>
              <a:rPr lang="en-US" dirty="0" err="1" smtClean="0"/>
              <a:t>functionalty</a:t>
            </a:r>
            <a:r>
              <a:rPr lang="en-US" dirty="0" smtClean="0"/>
              <a:t>. It too works on a multitude of platforms, like IOS, Android or in the browser and is easy to pick up. Allows a couple of languages for coding the game logic, Java is not among them.</a:t>
            </a:r>
            <a:endParaRPr lang="de-AT" dirty="0" smtClean="0"/>
          </a:p>
          <a:p>
            <a:r>
              <a:rPr lang="en-US" dirty="0" err="1" smtClean="0"/>
              <a:t>jPCT</a:t>
            </a:r>
            <a:r>
              <a:rPr lang="en-US" dirty="0" smtClean="0"/>
              <a:t>-AE (</a:t>
            </a:r>
            <a:r>
              <a:rPr lang="en-US" u="sng" dirty="0" smtClean="0">
                <a:hlinkClick r:id="rId4"/>
              </a:rPr>
              <a:t>http://www.jpct.net/jpct-ae/</a:t>
            </a:r>
            <a:r>
              <a:rPr lang="en-US" dirty="0" smtClean="0"/>
              <a:t>): a port of the Java-based </a:t>
            </a:r>
            <a:r>
              <a:rPr lang="en-US" dirty="0" err="1" smtClean="0"/>
              <a:t>jPCT</a:t>
            </a:r>
            <a:r>
              <a:rPr lang="en-US" dirty="0" smtClean="0"/>
              <a:t> engine for Android. Has some great features with regards to 3D programming. Works on the desktop and on Android. Closed-source.</a:t>
            </a:r>
            <a:endParaRPr lang="de-AT" dirty="0" smtClean="0"/>
          </a:p>
          <a:p>
            <a:r>
              <a:rPr lang="en-US" dirty="0" smtClean="0"/>
              <a:t>Ardor3D (</a:t>
            </a:r>
            <a:r>
              <a:rPr lang="en-US" u="sng" dirty="0" smtClean="0">
                <a:hlinkClick r:id="rId4"/>
              </a:rPr>
              <a:t>http://www.jpct.net/jpct-ae/</a:t>
            </a:r>
            <a:r>
              <a:rPr lang="en-US" dirty="0" smtClean="0"/>
              <a:t>): a very powerful Java-based 3D engine. Works on Android and on the desktop, open-source with great documentation. </a:t>
            </a:r>
            <a:endParaRPr lang="de-AT" dirty="0" smtClean="0"/>
          </a:p>
          <a:p>
            <a:r>
              <a:rPr lang="en-US" dirty="0" err="1" smtClean="0"/>
              <a:t>libgdx</a:t>
            </a:r>
            <a:r>
              <a:rPr lang="en-US" dirty="0" smtClean="0"/>
              <a:t> (</a:t>
            </a:r>
            <a:r>
              <a:rPr lang="en-US" u="sng" dirty="0" smtClean="0">
                <a:hlinkClick r:id="rId5"/>
              </a:rPr>
              <a:t>http://code.google.com/p/libgdx/</a:t>
            </a:r>
            <a:r>
              <a:rPr lang="en-US" dirty="0" smtClean="0"/>
              <a:t>): an open-source Java-based game development framework by yours truly, for 2D and 3D games. Works on the Windows, Linux, OSX and of course Android without any code modifications.  Develop and test on the desktop without the need for an attached device or the slow emulator.</a:t>
            </a:r>
            <a:endParaRPr lang="de-AT" dirty="0" smtClean="0"/>
          </a:p>
          <a:p>
            <a:r>
              <a:rPr lang="en-US" dirty="0" smtClean="0"/>
              <a:t>Slick-AE (</a:t>
            </a:r>
            <a:r>
              <a:rPr lang="en-US" u="sng" dirty="0" smtClean="0">
                <a:hlinkClick r:id="rId6"/>
              </a:rPr>
              <a:t>http://slick.cokeandcode.com/</a:t>
            </a:r>
            <a:r>
              <a:rPr lang="en-US" dirty="0" smtClean="0"/>
              <a:t>): a port of the Java-based Slick framework to Android, build on top of </a:t>
            </a:r>
            <a:r>
              <a:rPr lang="en-US" dirty="0" err="1" smtClean="0"/>
              <a:t>libgdx</a:t>
            </a:r>
            <a:r>
              <a:rPr lang="en-US" dirty="0" smtClean="0"/>
              <a:t>. Tons of functionality and easy to use API for 2D game development. Cross-platform and open-source of course.</a:t>
            </a:r>
            <a:endParaRPr lang="de-AT" dirty="0" smtClean="0"/>
          </a:p>
          <a:p>
            <a:r>
              <a:rPr lang="en-US" dirty="0" err="1" smtClean="0"/>
              <a:t>AndEngine</a:t>
            </a:r>
            <a:r>
              <a:rPr lang="en-US" dirty="0" smtClean="0"/>
              <a:t> (</a:t>
            </a:r>
            <a:r>
              <a:rPr lang="en-US" u="sng" dirty="0" smtClean="0">
                <a:hlinkClick r:id="rId7"/>
              </a:rPr>
              <a:t>http://www.andengine.org/</a:t>
            </a:r>
            <a:r>
              <a:rPr lang="en-US" dirty="0" smtClean="0"/>
              <a:t>): a nice, Java-based Android-only 2D engine, partially based on </a:t>
            </a:r>
            <a:r>
              <a:rPr lang="en-US" dirty="0" err="1" smtClean="0"/>
              <a:t>libgdx</a:t>
            </a:r>
            <a:r>
              <a:rPr lang="en-US" dirty="0" smtClean="0"/>
              <a:t> code (open source for the win!). Similar in concept to the famous Cocos2D game development engine for IOS. </a:t>
            </a:r>
            <a:endParaRPr lang="de-AT" dirty="0" smtClean="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References</a:t>
            </a:r>
            <a:endParaRPr lang="de-AT" dirty="0"/>
          </a:p>
        </p:txBody>
      </p:sp>
      <p:sp>
        <p:nvSpPr>
          <p:cNvPr id="3" name="Inhaltsplatzhalter 2"/>
          <p:cNvSpPr>
            <a:spLocks noGrp="1"/>
          </p:cNvSpPr>
          <p:nvPr>
            <p:ph idx="1"/>
          </p:nvPr>
        </p:nvSpPr>
        <p:spPr/>
        <p:txBody>
          <a:bodyPr/>
          <a:lstStyle/>
          <a:p>
            <a:r>
              <a:rPr lang="de-AT" dirty="0" smtClean="0">
                <a:hlinkClick r:id="rId2"/>
              </a:rPr>
              <a:t>http://gamedev.net</a:t>
            </a:r>
            <a:endParaRPr lang="de-AT" dirty="0" smtClean="0"/>
          </a:p>
          <a:p>
            <a:r>
              <a:rPr lang="en-US" u="sng" dirty="0" smtClean="0">
                <a:hlinkClick r:id="rId3"/>
              </a:rPr>
              <a:t>http://wiki.gamedev.net</a:t>
            </a:r>
            <a:endParaRPr lang="de-AT" dirty="0" smtClean="0"/>
          </a:p>
          <a:p>
            <a:r>
              <a:rPr lang="de-AT" dirty="0" smtClean="0">
                <a:hlinkClick r:id="rId4"/>
              </a:rPr>
              <a:t>http://www.flipcode.com/archives/</a:t>
            </a:r>
            <a:endParaRPr lang="de-AT" dirty="0" smtClean="0"/>
          </a:p>
          <a:p>
            <a:r>
              <a:rPr lang="en-US" u="sng" dirty="0" smtClean="0">
                <a:hlinkClick r:id="rId5"/>
              </a:rPr>
              <a:t>http://www.java-gaming.org/</a:t>
            </a:r>
            <a:endParaRPr lang="en-US" u="sng" dirty="0" smtClean="0"/>
          </a:p>
          <a:p>
            <a:r>
              <a:rPr lang="en-US" u="sng" dirty="0" smtClean="0">
                <a:hlinkClick r:id="rId6"/>
              </a:rPr>
              <a:t>http://www.gamasutra.com</a:t>
            </a:r>
            <a:endParaRPr lang="en-US" u="sng" dirty="0" smtClean="0"/>
          </a:p>
          <a:p>
            <a:r>
              <a:rPr lang="en-US" u="sng" dirty="0" smtClean="0"/>
              <a:t>http://www.google.com</a:t>
            </a:r>
            <a:endParaRPr lang="de-AT"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Core Game </a:t>
            </a:r>
            <a:r>
              <a:rPr lang="de-AT" dirty="0" err="1" smtClean="0"/>
              <a:t>Mechanics</a:t>
            </a:r>
            <a:endParaRPr lang="de-AT" dirty="0"/>
          </a:p>
        </p:txBody>
      </p:sp>
      <p:sp>
        <p:nvSpPr>
          <p:cNvPr id="3" name="Inhaltsplatzhalter 2"/>
          <p:cNvSpPr>
            <a:spLocks noGrp="1"/>
          </p:cNvSpPr>
          <p:nvPr>
            <p:ph idx="1"/>
          </p:nvPr>
        </p:nvSpPr>
        <p:spPr>
          <a:xfrm>
            <a:off x="457200" y="1124744"/>
            <a:ext cx="5770984" cy="5544616"/>
          </a:xfrm>
        </p:spPr>
        <p:txBody>
          <a:bodyPr>
            <a:normAutofit fontScale="62500" lnSpcReduction="20000"/>
          </a:bodyPr>
          <a:lstStyle/>
          <a:p>
            <a:r>
              <a:rPr lang="en-US" dirty="0" smtClean="0"/>
              <a:t>The world is split up into a grid of cells.</a:t>
            </a:r>
          </a:p>
          <a:p>
            <a:r>
              <a:rPr lang="en-US" dirty="0" smtClean="0"/>
              <a:t>The snake is composed of cell sized parts (one head and a number of tail parts).</a:t>
            </a:r>
          </a:p>
          <a:p>
            <a:r>
              <a:rPr lang="en-US" dirty="0" smtClean="0"/>
              <a:t>The snake advances in the direction its head is pointed .</a:t>
            </a:r>
          </a:p>
          <a:p>
            <a:r>
              <a:rPr lang="en-US" dirty="0" smtClean="0"/>
              <a:t>The snake can only advance from cell to cell.</a:t>
            </a:r>
            <a:endParaRPr lang="de-AT" dirty="0" smtClean="0"/>
          </a:p>
          <a:p>
            <a:r>
              <a:rPr lang="en-US" dirty="0" smtClean="0"/>
              <a:t>If the snake goes outside the world boundaries, it reenters on the opposite side.</a:t>
            </a:r>
            <a:endParaRPr lang="de-AT" dirty="0" smtClean="0"/>
          </a:p>
          <a:p>
            <a:r>
              <a:rPr lang="en-US" dirty="0" smtClean="0"/>
              <a:t>If the right or left button is pressed, the snake takes a 90 degree clock</a:t>
            </a:r>
            <a:r>
              <a:rPr lang="en-US" strike="sngStrike" dirty="0" smtClean="0"/>
              <a:t>-</a:t>
            </a:r>
            <a:r>
              <a:rPr lang="en-US" dirty="0" smtClean="0"/>
              <a:t>wise (right) or counter</a:t>
            </a:r>
            <a:r>
              <a:rPr lang="en-US" strike="sngStrike" dirty="0" smtClean="0"/>
              <a:t>-</a:t>
            </a:r>
            <a:r>
              <a:rPr lang="en-US" dirty="0" smtClean="0"/>
              <a:t>clockwise (left) turn. </a:t>
            </a:r>
            <a:endParaRPr lang="de-AT" dirty="0" smtClean="0"/>
          </a:p>
          <a:p>
            <a:r>
              <a:rPr lang="en-US" dirty="0" smtClean="0"/>
              <a:t>If the snake hits a piece with its head, the piece disappears, the score is increased by 10 points, and a new piece appears on the playing field in a location that is not occupied by the snake itself. The snake also grows by one tail part. That new tail part is attached to the end of the snake.</a:t>
            </a:r>
          </a:p>
          <a:p>
            <a:r>
              <a:rPr lang="en-US" dirty="0" smtClean="0"/>
              <a:t>If the snake hits itself (e.g., a part of its tail), the game is over.</a:t>
            </a:r>
            <a:endParaRPr lang="de-AT" dirty="0" smtClean="0"/>
          </a:p>
          <a:p>
            <a:endParaRPr lang="de-AT" dirty="0" smtClean="0"/>
          </a:p>
          <a:p>
            <a:pPr>
              <a:buNone/>
            </a:pPr>
            <a:endParaRPr lang="de-AT" dirty="0"/>
          </a:p>
        </p:txBody>
      </p:sp>
      <p:pic>
        <p:nvPicPr>
          <p:cNvPr id="28674" name="Grafik 1"/>
          <p:cNvPicPr>
            <a:picLocks noChangeAspect="1" noChangeArrowheads="1"/>
          </p:cNvPicPr>
          <p:nvPr/>
        </p:nvPicPr>
        <p:blipFill>
          <a:blip r:embed="rId2" cstate="print"/>
          <a:srcRect/>
          <a:stretch>
            <a:fillRect/>
          </a:stretch>
        </p:blipFill>
        <p:spPr bwMode="auto">
          <a:xfrm>
            <a:off x="6300192" y="1412776"/>
            <a:ext cx="2664296" cy="426719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Core Game </a:t>
            </a:r>
            <a:r>
              <a:rPr lang="de-AT" dirty="0" err="1" smtClean="0"/>
              <a:t>Mechanics</a:t>
            </a:r>
            <a:endParaRPr lang="de-AT" dirty="0"/>
          </a:p>
        </p:txBody>
      </p:sp>
      <p:sp>
        <p:nvSpPr>
          <p:cNvPr id="3" name="Inhaltsplatzhalter 2"/>
          <p:cNvSpPr>
            <a:spLocks noGrp="1"/>
          </p:cNvSpPr>
          <p:nvPr>
            <p:ph idx="1"/>
          </p:nvPr>
        </p:nvSpPr>
        <p:spPr>
          <a:xfrm>
            <a:off x="457200" y="1124744"/>
            <a:ext cx="5770984" cy="5544616"/>
          </a:xfrm>
        </p:spPr>
        <p:txBody>
          <a:bodyPr>
            <a:normAutofit fontScale="62500" lnSpcReduction="20000"/>
          </a:bodyPr>
          <a:lstStyle/>
          <a:p>
            <a:r>
              <a:rPr lang="en-US" dirty="0" smtClean="0"/>
              <a:t>The world is split up into a grid of cells.</a:t>
            </a:r>
          </a:p>
          <a:p>
            <a:r>
              <a:rPr lang="en-US" dirty="0" smtClean="0"/>
              <a:t>The snake is composed of cell sized parts (one head and a number of tail parts).</a:t>
            </a:r>
          </a:p>
          <a:p>
            <a:r>
              <a:rPr lang="en-US" dirty="0" smtClean="0"/>
              <a:t>The snake advances in the direction its head is pointed .</a:t>
            </a:r>
          </a:p>
          <a:p>
            <a:r>
              <a:rPr lang="en-US" dirty="0" smtClean="0"/>
              <a:t>The snake can only advance from cell to cell.</a:t>
            </a:r>
            <a:endParaRPr lang="de-AT" dirty="0" smtClean="0"/>
          </a:p>
          <a:p>
            <a:r>
              <a:rPr lang="en-US" dirty="0" smtClean="0"/>
              <a:t>If the snake goes outside the world boundaries, it reenters on the opposite side.</a:t>
            </a:r>
            <a:endParaRPr lang="de-AT" dirty="0" smtClean="0"/>
          </a:p>
          <a:p>
            <a:r>
              <a:rPr lang="en-US" dirty="0" smtClean="0"/>
              <a:t>If the right or left button is pressed, the snake takes a 90 degree clock</a:t>
            </a:r>
            <a:r>
              <a:rPr lang="en-US" strike="sngStrike" dirty="0" smtClean="0"/>
              <a:t>-</a:t>
            </a:r>
            <a:r>
              <a:rPr lang="en-US" dirty="0" smtClean="0"/>
              <a:t>wise (right) or counter</a:t>
            </a:r>
            <a:r>
              <a:rPr lang="en-US" strike="sngStrike" dirty="0" smtClean="0"/>
              <a:t>-</a:t>
            </a:r>
            <a:r>
              <a:rPr lang="en-US" dirty="0" smtClean="0"/>
              <a:t>clockwise (left) turn. </a:t>
            </a:r>
            <a:endParaRPr lang="de-AT" dirty="0" smtClean="0"/>
          </a:p>
          <a:p>
            <a:r>
              <a:rPr lang="en-US" dirty="0" smtClean="0"/>
              <a:t>If the snake hits a piece with its head, the piece disappears, the score is increased by 10 points, and a new piece appears on the playing field in a location that is not occupied by the snake itself. The snake also grows by one tail part. That new tail part is attached to the end of the snake.</a:t>
            </a:r>
          </a:p>
          <a:p>
            <a:r>
              <a:rPr lang="en-US" dirty="0" smtClean="0"/>
              <a:t>If the snake hits itself (e.g., a part of its tail), the game is over.</a:t>
            </a:r>
            <a:endParaRPr lang="de-AT" dirty="0" smtClean="0"/>
          </a:p>
          <a:p>
            <a:endParaRPr lang="de-AT" dirty="0" smtClean="0"/>
          </a:p>
          <a:p>
            <a:pPr>
              <a:buNone/>
            </a:pPr>
            <a:endParaRPr lang="de-AT" dirty="0"/>
          </a:p>
        </p:txBody>
      </p:sp>
      <p:pic>
        <p:nvPicPr>
          <p:cNvPr id="28674" name="Grafik 1"/>
          <p:cNvPicPr>
            <a:picLocks noChangeAspect="1" noChangeArrowheads="1"/>
          </p:cNvPicPr>
          <p:nvPr/>
        </p:nvPicPr>
        <p:blipFill>
          <a:blip r:embed="rId2" cstate="print"/>
          <a:srcRect/>
          <a:stretch>
            <a:fillRect/>
          </a:stretch>
        </p:blipFill>
        <p:spPr bwMode="auto">
          <a:xfrm>
            <a:off x="6300192" y="1412776"/>
            <a:ext cx="2664296" cy="4267190"/>
          </a:xfrm>
          <a:prstGeom prst="rect">
            <a:avLst/>
          </a:prstGeom>
          <a:noFill/>
          <a:ln w="9525">
            <a:noFill/>
            <a:miter lim="800000"/>
            <a:headEnd/>
            <a:tailEnd/>
          </a:ln>
          <a:effectLst>
            <a:outerShdw blurRad="50800" dist="38100" dir="8100000" algn="tr" rotWithShape="0">
              <a:prstClr val="black">
                <a:alpha val="40000"/>
              </a:prstClr>
            </a:outerShdw>
          </a:effectLst>
        </p:spPr>
      </p:pic>
      <p:sp>
        <p:nvSpPr>
          <p:cNvPr id="5" name="Textfeld 4"/>
          <p:cNvSpPr txBox="1"/>
          <p:nvPr/>
        </p:nvSpPr>
        <p:spPr>
          <a:xfrm rot="20243383">
            <a:off x="2195736" y="2924944"/>
            <a:ext cx="5400600" cy="1569660"/>
          </a:xfrm>
          <a:prstGeom prst="rect">
            <a:avLst/>
          </a:prstGeom>
          <a:solidFill>
            <a:srgbClr val="FFC000"/>
          </a:solidFill>
        </p:spPr>
        <p:txBody>
          <a:bodyPr wrap="square" rtlCol="0">
            <a:spAutoFit/>
          </a:bodyPr>
          <a:lstStyle/>
          <a:p>
            <a:pPr algn="ctr"/>
            <a:r>
              <a:rPr lang="de-AT" sz="4800" b="1" dirty="0" smtClean="0">
                <a:solidFill>
                  <a:srgbClr val="FF0000"/>
                </a:solidFill>
                <a:effectLst>
                  <a:outerShdw blurRad="38100" dist="38100" dir="2700000" algn="tl">
                    <a:srgbClr val="000000">
                      <a:alpha val="43137"/>
                    </a:srgbClr>
                  </a:outerShdw>
                </a:effectLst>
              </a:rPr>
              <a:t>Holy S&amp;%$t! </a:t>
            </a:r>
            <a:r>
              <a:rPr lang="de-AT" sz="4800" b="1" dirty="0" err="1" smtClean="0">
                <a:solidFill>
                  <a:srgbClr val="FF0000"/>
                </a:solidFill>
                <a:effectLst>
                  <a:outerShdw blurRad="38100" dist="38100" dir="2700000" algn="tl">
                    <a:srgbClr val="000000">
                      <a:alpha val="43137"/>
                    </a:srgbClr>
                  </a:outerShdw>
                </a:effectLst>
              </a:rPr>
              <a:t>Snake</a:t>
            </a:r>
            <a:r>
              <a:rPr lang="de-AT" sz="4800" b="1" dirty="0" smtClean="0">
                <a:solidFill>
                  <a:srgbClr val="FF0000"/>
                </a:solidFill>
                <a:effectLst>
                  <a:outerShdw blurRad="38100" dist="38100" dir="2700000" algn="tl">
                    <a:srgbClr val="000000">
                      <a:alpha val="43137"/>
                    </a:srgbClr>
                  </a:outerShdw>
                </a:effectLst>
              </a:rPr>
              <a:t> </a:t>
            </a:r>
            <a:r>
              <a:rPr lang="de-AT" sz="4800" b="1" dirty="0" err="1" smtClean="0">
                <a:solidFill>
                  <a:srgbClr val="FF0000"/>
                </a:solidFill>
                <a:effectLst>
                  <a:outerShdw blurRad="38100" dist="38100" dir="2700000" algn="tl">
                    <a:srgbClr val="000000">
                      <a:alpha val="43137"/>
                    </a:srgbClr>
                  </a:outerShdw>
                </a:effectLst>
              </a:rPr>
              <a:t>is</a:t>
            </a:r>
            <a:r>
              <a:rPr lang="de-AT" sz="4800" b="1" dirty="0" smtClean="0">
                <a:solidFill>
                  <a:srgbClr val="FF0000"/>
                </a:solidFill>
                <a:effectLst>
                  <a:outerShdw blurRad="38100" dist="38100" dir="2700000" algn="tl">
                    <a:srgbClr val="000000">
                      <a:alpha val="43137"/>
                    </a:srgbClr>
                  </a:outerShdw>
                </a:effectLst>
              </a:rPr>
              <a:t> </a:t>
            </a:r>
            <a:r>
              <a:rPr lang="de-AT" sz="4800" b="1" dirty="0" err="1" smtClean="0">
                <a:solidFill>
                  <a:srgbClr val="FF0000"/>
                </a:solidFill>
                <a:effectLst>
                  <a:outerShdw blurRad="38100" dist="38100" dir="2700000" algn="tl">
                    <a:srgbClr val="000000">
                      <a:alpha val="43137"/>
                    </a:srgbClr>
                  </a:outerShdw>
                </a:effectLst>
              </a:rPr>
              <a:t>complex</a:t>
            </a:r>
            <a:r>
              <a:rPr lang="de-AT" sz="4800" b="1" dirty="0" smtClean="0">
                <a:solidFill>
                  <a:srgbClr val="FF0000"/>
                </a:solidFill>
                <a:effectLst>
                  <a:outerShdw blurRad="38100" dist="38100" dir="2700000" algn="tl">
                    <a:srgbClr val="000000">
                      <a:alpha val="43137"/>
                    </a:srgbClr>
                  </a:outerShdw>
                </a:effectLst>
              </a:rPr>
              <a:t>!</a:t>
            </a:r>
            <a:endParaRPr lang="de-AT" sz="4800" b="1"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Story &amp; Art Style</a:t>
            </a:r>
            <a:endParaRPr lang="de-AT" dirty="0"/>
          </a:p>
        </p:txBody>
      </p:sp>
      <p:sp>
        <p:nvSpPr>
          <p:cNvPr id="3" name="Inhaltsplatzhalter 2"/>
          <p:cNvSpPr>
            <a:spLocks noGrp="1"/>
          </p:cNvSpPr>
          <p:nvPr>
            <p:ph idx="1"/>
          </p:nvPr>
        </p:nvSpPr>
        <p:spPr/>
        <p:txBody>
          <a:bodyPr/>
          <a:lstStyle/>
          <a:p>
            <a:pPr>
              <a:buNone/>
            </a:pPr>
            <a:r>
              <a:rPr lang="de-AT" dirty="0" smtClean="0"/>
              <a:t>A simple </a:t>
            </a:r>
            <a:r>
              <a:rPr lang="de-AT" dirty="0" err="1" smtClean="0"/>
              <a:t>story</a:t>
            </a:r>
            <a:endParaRPr lang="de-AT" dirty="0" smtClean="0"/>
          </a:p>
          <a:p>
            <a:pPr>
              <a:buNone/>
            </a:pPr>
            <a:endParaRPr lang="de-AT" dirty="0" smtClean="0"/>
          </a:p>
          <a:p>
            <a:pPr lvl="1">
              <a:buNone/>
            </a:pPr>
            <a:r>
              <a:rPr lang="en-US" dirty="0" smtClean="0"/>
              <a:t>  “Enter the world of Mr. Nom. Mr. Nom is a paper snake, always eager to eat drops of ink that fall down from an unspecified source on his paper land. Mr. Nom is utterly selfish and has only a single, not</a:t>
            </a:r>
            <a:r>
              <a:rPr lang="en-US" strike="sngStrike" dirty="0" smtClean="0"/>
              <a:t> </a:t>
            </a:r>
            <a:r>
              <a:rPr lang="en-US" dirty="0" smtClean="0"/>
              <a:t>so</a:t>
            </a:r>
            <a:r>
              <a:rPr lang="en-US" strike="sngStrike" dirty="0" smtClean="0"/>
              <a:t> </a:t>
            </a:r>
            <a:r>
              <a:rPr lang="en-US" dirty="0" smtClean="0"/>
              <a:t>noble goal: becoming the biggest ink</a:t>
            </a:r>
            <a:r>
              <a:rPr lang="en-US" strike="sngStrike" dirty="0" smtClean="0"/>
              <a:t> </a:t>
            </a:r>
            <a:r>
              <a:rPr lang="en-US" dirty="0" smtClean="0"/>
              <a:t>filled paper snake in the world!”</a:t>
            </a:r>
            <a:endParaRPr lang="de-AT"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Story &amp; Art Style</a:t>
            </a:r>
            <a:endParaRPr lang="de-AT" dirty="0"/>
          </a:p>
        </p:txBody>
      </p:sp>
      <p:sp>
        <p:nvSpPr>
          <p:cNvPr id="3" name="Inhaltsplatzhalter 2"/>
          <p:cNvSpPr>
            <a:spLocks noGrp="1"/>
          </p:cNvSpPr>
          <p:nvPr>
            <p:ph idx="1"/>
          </p:nvPr>
        </p:nvSpPr>
        <p:spPr>
          <a:xfrm>
            <a:off x="457200" y="1124744"/>
            <a:ext cx="8219256" cy="5544616"/>
          </a:xfrm>
        </p:spPr>
        <p:txBody>
          <a:bodyPr/>
          <a:lstStyle/>
          <a:p>
            <a:r>
              <a:rPr lang="de-AT" dirty="0" smtClean="0"/>
              <a:t>The </a:t>
            </a:r>
            <a:r>
              <a:rPr lang="de-AT" dirty="0" err="1" smtClean="0"/>
              <a:t>art</a:t>
            </a:r>
            <a:r>
              <a:rPr lang="de-AT" dirty="0" smtClean="0"/>
              <a:t> style </a:t>
            </a:r>
            <a:r>
              <a:rPr lang="de-AT" dirty="0" err="1" smtClean="0"/>
              <a:t>could</a:t>
            </a:r>
            <a:r>
              <a:rPr lang="de-AT" dirty="0" smtClean="0"/>
              <a:t> </a:t>
            </a:r>
            <a:r>
              <a:rPr lang="de-AT" dirty="0" err="1" smtClean="0"/>
              <a:t>be</a:t>
            </a:r>
            <a:r>
              <a:rPr lang="de-AT" dirty="0" smtClean="0"/>
              <a:t> </a:t>
            </a:r>
            <a:r>
              <a:rPr lang="de-AT" dirty="0" err="1" smtClean="0"/>
              <a:t>derrived</a:t>
            </a:r>
            <a:r>
              <a:rPr lang="de-AT" dirty="0" smtClean="0"/>
              <a:t> </a:t>
            </a:r>
            <a:r>
              <a:rPr lang="de-AT" dirty="0" err="1" smtClean="0"/>
              <a:t>from</a:t>
            </a:r>
            <a:r>
              <a:rPr lang="de-AT" dirty="0" smtClean="0"/>
              <a:t> </a:t>
            </a:r>
            <a:r>
              <a:rPr lang="de-AT" dirty="0" err="1" smtClean="0"/>
              <a:t>the</a:t>
            </a:r>
            <a:r>
              <a:rPr lang="de-AT" dirty="0" smtClean="0"/>
              <a:t> </a:t>
            </a:r>
            <a:r>
              <a:rPr lang="de-AT" dirty="0" err="1" smtClean="0"/>
              <a:t>story</a:t>
            </a:r>
            <a:endParaRPr lang="de-AT" dirty="0" smtClean="0"/>
          </a:p>
          <a:p>
            <a:r>
              <a:rPr lang="de-AT" dirty="0" err="1" smtClean="0"/>
              <a:t>We</a:t>
            </a:r>
            <a:r>
              <a:rPr lang="de-AT" dirty="0" smtClean="0"/>
              <a:t> </a:t>
            </a:r>
            <a:r>
              <a:rPr lang="de-AT" dirty="0" err="1" smtClean="0"/>
              <a:t>chose</a:t>
            </a:r>
            <a:r>
              <a:rPr lang="de-AT" dirty="0" smtClean="0"/>
              <a:t> a „</a:t>
            </a:r>
            <a:r>
              <a:rPr lang="de-AT" dirty="0" err="1" smtClean="0"/>
              <a:t>doodle</a:t>
            </a:r>
            <a:r>
              <a:rPr lang="de-AT" dirty="0" smtClean="0"/>
              <a:t>“ </a:t>
            </a:r>
            <a:r>
              <a:rPr lang="de-AT" dirty="0" err="1" smtClean="0"/>
              <a:t>graphics</a:t>
            </a:r>
            <a:r>
              <a:rPr lang="de-AT" dirty="0" smtClean="0"/>
              <a:t> style</a:t>
            </a:r>
          </a:p>
          <a:p>
            <a:pPr lvl="1"/>
            <a:r>
              <a:rPr lang="de-AT" dirty="0" smtClean="0"/>
              <a:t>Easy </a:t>
            </a:r>
            <a:r>
              <a:rPr lang="de-AT" dirty="0" err="1" smtClean="0"/>
              <a:t>to</a:t>
            </a:r>
            <a:r>
              <a:rPr lang="de-AT" dirty="0" smtClean="0"/>
              <a:t> </a:t>
            </a:r>
            <a:r>
              <a:rPr lang="de-AT" dirty="0" err="1" smtClean="0"/>
              <a:t>create</a:t>
            </a:r>
            <a:r>
              <a:rPr lang="de-AT" dirty="0" smtClean="0"/>
              <a:t>, just </a:t>
            </a:r>
            <a:r>
              <a:rPr lang="de-AT" dirty="0" err="1" smtClean="0"/>
              <a:t>use</a:t>
            </a:r>
            <a:r>
              <a:rPr lang="de-AT" dirty="0" smtClean="0"/>
              <a:t> a </a:t>
            </a:r>
            <a:r>
              <a:rPr lang="de-AT" dirty="0" err="1" smtClean="0"/>
              <a:t>pen</a:t>
            </a:r>
            <a:r>
              <a:rPr lang="de-AT" dirty="0" smtClean="0"/>
              <a:t>, </a:t>
            </a:r>
            <a:r>
              <a:rPr lang="de-AT" dirty="0" err="1" smtClean="0"/>
              <a:t>some</a:t>
            </a:r>
            <a:r>
              <a:rPr lang="de-AT" dirty="0" smtClean="0"/>
              <a:t> </a:t>
            </a:r>
            <a:r>
              <a:rPr lang="de-AT" dirty="0" err="1" smtClean="0"/>
              <a:t>paper</a:t>
            </a:r>
            <a:r>
              <a:rPr lang="de-AT" dirty="0" smtClean="0"/>
              <a:t> </a:t>
            </a:r>
            <a:r>
              <a:rPr lang="de-AT" dirty="0" err="1" smtClean="0"/>
              <a:t>and</a:t>
            </a:r>
            <a:r>
              <a:rPr lang="de-AT" dirty="0" smtClean="0"/>
              <a:t> a </a:t>
            </a:r>
            <a:r>
              <a:rPr lang="de-AT" dirty="0" err="1" smtClean="0"/>
              <a:t>scanner</a:t>
            </a:r>
            <a:endParaRPr lang="de-AT" dirty="0" smtClean="0"/>
          </a:p>
          <a:p>
            <a:r>
              <a:rPr lang="de-AT" dirty="0" smtClean="0"/>
              <a:t>The </a:t>
            </a:r>
            <a:r>
              <a:rPr lang="de-AT" dirty="0" err="1" smtClean="0"/>
              <a:t>audio</a:t>
            </a:r>
            <a:r>
              <a:rPr lang="de-AT" dirty="0" smtClean="0"/>
              <a:t> </a:t>
            </a:r>
            <a:r>
              <a:rPr lang="de-AT" dirty="0" err="1" smtClean="0"/>
              <a:t>has</a:t>
            </a:r>
            <a:r>
              <a:rPr lang="de-AT" dirty="0" smtClean="0"/>
              <a:t> </a:t>
            </a:r>
            <a:r>
              <a:rPr lang="de-AT" dirty="0" err="1" smtClean="0"/>
              <a:t>to</a:t>
            </a:r>
            <a:r>
              <a:rPr lang="de-AT" dirty="0" smtClean="0"/>
              <a:t> fit </a:t>
            </a:r>
            <a:r>
              <a:rPr lang="de-AT" dirty="0" err="1" smtClean="0"/>
              <a:t>the</a:t>
            </a:r>
            <a:r>
              <a:rPr lang="de-AT" dirty="0" smtClean="0"/>
              <a:t> </a:t>
            </a:r>
            <a:r>
              <a:rPr lang="de-AT" dirty="0" err="1" smtClean="0"/>
              <a:t>graphics</a:t>
            </a:r>
            <a:r>
              <a:rPr lang="de-AT" dirty="0" smtClean="0"/>
              <a:t> style</a:t>
            </a:r>
          </a:p>
          <a:p>
            <a:pPr lvl="1"/>
            <a:r>
              <a:rPr lang="de-AT" dirty="0" err="1" smtClean="0"/>
              <a:t>Some</a:t>
            </a:r>
            <a:r>
              <a:rPr lang="de-AT" dirty="0" smtClean="0"/>
              <a:t> </a:t>
            </a:r>
            <a:r>
              <a:rPr lang="de-AT" dirty="0" err="1" smtClean="0"/>
              <a:t>silly</a:t>
            </a:r>
            <a:r>
              <a:rPr lang="de-AT" dirty="0" smtClean="0"/>
              <a:t> </a:t>
            </a:r>
            <a:r>
              <a:rPr lang="de-AT" dirty="0" err="1" smtClean="0"/>
              <a:t>sound</a:t>
            </a:r>
            <a:r>
              <a:rPr lang="de-AT" dirty="0" smtClean="0"/>
              <a:t> </a:t>
            </a:r>
            <a:r>
              <a:rPr lang="de-AT" dirty="0" err="1" smtClean="0"/>
              <a:t>effects</a:t>
            </a:r>
            <a:r>
              <a:rPr lang="de-AT" dirty="0" smtClean="0"/>
              <a:t> </a:t>
            </a:r>
            <a:r>
              <a:rPr lang="de-AT" dirty="0" err="1" smtClean="0"/>
              <a:t>when</a:t>
            </a:r>
            <a:r>
              <a:rPr lang="de-AT" dirty="0" smtClean="0"/>
              <a:t> a </a:t>
            </a:r>
            <a:r>
              <a:rPr lang="de-AT" dirty="0" err="1" smtClean="0"/>
              <a:t>stain</a:t>
            </a:r>
            <a:r>
              <a:rPr lang="de-AT" dirty="0" smtClean="0"/>
              <a:t> </a:t>
            </a:r>
            <a:r>
              <a:rPr lang="de-AT" dirty="0" err="1" smtClean="0"/>
              <a:t>is</a:t>
            </a:r>
            <a:r>
              <a:rPr lang="de-AT" dirty="0" smtClean="0"/>
              <a:t> </a:t>
            </a:r>
            <a:r>
              <a:rPr lang="de-AT" dirty="0" err="1" smtClean="0"/>
              <a:t>eaten</a:t>
            </a:r>
            <a:r>
              <a:rPr lang="de-AT" dirty="0" smtClean="0"/>
              <a:t>.</a:t>
            </a:r>
          </a:p>
          <a:p>
            <a:pPr lvl="1"/>
            <a:r>
              <a:rPr lang="de-AT" dirty="0" smtClean="0"/>
              <a:t>Funny Music </a:t>
            </a:r>
            <a:r>
              <a:rPr lang="de-AT" dirty="0" err="1" smtClean="0"/>
              <a:t>is</a:t>
            </a:r>
            <a:r>
              <a:rPr lang="de-AT" dirty="0" smtClean="0"/>
              <a:t> </a:t>
            </a:r>
            <a:r>
              <a:rPr lang="de-AT" dirty="0" err="1" smtClean="0"/>
              <a:t>neat</a:t>
            </a:r>
            <a:r>
              <a:rPr lang="de-AT" dirty="0" smtClean="0"/>
              <a:t> </a:t>
            </a:r>
            <a:r>
              <a:rPr lang="de-AT" dirty="0" err="1" smtClean="0"/>
              <a:t>as</a:t>
            </a:r>
            <a:r>
              <a:rPr lang="de-AT" dirty="0" smtClean="0"/>
              <a:t> well.</a:t>
            </a:r>
            <a:endParaRPr lang="de-AT" dirty="0"/>
          </a:p>
        </p:txBody>
      </p:sp>
      <p:pic>
        <p:nvPicPr>
          <p:cNvPr id="29698" name="Grafik 1"/>
          <p:cNvPicPr>
            <a:picLocks noChangeAspect="1" noChangeArrowheads="1"/>
          </p:cNvPicPr>
          <p:nvPr/>
        </p:nvPicPr>
        <p:blipFill>
          <a:blip r:embed="rId2" cstate="print"/>
          <a:srcRect/>
          <a:stretch>
            <a:fillRect/>
          </a:stretch>
        </p:blipFill>
        <p:spPr bwMode="auto">
          <a:xfrm rot="946765">
            <a:off x="5152956" y="4595572"/>
            <a:ext cx="2457450" cy="1965325"/>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Screens &amp; Transitions</a:t>
            </a:r>
            <a:endParaRPr lang="de-AT" dirty="0"/>
          </a:p>
        </p:txBody>
      </p:sp>
      <p:sp>
        <p:nvSpPr>
          <p:cNvPr id="3" name="Inhaltsplatzhalter 2"/>
          <p:cNvSpPr>
            <a:spLocks noGrp="1"/>
          </p:cNvSpPr>
          <p:nvPr>
            <p:ph idx="1"/>
          </p:nvPr>
        </p:nvSpPr>
        <p:spPr/>
        <p:txBody>
          <a:bodyPr/>
          <a:lstStyle/>
          <a:p>
            <a:r>
              <a:rPr lang="de-AT" dirty="0" smtClean="0"/>
              <a:t>A </a:t>
            </a:r>
            <a:r>
              <a:rPr lang="de-AT" dirty="0" err="1" smtClean="0"/>
              <a:t>game</a:t>
            </a:r>
            <a:r>
              <a:rPr lang="de-AT" dirty="0" smtClean="0"/>
              <a:t> </a:t>
            </a:r>
            <a:r>
              <a:rPr lang="de-AT" dirty="0" err="1" smtClean="0"/>
              <a:t>is</a:t>
            </a:r>
            <a:r>
              <a:rPr lang="de-AT" dirty="0" smtClean="0"/>
              <a:t> </a:t>
            </a:r>
            <a:r>
              <a:rPr lang="de-AT" dirty="0" err="1" smtClean="0"/>
              <a:t>more</a:t>
            </a:r>
            <a:r>
              <a:rPr lang="de-AT" dirty="0" smtClean="0"/>
              <a:t> </a:t>
            </a:r>
            <a:r>
              <a:rPr lang="de-AT" dirty="0" err="1" smtClean="0"/>
              <a:t>than</a:t>
            </a:r>
            <a:r>
              <a:rPr lang="de-AT" dirty="0" smtClean="0"/>
              <a:t> just </a:t>
            </a:r>
            <a:r>
              <a:rPr lang="de-AT" dirty="0" err="1" smtClean="0"/>
              <a:t>its</a:t>
            </a:r>
            <a:r>
              <a:rPr lang="de-AT" dirty="0" smtClean="0"/>
              <a:t> </a:t>
            </a:r>
            <a:r>
              <a:rPr lang="de-AT" dirty="0" err="1" smtClean="0"/>
              <a:t>mechanics</a:t>
            </a:r>
            <a:endParaRPr lang="de-AT" dirty="0" smtClean="0"/>
          </a:p>
          <a:p>
            <a:r>
              <a:rPr lang="de-AT" dirty="0" err="1" smtClean="0"/>
              <a:t>We</a:t>
            </a:r>
            <a:r>
              <a:rPr lang="de-AT" dirty="0" smtClean="0"/>
              <a:t> </a:t>
            </a:r>
            <a:r>
              <a:rPr lang="de-AT" dirty="0" err="1" smtClean="0"/>
              <a:t>have</a:t>
            </a:r>
            <a:r>
              <a:rPr lang="de-AT" dirty="0" smtClean="0"/>
              <a:t> different </a:t>
            </a:r>
            <a:r>
              <a:rPr lang="de-AT" dirty="0" err="1" smtClean="0"/>
              <a:t>screens</a:t>
            </a:r>
            <a:endParaRPr lang="de-AT" dirty="0" smtClean="0"/>
          </a:p>
          <a:p>
            <a:pPr lvl="1"/>
            <a:r>
              <a:rPr lang="de-AT" dirty="0" smtClean="0"/>
              <a:t>Main </a:t>
            </a:r>
            <a:r>
              <a:rPr lang="de-AT" dirty="0" err="1" smtClean="0"/>
              <a:t>menu</a:t>
            </a:r>
            <a:r>
              <a:rPr lang="de-AT" dirty="0" smtClean="0"/>
              <a:t>, </a:t>
            </a:r>
            <a:r>
              <a:rPr lang="de-AT" dirty="0" err="1" smtClean="0"/>
              <a:t>highscore</a:t>
            </a:r>
            <a:r>
              <a:rPr lang="de-AT" dirty="0" smtClean="0"/>
              <a:t> </a:t>
            </a:r>
            <a:r>
              <a:rPr lang="de-AT" dirty="0" err="1" smtClean="0"/>
              <a:t>screen</a:t>
            </a:r>
            <a:r>
              <a:rPr lang="de-AT" dirty="0" smtClean="0"/>
              <a:t>, </a:t>
            </a:r>
            <a:r>
              <a:rPr lang="de-AT" dirty="0" err="1" smtClean="0"/>
              <a:t>game</a:t>
            </a:r>
            <a:r>
              <a:rPr lang="de-AT" dirty="0" smtClean="0"/>
              <a:t> </a:t>
            </a:r>
            <a:r>
              <a:rPr lang="de-AT" dirty="0" err="1" smtClean="0"/>
              <a:t>screen</a:t>
            </a:r>
            <a:r>
              <a:rPr lang="de-AT" dirty="0" smtClean="0"/>
              <a:t>, etc.</a:t>
            </a:r>
          </a:p>
          <a:p>
            <a:r>
              <a:rPr lang="de-AT" dirty="0" smtClean="0"/>
              <a:t>Different </a:t>
            </a:r>
            <a:r>
              <a:rPr lang="de-AT" dirty="0" err="1" smtClean="0"/>
              <a:t>events</a:t>
            </a:r>
            <a:r>
              <a:rPr lang="de-AT" dirty="0" smtClean="0"/>
              <a:t> in a </a:t>
            </a:r>
            <a:r>
              <a:rPr lang="de-AT" dirty="0" err="1" smtClean="0"/>
              <a:t>screen</a:t>
            </a:r>
            <a:r>
              <a:rPr lang="de-AT" dirty="0" smtClean="0"/>
              <a:t> </a:t>
            </a:r>
            <a:r>
              <a:rPr lang="de-AT" dirty="0" err="1" smtClean="0"/>
              <a:t>trigger</a:t>
            </a:r>
            <a:r>
              <a:rPr lang="de-AT" dirty="0" smtClean="0"/>
              <a:t> a </a:t>
            </a:r>
            <a:r>
              <a:rPr lang="de-AT" dirty="0" err="1" smtClean="0"/>
              <a:t>transition</a:t>
            </a:r>
            <a:r>
              <a:rPr lang="de-AT" dirty="0" smtClean="0"/>
              <a:t> </a:t>
            </a:r>
            <a:r>
              <a:rPr lang="de-AT" dirty="0" err="1" smtClean="0"/>
              <a:t>to</a:t>
            </a:r>
            <a:r>
              <a:rPr lang="de-AT" dirty="0" smtClean="0"/>
              <a:t> </a:t>
            </a:r>
            <a:r>
              <a:rPr lang="de-AT" dirty="0" err="1" smtClean="0"/>
              <a:t>another</a:t>
            </a:r>
            <a:r>
              <a:rPr lang="de-AT" dirty="0" smtClean="0"/>
              <a:t> </a:t>
            </a:r>
            <a:r>
              <a:rPr lang="de-AT" dirty="0" err="1" smtClean="0"/>
              <a:t>screen</a:t>
            </a:r>
            <a:r>
              <a:rPr lang="de-AT" dirty="0" smtClean="0"/>
              <a:t>.</a:t>
            </a:r>
          </a:p>
          <a:p>
            <a:r>
              <a:rPr lang="de-AT" dirty="0" err="1" smtClean="0"/>
              <a:t>We</a:t>
            </a:r>
            <a:r>
              <a:rPr lang="de-AT" dirty="0" smtClean="0"/>
              <a:t> </a:t>
            </a:r>
            <a:r>
              <a:rPr lang="de-AT" dirty="0" err="1" smtClean="0"/>
              <a:t>can</a:t>
            </a:r>
            <a:r>
              <a:rPr lang="de-AT" dirty="0" smtClean="0"/>
              <a:t> also </a:t>
            </a:r>
            <a:r>
              <a:rPr lang="de-AT" dirty="0" err="1" smtClean="0"/>
              <a:t>have</a:t>
            </a:r>
            <a:r>
              <a:rPr lang="de-AT" dirty="0" smtClean="0"/>
              <a:t> </a:t>
            </a:r>
            <a:r>
              <a:rPr lang="de-AT" dirty="0" err="1" smtClean="0"/>
              <a:t>screens</a:t>
            </a:r>
            <a:r>
              <a:rPr lang="de-AT" dirty="0" smtClean="0"/>
              <a:t> </a:t>
            </a:r>
            <a:r>
              <a:rPr lang="de-AT" dirty="0" err="1" smtClean="0"/>
              <a:t>within</a:t>
            </a:r>
            <a:r>
              <a:rPr lang="de-AT" dirty="0" smtClean="0"/>
              <a:t> </a:t>
            </a:r>
            <a:r>
              <a:rPr lang="de-AT" dirty="0" err="1" smtClean="0"/>
              <a:t>screens</a:t>
            </a:r>
            <a:r>
              <a:rPr lang="de-AT" dirty="0" smtClean="0"/>
              <a:t>!</a:t>
            </a:r>
          </a:p>
          <a:p>
            <a:pPr lvl="1"/>
            <a:r>
              <a:rPr lang="de-AT" dirty="0" err="1" smtClean="0"/>
              <a:t>Mind</a:t>
            </a:r>
            <a:r>
              <a:rPr lang="de-AT" dirty="0" smtClean="0"/>
              <a:t> </a:t>
            </a:r>
            <a:r>
              <a:rPr lang="de-AT" dirty="0" err="1" smtClean="0"/>
              <a:t>blown</a:t>
            </a:r>
            <a:endParaRPr lang="de-AT"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Screens &amp; Transitions</a:t>
            </a:r>
            <a:endParaRPr lang="de-AT" dirty="0"/>
          </a:p>
        </p:txBody>
      </p:sp>
      <p:sp>
        <p:nvSpPr>
          <p:cNvPr id="3" name="Inhaltsplatzhalter 2"/>
          <p:cNvSpPr>
            <a:spLocks noGrp="1"/>
          </p:cNvSpPr>
          <p:nvPr>
            <p:ph idx="1"/>
          </p:nvPr>
        </p:nvSpPr>
        <p:spPr>
          <a:xfrm>
            <a:off x="457200" y="1124744"/>
            <a:ext cx="4978896" cy="5544616"/>
          </a:xfrm>
        </p:spPr>
        <p:txBody>
          <a:bodyPr>
            <a:normAutofit lnSpcReduction="10000"/>
          </a:bodyPr>
          <a:lstStyle/>
          <a:p>
            <a:pPr>
              <a:buNone/>
            </a:pPr>
            <a:r>
              <a:rPr lang="de-AT" dirty="0" smtClean="0"/>
              <a:t>Main Menu Screen</a:t>
            </a:r>
          </a:p>
          <a:p>
            <a:r>
              <a:rPr lang="de-AT" dirty="0" smtClean="0"/>
              <a:t>Displays logo, </a:t>
            </a:r>
            <a:r>
              <a:rPr lang="de-AT" dirty="0" err="1" smtClean="0"/>
              <a:t>menu</a:t>
            </a:r>
            <a:r>
              <a:rPr lang="de-AT" dirty="0" smtClean="0"/>
              <a:t> </a:t>
            </a:r>
            <a:r>
              <a:rPr lang="de-AT" dirty="0" err="1" smtClean="0"/>
              <a:t>items</a:t>
            </a:r>
            <a:r>
              <a:rPr lang="de-AT" dirty="0" smtClean="0"/>
              <a:t>.</a:t>
            </a:r>
          </a:p>
          <a:p>
            <a:r>
              <a:rPr lang="de-AT" dirty="0" err="1" smtClean="0"/>
              <a:t>Clicking</a:t>
            </a:r>
            <a:r>
              <a:rPr lang="de-AT" dirty="0" smtClean="0"/>
              <a:t> on a </a:t>
            </a:r>
            <a:r>
              <a:rPr lang="de-AT" dirty="0" err="1" smtClean="0"/>
              <a:t>menu</a:t>
            </a:r>
            <a:r>
              <a:rPr lang="de-AT" dirty="0" smtClean="0"/>
              <a:t> item </a:t>
            </a:r>
            <a:r>
              <a:rPr lang="de-AT" dirty="0" err="1" smtClean="0"/>
              <a:t>triggers</a:t>
            </a:r>
            <a:r>
              <a:rPr lang="de-AT" dirty="0" smtClean="0"/>
              <a:t> a </a:t>
            </a:r>
            <a:r>
              <a:rPr lang="de-AT" dirty="0" err="1" smtClean="0"/>
              <a:t>transition</a:t>
            </a:r>
            <a:r>
              <a:rPr lang="de-AT" dirty="0" smtClean="0"/>
              <a:t> </a:t>
            </a:r>
            <a:r>
              <a:rPr lang="de-AT" dirty="0" err="1" smtClean="0"/>
              <a:t>to</a:t>
            </a:r>
            <a:r>
              <a:rPr lang="de-AT" dirty="0" smtClean="0"/>
              <a:t> </a:t>
            </a:r>
            <a:r>
              <a:rPr lang="de-AT" dirty="0" err="1" smtClean="0"/>
              <a:t>another</a:t>
            </a:r>
            <a:r>
              <a:rPr lang="de-AT" dirty="0" smtClean="0"/>
              <a:t> </a:t>
            </a:r>
            <a:r>
              <a:rPr lang="de-AT" dirty="0" err="1" smtClean="0"/>
              <a:t>screen</a:t>
            </a:r>
            <a:r>
              <a:rPr lang="de-AT" dirty="0" smtClean="0"/>
              <a:t>.</a:t>
            </a:r>
          </a:p>
          <a:p>
            <a:r>
              <a:rPr lang="de-AT" dirty="0" smtClean="0"/>
              <a:t>The </a:t>
            </a:r>
            <a:r>
              <a:rPr lang="de-AT" dirty="0" err="1" smtClean="0"/>
              <a:t>icon</a:t>
            </a:r>
            <a:r>
              <a:rPr lang="de-AT" dirty="0" smtClean="0"/>
              <a:t> in </a:t>
            </a:r>
            <a:r>
              <a:rPr lang="de-AT" dirty="0" err="1" smtClean="0"/>
              <a:t>the</a:t>
            </a:r>
            <a:r>
              <a:rPr lang="de-AT" dirty="0" smtClean="0"/>
              <a:t> </a:t>
            </a:r>
            <a:r>
              <a:rPr lang="de-AT" dirty="0" err="1" smtClean="0"/>
              <a:t>bottom</a:t>
            </a:r>
            <a:r>
              <a:rPr lang="de-AT" dirty="0" smtClean="0"/>
              <a:t> </a:t>
            </a:r>
            <a:r>
              <a:rPr lang="de-AT" dirty="0" err="1" smtClean="0"/>
              <a:t>is</a:t>
            </a:r>
            <a:r>
              <a:rPr lang="de-AT" dirty="0" smtClean="0"/>
              <a:t> </a:t>
            </a:r>
            <a:r>
              <a:rPr lang="de-AT" dirty="0" err="1" smtClean="0"/>
              <a:t>used</a:t>
            </a:r>
            <a:r>
              <a:rPr lang="de-AT" dirty="0" smtClean="0"/>
              <a:t> </a:t>
            </a:r>
            <a:r>
              <a:rPr lang="de-AT" dirty="0" err="1" smtClean="0"/>
              <a:t>to</a:t>
            </a:r>
            <a:r>
              <a:rPr lang="de-AT" dirty="0" smtClean="0"/>
              <a:t> </a:t>
            </a:r>
            <a:r>
              <a:rPr lang="de-AT" dirty="0" err="1" smtClean="0"/>
              <a:t>enable</a:t>
            </a:r>
            <a:r>
              <a:rPr lang="de-AT" dirty="0" smtClean="0"/>
              <a:t>/</a:t>
            </a:r>
            <a:r>
              <a:rPr lang="de-AT" dirty="0" err="1" smtClean="0"/>
              <a:t>disable</a:t>
            </a:r>
            <a:r>
              <a:rPr lang="de-AT" dirty="0" smtClean="0"/>
              <a:t> </a:t>
            </a:r>
            <a:r>
              <a:rPr lang="de-AT" dirty="0" err="1" smtClean="0"/>
              <a:t>audio</a:t>
            </a:r>
            <a:r>
              <a:rPr lang="de-AT" dirty="0" smtClean="0"/>
              <a:t>.</a:t>
            </a:r>
          </a:p>
          <a:p>
            <a:r>
              <a:rPr lang="de-AT" dirty="0" smtClean="0"/>
              <a:t>The </a:t>
            </a:r>
            <a:r>
              <a:rPr lang="de-AT" dirty="0" err="1" smtClean="0"/>
              <a:t>audio</a:t>
            </a:r>
            <a:r>
              <a:rPr lang="de-AT" dirty="0" smtClean="0"/>
              <a:t> </a:t>
            </a:r>
            <a:r>
              <a:rPr lang="de-AT" dirty="0" err="1" smtClean="0"/>
              <a:t>configuration</a:t>
            </a:r>
            <a:r>
              <a:rPr lang="de-AT" dirty="0" smtClean="0"/>
              <a:t> </a:t>
            </a:r>
            <a:r>
              <a:rPr lang="de-AT" dirty="0" err="1" smtClean="0"/>
              <a:t>needs</a:t>
            </a:r>
            <a:r>
              <a:rPr lang="de-AT" dirty="0" smtClean="0"/>
              <a:t> </a:t>
            </a:r>
            <a:r>
              <a:rPr lang="de-AT" dirty="0" err="1" smtClean="0"/>
              <a:t>to</a:t>
            </a:r>
            <a:r>
              <a:rPr lang="de-AT" dirty="0" smtClean="0"/>
              <a:t> </a:t>
            </a:r>
            <a:r>
              <a:rPr lang="de-AT" dirty="0" err="1" smtClean="0"/>
              <a:t>be</a:t>
            </a:r>
            <a:r>
              <a:rPr lang="de-AT" dirty="0" smtClean="0"/>
              <a:t> </a:t>
            </a:r>
            <a:r>
              <a:rPr lang="de-AT" dirty="0" err="1" smtClean="0"/>
              <a:t>saved</a:t>
            </a:r>
            <a:r>
              <a:rPr lang="de-AT" dirty="0" smtClean="0"/>
              <a:t> </a:t>
            </a:r>
            <a:r>
              <a:rPr lang="de-AT" dirty="0" err="1" smtClean="0"/>
              <a:t>for</a:t>
            </a:r>
            <a:r>
              <a:rPr lang="de-AT" dirty="0" smtClean="0"/>
              <a:t> </a:t>
            </a:r>
            <a:r>
              <a:rPr lang="de-AT" dirty="0" err="1" smtClean="0"/>
              <a:t>the</a:t>
            </a:r>
            <a:r>
              <a:rPr lang="de-AT" dirty="0" smtClean="0"/>
              <a:t> </a:t>
            </a:r>
            <a:r>
              <a:rPr lang="de-AT" dirty="0" err="1" smtClean="0"/>
              <a:t>next</a:t>
            </a:r>
            <a:r>
              <a:rPr lang="de-AT" dirty="0" smtClean="0"/>
              <a:t> </a:t>
            </a:r>
            <a:r>
              <a:rPr lang="de-AT" dirty="0" err="1" smtClean="0"/>
              <a:t>session</a:t>
            </a:r>
            <a:r>
              <a:rPr lang="de-AT" dirty="0" smtClean="0"/>
              <a:t>.</a:t>
            </a:r>
          </a:p>
          <a:p>
            <a:endParaRPr lang="de-AT" dirty="0" smtClean="0"/>
          </a:p>
        </p:txBody>
      </p:sp>
      <p:pic>
        <p:nvPicPr>
          <p:cNvPr id="30722" name="Grafik 1"/>
          <p:cNvPicPr>
            <a:picLocks noChangeAspect="1" noChangeArrowheads="1"/>
          </p:cNvPicPr>
          <p:nvPr/>
        </p:nvPicPr>
        <p:blipFill>
          <a:blip r:embed="rId2" cstate="print"/>
          <a:srcRect/>
          <a:stretch>
            <a:fillRect/>
          </a:stretch>
        </p:blipFill>
        <p:spPr bwMode="auto">
          <a:xfrm>
            <a:off x="5508104" y="1412776"/>
            <a:ext cx="2808312" cy="4632442"/>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Screens &amp; Transitions</a:t>
            </a:r>
            <a:endParaRPr lang="de-AT" dirty="0"/>
          </a:p>
        </p:txBody>
      </p:sp>
      <p:sp>
        <p:nvSpPr>
          <p:cNvPr id="3" name="Inhaltsplatzhalter 2"/>
          <p:cNvSpPr>
            <a:spLocks noGrp="1"/>
          </p:cNvSpPr>
          <p:nvPr>
            <p:ph idx="1"/>
          </p:nvPr>
        </p:nvSpPr>
        <p:spPr>
          <a:xfrm>
            <a:off x="457200" y="1124744"/>
            <a:ext cx="4978896" cy="5544616"/>
          </a:xfrm>
        </p:spPr>
        <p:txBody>
          <a:bodyPr>
            <a:normAutofit/>
          </a:bodyPr>
          <a:lstStyle/>
          <a:p>
            <a:pPr>
              <a:buNone/>
            </a:pPr>
            <a:r>
              <a:rPr lang="de-AT" dirty="0" err="1" smtClean="0"/>
              <a:t>Highscore</a:t>
            </a:r>
            <a:r>
              <a:rPr lang="de-AT" dirty="0" smtClean="0"/>
              <a:t> Screen</a:t>
            </a:r>
          </a:p>
          <a:p>
            <a:r>
              <a:rPr lang="de-AT" dirty="0" smtClean="0"/>
              <a:t>Displays </a:t>
            </a:r>
            <a:r>
              <a:rPr lang="de-AT" dirty="0" err="1" smtClean="0"/>
              <a:t>highscores</a:t>
            </a:r>
            <a:r>
              <a:rPr lang="de-AT" dirty="0" smtClean="0"/>
              <a:t>.</a:t>
            </a:r>
          </a:p>
          <a:p>
            <a:r>
              <a:rPr lang="de-AT" dirty="0" err="1" smtClean="0"/>
              <a:t>Highscores</a:t>
            </a:r>
            <a:r>
              <a:rPr lang="de-AT" dirty="0" smtClean="0"/>
              <a:t> </a:t>
            </a:r>
            <a:r>
              <a:rPr lang="de-AT" dirty="0" err="1" smtClean="0"/>
              <a:t>need</a:t>
            </a:r>
            <a:r>
              <a:rPr lang="de-AT" dirty="0" smtClean="0"/>
              <a:t> </a:t>
            </a:r>
            <a:r>
              <a:rPr lang="de-AT" dirty="0" err="1" smtClean="0"/>
              <a:t>to</a:t>
            </a:r>
            <a:r>
              <a:rPr lang="de-AT" dirty="0" smtClean="0"/>
              <a:t> </a:t>
            </a:r>
            <a:r>
              <a:rPr lang="de-AT" dirty="0" err="1" smtClean="0"/>
              <a:t>be</a:t>
            </a:r>
            <a:r>
              <a:rPr lang="de-AT" dirty="0" smtClean="0"/>
              <a:t> </a:t>
            </a:r>
            <a:r>
              <a:rPr lang="de-AT" dirty="0" err="1" smtClean="0"/>
              <a:t>loaded</a:t>
            </a:r>
            <a:r>
              <a:rPr lang="de-AT" dirty="0" smtClean="0"/>
              <a:t> </a:t>
            </a:r>
            <a:r>
              <a:rPr lang="de-AT" dirty="0" err="1" smtClean="0"/>
              <a:t>from</a:t>
            </a:r>
            <a:r>
              <a:rPr lang="de-AT" dirty="0" smtClean="0"/>
              <a:t> </a:t>
            </a:r>
            <a:r>
              <a:rPr lang="de-AT" dirty="0" err="1" smtClean="0"/>
              <a:t>somewhere</a:t>
            </a:r>
            <a:r>
              <a:rPr lang="de-AT" dirty="0" smtClean="0"/>
              <a:t>.</a:t>
            </a:r>
          </a:p>
          <a:p>
            <a:r>
              <a:rPr lang="de-AT" dirty="0" smtClean="0"/>
              <a:t>The </a:t>
            </a:r>
            <a:r>
              <a:rPr lang="de-AT" dirty="0" err="1" smtClean="0"/>
              <a:t>button</a:t>
            </a:r>
            <a:r>
              <a:rPr lang="de-AT" dirty="0" smtClean="0"/>
              <a:t> in </a:t>
            </a:r>
            <a:r>
              <a:rPr lang="de-AT" dirty="0" err="1" smtClean="0"/>
              <a:t>the</a:t>
            </a:r>
            <a:r>
              <a:rPr lang="de-AT" dirty="0" smtClean="0"/>
              <a:t> </a:t>
            </a:r>
            <a:r>
              <a:rPr lang="de-AT" dirty="0" err="1" smtClean="0"/>
              <a:t>bottom</a:t>
            </a:r>
            <a:r>
              <a:rPr lang="de-AT" dirty="0" smtClean="0"/>
              <a:t> will </a:t>
            </a:r>
            <a:r>
              <a:rPr lang="de-AT" dirty="0" err="1" smtClean="0"/>
              <a:t>trigger</a:t>
            </a:r>
            <a:r>
              <a:rPr lang="de-AT" dirty="0" smtClean="0"/>
              <a:t> a </a:t>
            </a:r>
            <a:r>
              <a:rPr lang="de-AT" dirty="0" err="1" smtClean="0"/>
              <a:t>transition</a:t>
            </a:r>
            <a:r>
              <a:rPr lang="de-AT" dirty="0" smtClean="0"/>
              <a:t> </a:t>
            </a:r>
            <a:r>
              <a:rPr lang="de-AT" dirty="0" err="1" smtClean="0"/>
              <a:t>to</a:t>
            </a:r>
            <a:r>
              <a:rPr lang="de-AT" dirty="0" smtClean="0"/>
              <a:t> </a:t>
            </a:r>
            <a:r>
              <a:rPr lang="de-AT" dirty="0" err="1" smtClean="0"/>
              <a:t>the</a:t>
            </a:r>
            <a:r>
              <a:rPr lang="de-AT" dirty="0" smtClean="0"/>
              <a:t> </a:t>
            </a:r>
            <a:r>
              <a:rPr lang="de-AT" dirty="0" err="1" smtClean="0"/>
              <a:t>main</a:t>
            </a:r>
            <a:r>
              <a:rPr lang="de-AT" dirty="0" smtClean="0"/>
              <a:t> </a:t>
            </a:r>
            <a:r>
              <a:rPr lang="de-AT" dirty="0" err="1" smtClean="0"/>
              <a:t>menu</a:t>
            </a:r>
            <a:r>
              <a:rPr lang="de-AT" dirty="0" smtClean="0"/>
              <a:t> </a:t>
            </a:r>
            <a:r>
              <a:rPr lang="de-AT" dirty="0" err="1" smtClean="0"/>
              <a:t>screen</a:t>
            </a:r>
            <a:r>
              <a:rPr lang="de-AT" dirty="0" smtClean="0"/>
              <a:t>.</a:t>
            </a:r>
          </a:p>
        </p:txBody>
      </p:sp>
      <p:pic>
        <p:nvPicPr>
          <p:cNvPr id="31746" name="Grafik 1"/>
          <p:cNvPicPr>
            <a:picLocks noChangeAspect="1" noChangeArrowheads="1"/>
          </p:cNvPicPr>
          <p:nvPr/>
        </p:nvPicPr>
        <p:blipFill>
          <a:blip r:embed="rId2" cstate="print"/>
          <a:srcRect/>
          <a:stretch>
            <a:fillRect/>
          </a:stretch>
        </p:blipFill>
        <p:spPr bwMode="auto">
          <a:xfrm>
            <a:off x="5652120" y="1484784"/>
            <a:ext cx="2808312" cy="4613352"/>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Screens &amp; Transitions</a:t>
            </a:r>
            <a:endParaRPr lang="de-AT" dirty="0"/>
          </a:p>
        </p:txBody>
      </p:sp>
      <p:sp>
        <p:nvSpPr>
          <p:cNvPr id="3" name="Inhaltsplatzhalter 2"/>
          <p:cNvSpPr>
            <a:spLocks noGrp="1"/>
          </p:cNvSpPr>
          <p:nvPr>
            <p:ph idx="1"/>
          </p:nvPr>
        </p:nvSpPr>
        <p:spPr>
          <a:xfrm>
            <a:off x="457200" y="1124744"/>
            <a:ext cx="8435280" cy="5544616"/>
          </a:xfrm>
        </p:spPr>
        <p:txBody>
          <a:bodyPr>
            <a:normAutofit/>
          </a:bodyPr>
          <a:lstStyle/>
          <a:p>
            <a:pPr>
              <a:buNone/>
            </a:pPr>
            <a:r>
              <a:rPr lang="de-AT" dirty="0" smtClean="0"/>
              <a:t>Help Screens</a:t>
            </a:r>
          </a:p>
          <a:p>
            <a:r>
              <a:rPr lang="de-AT" dirty="0" smtClean="0"/>
              <a:t>Display </a:t>
            </a:r>
            <a:r>
              <a:rPr lang="de-AT" dirty="0" err="1" smtClean="0"/>
              <a:t>images</a:t>
            </a:r>
            <a:r>
              <a:rPr lang="de-AT" dirty="0" smtClean="0"/>
              <a:t>, </a:t>
            </a:r>
            <a:r>
              <a:rPr lang="de-AT" dirty="0" err="1" smtClean="0"/>
              <a:t>illustrating</a:t>
            </a:r>
            <a:r>
              <a:rPr lang="de-AT" dirty="0" smtClean="0"/>
              <a:t> </a:t>
            </a:r>
            <a:r>
              <a:rPr lang="de-AT" dirty="0" err="1" smtClean="0"/>
              <a:t>game</a:t>
            </a:r>
            <a:r>
              <a:rPr lang="de-AT" dirty="0" smtClean="0"/>
              <a:t> </a:t>
            </a:r>
            <a:r>
              <a:rPr lang="de-AT" dirty="0" err="1" smtClean="0"/>
              <a:t>mechanics</a:t>
            </a:r>
            <a:r>
              <a:rPr lang="de-AT" dirty="0" smtClean="0"/>
              <a:t>.</a:t>
            </a:r>
          </a:p>
          <a:p>
            <a:r>
              <a:rPr lang="de-AT" dirty="0" smtClean="0"/>
              <a:t>Buttons </a:t>
            </a:r>
            <a:r>
              <a:rPr lang="de-AT" dirty="0" err="1" smtClean="0"/>
              <a:t>to</a:t>
            </a:r>
            <a:r>
              <a:rPr lang="de-AT" dirty="0" smtClean="0"/>
              <a:t> </a:t>
            </a:r>
            <a:r>
              <a:rPr lang="de-AT" dirty="0" err="1" smtClean="0"/>
              <a:t>transition</a:t>
            </a:r>
            <a:r>
              <a:rPr lang="de-AT" dirty="0" smtClean="0"/>
              <a:t> </a:t>
            </a:r>
            <a:r>
              <a:rPr lang="de-AT" dirty="0" err="1" smtClean="0"/>
              <a:t>to</a:t>
            </a:r>
            <a:r>
              <a:rPr lang="de-AT" dirty="0" smtClean="0"/>
              <a:t> </a:t>
            </a:r>
            <a:r>
              <a:rPr lang="de-AT" dirty="0" err="1" smtClean="0"/>
              <a:t>the</a:t>
            </a:r>
            <a:r>
              <a:rPr lang="de-AT" dirty="0" smtClean="0"/>
              <a:t> </a:t>
            </a:r>
            <a:r>
              <a:rPr lang="de-AT" dirty="0" err="1" smtClean="0"/>
              <a:t>next</a:t>
            </a:r>
            <a:r>
              <a:rPr lang="de-AT" dirty="0" smtClean="0"/>
              <a:t> </a:t>
            </a:r>
            <a:r>
              <a:rPr lang="de-AT" dirty="0" err="1" smtClean="0"/>
              <a:t>screen</a:t>
            </a:r>
            <a:r>
              <a:rPr lang="de-AT" dirty="0" smtClean="0"/>
              <a:t>.</a:t>
            </a:r>
          </a:p>
        </p:txBody>
      </p:sp>
      <p:pic>
        <p:nvPicPr>
          <p:cNvPr id="32770" name="Grafik 1"/>
          <p:cNvPicPr>
            <a:picLocks noChangeAspect="1" noChangeArrowheads="1"/>
          </p:cNvPicPr>
          <p:nvPr/>
        </p:nvPicPr>
        <p:blipFill>
          <a:blip r:embed="rId2" cstate="print"/>
          <a:srcRect/>
          <a:stretch>
            <a:fillRect/>
          </a:stretch>
        </p:blipFill>
        <p:spPr bwMode="auto">
          <a:xfrm>
            <a:off x="1835696" y="3212976"/>
            <a:ext cx="5516603" cy="3029432"/>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Screens &amp; Transitions</a:t>
            </a:r>
            <a:endParaRPr lang="de-AT" dirty="0"/>
          </a:p>
        </p:txBody>
      </p:sp>
      <p:sp>
        <p:nvSpPr>
          <p:cNvPr id="3" name="Inhaltsplatzhalter 2"/>
          <p:cNvSpPr>
            <a:spLocks noGrp="1"/>
          </p:cNvSpPr>
          <p:nvPr>
            <p:ph idx="1"/>
          </p:nvPr>
        </p:nvSpPr>
        <p:spPr/>
        <p:txBody>
          <a:bodyPr/>
          <a:lstStyle/>
          <a:p>
            <a:pPr>
              <a:buNone/>
            </a:pPr>
            <a:r>
              <a:rPr lang="de-AT" dirty="0" smtClean="0"/>
              <a:t>Game Screen</a:t>
            </a:r>
          </a:p>
          <a:p>
            <a:r>
              <a:rPr lang="de-AT" dirty="0" smtClean="0"/>
              <a:t>Displays </a:t>
            </a:r>
            <a:r>
              <a:rPr lang="de-AT" dirty="0" err="1" smtClean="0"/>
              <a:t>and</a:t>
            </a:r>
            <a:r>
              <a:rPr lang="de-AT" dirty="0" smtClean="0"/>
              <a:t> </a:t>
            </a:r>
            <a:r>
              <a:rPr lang="de-AT" dirty="0" err="1" smtClean="0"/>
              <a:t>runs</a:t>
            </a:r>
            <a:r>
              <a:rPr lang="de-AT" dirty="0" smtClean="0"/>
              <a:t> </a:t>
            </a:r>
            <a:r>
              <a:rPr lang="de-AT" dirty="0" err="1" smtClean="0"/>
              <a:t>the</a:t>
            </a:r>
            <a:r>
              <a:rPr lang="de-AT" dirty="0" smtClean="0"/>
              <a:t> </a:t>
            </a:r>
            <a:r>
              <a:rPr lang="de-AT" dirty="0" err="1" smtClean="0"/>
              <a:t>core</a:t>
            </a:r>
            <a:r>
              <a:rPr lang="de-AT" dirty="0" smtClean="0"/>
              <a:t> </a:t>
            </a:r>
            <a:r>
              <a:rPr lang="de-AT" dirty="0" err="1" smtClean="0"/>
              <a:t>game</a:t>
            </a:r>
            <a:endParaRPr lang="de-AT" dirty="0" smtClean="0"/>
          </a:p>
          <a:p>
            <a:r>
              <a:rPr lang="de-AT" dirty="0" err="1" smtClean="0"/>
              <a:t>Has</a:t>
            </a:r>
            <a:r>
              <a:rPr lang="de-AT" dirty="0" smtClean="0"/>
              <a:t> </a:t>
            </a:r>
            <a:r>
              <a:rPr lang="de-AT" dirty="0" err="1" smtClean="0"/>
              <a:t>states</a:t>
            </a:r>
            <a:r>
              <a:rPr lang="de-AT" dirty="0" smtClean="0"/>
              <a:t>: </a:t>
            </a:r>
            <a:r>
              <a:rPr lang="de-AT" dirty="0" err="1" smtClean="0"/>
              <a:t>Ready</a:t>
            </a:r>
            <a:r>
              <a:rPr lang="de-AT" dirty="0" smtClean="0"/>
              <a:t>, </a:t>
            </a:r>
            <a:r>
              <a:rPr lang="de-AT" dirty="0" err="1" smtClean="0"/>
              <a:t>Running</a:t>
            </a:r>
            <a:r>
              <a:rPr lang="de-AT" dirty="0" smtClean="0"/>
              <a:t>, </a:t>
            </a:r>
            <a:r>
              <a:rPr lang="de-AT" dirty="0" err="1" smtClean="0"/>
              <a:t>Paused</a:t>
            </a:r>
            <a:r>
              <a:rPr lang="de-AT" dirty="0" smtClean="0"/>
              <a:t>, Game Over</a:t>
            </a:r>
            <a:endParaRPr lang="de-AT" dirty="0"/>
          </a:p>
        </p:txBody>
      </p:sp>
      <p:pic>
        <p:nvPicPr>
          <p:cNvPr id="33794" name="Grafik 1"/>
          <p:cNvPicPr>
            <a:picLocks noChangeAspect="1" noChangeArrowheads="1"/>
          </p:cNvPicPr>
          <p:nvPr/>
        </p:nvPicPr>
        <p:blipFill>
          <a:blip r:embed="rId2" cstate="print"/>
          <a:srcRect/>
          <a:stretch>
            <a:fillRect/>
          </a:stretch>
        </p:blipFill>
        <p:spPr bwMode="auto">
          <a:xfrm>
            <a:off x="683568" y="2996952"/>
            <a:ext cx="7866253" cy="3168352"/>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Before</a:t>
            </a:r>
            <a:r>
              <a:rPr lang="de-AT" dirty="0" smtClean="0"/>
              <a:t> </a:t>
            </a:r>
            <a:r>
              <a:rPr lang="de-AT" dirty="0" err="1" smtClean="0"/>
              <a:t>We</a:t>
            </a:r>
            <a:r>
              <a:rPr lang="de-AT" dirty="0" smtClean="0"/>
              <a:t> Start</a:t>
            </a:r>
            <a:endParaRPr lang="de-AT" dirty="0"/>
          </a:p>
        </p:txBody>
      </p:sp>
      <p:sp>
        <p:nvSpPr>
          <p:cNvPr id="3" name="Inhaltsplatzhalter 2"/>
          <p:cNvSpPr>
            <a:spLocks noGrp="1"/>
          </p:cNvSpPr>
          <p:nvPr>
            <p:ph idx="1"/>
          </p:nvPr>
        </p:nvSpPr>
        <p:spPr/>
        <p:txBody>
          <a:bodyPr/>
          <a:lstStyle/>
          <a:p>
            <a:r>
              <a:rPr lang="de-AT" dirty="0" err="1" smtClean="0"/>
              <a:t>Eclipse</a:t>
            </a:r>
            <a:r>
              <a:rPr lang="de-AT" dirty="0" smtClean="0"/>
              <a:t> </a:t>
            </a:r>
            <a:r>
              <a:rPr lang="de-AT" dirty="0" smtClean="0">
                <a:hlinkClick r:id="rId2"/>
              </a:rPr>
              <a:t>http://www.eclipse.org/</a:t>
            </a:r>
            <a:endParaRPr lang="de-AT" dirty="0" smtClean="0"/>
          </a:p>
          <a:p>
            <a:r>
              <a:rPr lang="de-AT" dirty="0" err="1" smtClean="0"/>
              <a:t>Android</a:t>
            </a:r>
            <a:r>
              <a:rPr lang="de-AT" dirty="0" smtClean="0"/>
              <a:t> SDK &amp; ADT </a:t>
            </a:r>
            <a:r>
              <a:rPr lang="de-AT" dirty="0" smtClean="0">
                <a:hlinkClick r:id="rId3"/>
              </a:rPr>
              <a:t>http://developer.android.com/sdk/installing.html</a:t>
            </a:r>
            <a:endParaRPr lang="de-AT" dirty="0" smtClean="0"/>
          </a:p>
          <a:p>
            <a:r>
              <a:rPr lang="de-AT" dirty="0" smtClean="0"/>
              <a:t>Google Code Page (</a:t>
            </a:r>
            <a:r>
              <a:rPr lang="de-AT" dirty="0" err="1" smtClean="0"/>
              <a:t>slides</a:t>
            </a:r>
            <a:r>
              <a:rPr lang="de-AT" dirty="0" smtClean="0"/>
              <a:t> </a:t>
            </a:r>
            <a:r>
              <a:rPr lang="de-AT" dirty="0" smtClean="0"/>
              <a:t>&amp; </a:t>
            </a:r>
            <a:r>
              <a:rPr lang="de-AT" dirty="0" err="1" smtClean="0"/>
              <a:t>sources</a:t>
            </a:r>
            <a:r>
              <a:rPr lang="de-AT" dirty="0" smtClean="0"/>
              <a:t>): </a:t>
            </a:r>
            <a:r>
              <a:rPr lang="de-AT" dirty="0" smtClean="0">
                <a:hlinkClick r:id="rId4"/>
              </a:rPr>
              <a:t>http://code.google.com/p/agd-101</a:t>
            </a:r>
            <a:r>
              <a:rPr lang="de-AT" dirty="0" smtClean="0">
                <a:hlinkClick r:id="rId4"/>
              </a:rPr>
              <a:t>/</a:t>
            </a:r>
            <a:endParaRPr lang="de-AT" dirty="0" smtClean="0"/>
          </a:p>
          <a:p>
            <a:r>
              <a:rPr lang="de-AT" dirty="0" smtClean="0"/>
              <a:t>See </a:t>
            </a:r>
            <a:r>
              <a:rPr lang="de-AT" dirty="0" err="1" smtClean="0"/>
              <a:t>video</a:t>
            </a:r>
            <a:r>
              <a:rPr lang="de-AT" dirty="0" smtClean="0"/>
              <a:t> on </a:t>
            </a:r>
            <a:r>
              <a:rPr lang="de-AT" dirty="0" err="1" smtClean="0"/>
              <a:t>how</a:t>
            </a:r>
            <a:r>
              <a:rPr lang="de-AT" dirty="0" smtClean="0"/>
              <a:t> </a:t>
            </a:r>
            <a:r>
              <a:rPr lang="de-AT" dirty="0" err="1" smtClean="0"/>
              <a:t>to</a:t>
            </a:r>
            <a:r>
              <a:rPr lang="de-AT" dirty="0" smtClean="0"/>
              <a:t> </a:t>
            </a:r>
            <a:r>
              <a:rPr lang="de-AT" dirty="0" err="1" smtClean="0"/>
              <a:t>perform</a:t>
            </a:r>
            <a:r>
              <a:rPr lang="de-AT" dirty="0" smtClean="0"/>
              <a:t> </a:t>
            </a:r>
            <a:r>
              <a:rPr lang="de-AT" dirty="0" err="1" smtClean="0"/>
              <a:t>the</a:t>
            </a:r>
            <a:r>
              <a:rPr lang="de-AT" dirty="0" smtClean="0"/>
              <a:t> </a:t>
            </a:r>
            <a:r>
              <a:rPr lang="de-AT" dirty="0" err="1" smtClean="0"/>
              <a:t>setup</a:t>
            </a:r>
            <a:r>
              <a:rPr lang="de-AT" dirty="0" smtClean="0"/>
              <a:t>.</a:t>
            </a:r>
            <a:endParaRPr lang="de-AT"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Screens &amp; Transitions</a:t>
            </a:r>
            <a:endParaRPr lang="de-AT" dirty="0"/>
          </a:p>
        </p:txBody>
      </p:sp>
      <p:pic>
        <p:nvPicPr>
          <p:cNvPr id="34818" name="Grafik 1"/>
          <p:cNvPicPr>
            <a:picLocks noChangeAspect="1" noChangeArrowheads="1"/>
          </p:cNvPicPr>
          <p:nvPr/>
        </p:nvPicPr>
        <p:blipFill>
          <a:blip r:embed="rId2" cstate="print"/>
          <a:srcRect/>
          <a:stretch>
            <a:fillRect/>
          </a:stretch>
        </p:blipFill>
        <p:spPr bwMode="auto">
          <a:xfrm>
            <a:off x="2555776" y="1052736"/>
            <a:ext cx="3600400" cy="53819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p:txBody>
          <a:bodyPr/>
          <a:lstStyle/>
          <a:p>
            <a:pPr marL="514350" indent="-514350">
              <a:buFont typeface="+mj-lt"/>
              <a:buAutoNum type="arabicPeriod"/>
            </a:pPr>
            <a:r>
              <a:rPr lang="de-AT" strike="sngStrike" dirty="0" err="1" smtClean="0"/>
              <a:t>Android</a:t>
            </a:r>
            <a:r>
              <a:rPr lang="de-AT" strike="sngStrike" dirty="0" smtClean="0"/>
              <a:t> – A Gaming </a:t>
            </a:r>
            <a:r>
              <a:rPr lang="de-AT" strike="sngStrike" dirty="0" err="1" smtClean="0"/>
              <a:t>Platform</a:t>
            </a:r>
            <a:endParaRPr lang="de-AT" strike="sngStrike" dirty="0" smtClean="0"/>
          </a:p>
          <a:p>
            <a:pPr marL="514350" indent="-514350">
              <a:buFont typeface="+mj-lt"/>
              <a:buAutoNum type="arabicPeriod"/>
            </a:pPr>
            <a:r>
              <a:rPr lang="de-AT" strike="sngStrike" dirty="0" smtClean="0"/>
              <a:t>Game Design 101</a:t>
            </a:r>
          </a:p>
          <a:p>
            <a:pPr marL="514350" indent="-514350">
              <a:buFont typeface="+mj-lt"/>
              <a:buAutoNum type="arabicPeriod"/>
            </a:pPr>
            <a:r>
              <a:rPr lang="de-AT" dirty="0" smtClean="0"/>
              <a:t>Game Programming 101</a:t>
            </a:r>
          </a:p>
          <a:p>
            <a:pPr marL="514350" indent="-514350">
              <a:buFont typeface="+mj-lt"/>
              <a:buAutoNum type="arabicPeriod"/>
            </a:pPr>
            <a:r>
              <a:rPr lang="de-AT" dirty="0" err="1" smtClean="0"/>
              <a:t>Android</a:t>
            </a:r>
            <a:r>
              <a:rPr lang="de-AT" dirty="0" smtClean="0"/>
              <a:t> </a:t>
            </a:r>
            <a:r>
              <a:rPr lang="de-AT" dirty="0" err="1" smtClean="0"/>
              <a:t>for</a:t>
            </a:r>
            <a:r>
              <a:rPr lang="de-AT" dirty="0" smtClean="0"/>
              <a:t> Game Developers</a:t>
            </a:r>
          </a:p>
          <a:p>
            <a:pPr marL="514350" indent="-514350">
              <a:buFont typeface="+mj-lt"/>
              <a:buAutoNum type="arabicPeriod"/>
            </a:pPr>
            <a:r>
              <a:rPr lang="de-AT" dirty="0" smtClean="0"/>
              <a:t>Lunch Break (Ohm </a:t>
            </a:r>
            <a:r>
              <a:rPr lang="de-AT" dirty="0" err="1" smtClean="0"/>
              <a:t>Nom</a:t>
            </a:r>
            <a:r>
              <a:rPr lang="de-AT" dirty="0" smtClean="0"/>
              <a:t> </a:t>
            </a:r>
            <a:r>
              <a:rPr lang="de-AT" dirty="0" err="1" smtClean="0"/>
              <a:t>Nom</a:t>
            </a:r>
            <a:r>
              <a:rPr lang="de-AT" dirty="0" smtClean="0"/>
              <a:t> </a:t>
            </a:r>
            <a:r>
              <a:rPr lang="de-AT" dirty="0" err="1" smtClean="0"/>
              <a:t>Nom</a:t>
            </a:r>
            <a:r>
              <a:rPr lang="de-AT" dirty="0" smtClean="0"/>
              <a:t>)</a:t>
            </a:r>
          </a:p>
          <a:p>
            <a:pPr marL="514350" indent="-514350">
              <a:buFont typeface="+mj-lt"/>
              <a:buAutoNum type="arabicPeriod"/>
            </a:pPr>
            <a:r>
              <a:rPr lang="de-AT" dirty="0" err="1" smtClean="0"/>
              <a:t>Droidanoid</a:t>
            </a:r>
            <a:endParaRPr lang="de-AT" dirty="0" smtClean="0"/>
          </a:p>
          <a:p>
            <a:endParaRPr lang="de-AT" dirty="0" smtClean="0"/>
          </a:p>
          <a:p>
            <a:endParaRPr lang="de-AT"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Game Programming 101</a:t>
            </a:r>
            <a:endParaRPr lang="de-AT" dirty="0"/>
          </a:p>
        </p:txBody>
      </p:sp>
      <p:sp>
        <p:nvSpPr>
          <p:cNvPr id="3" name="Inhaltsplatzhalter 2"/>
          <p:cNvSpPr>
            <a:spLocks noGrp="1"/>
          </p:cNvSpPr>
          <p:nvPr>
            <p:ph idx="1"/>
          </p:nvPr>
        </p:nvSpPr>
        <p:spPr/>
        <p:txBody>
          <a:bodyPr/>
          <a:lstStyle/>
          <a:p>
            <a:r>
              <a:rPr lang="de-AT" dirty="0" smtClean="0"/>
              <a:t>Design </a:t>
            </a:r>
            <a:r>
              <a:rPr lang="de-AT" dirty="0" err="1" smtClean="0"/>
              <a:t>tells</a:t>
            </a:r>
            <a:r>
              <a:rPr lang="de-AT" dirty="0" smtClean="0"/>
              <a:t> </a:t>
            </a:r>
            <a:r>
              <a:rPr lang="de-AT" dirty="0" err="1" smtClean="0"/>
              <a:t>us</a:t>
            </a:r>
            <a:r>
              <a:rPr lang="de-AT" dirty="0" smtClean="0"/>
              <a:t> </a:t>
            </a:r>
            <a:r>
              <a:rPr lang="de-AT" dirty="0" err="1" smtClean="0"/>
              <a:t>what</a:t>
            </a:r>
            <a:r>
              <a:rPr lang="de-AT" dirty="0" smtClean="0"/>
              <a:t> </a:t>
            </a:r>
            <a:r>
              <a:rPr lang="de-AT" dirty="0" err="1" smtClean="0"/>
              <a:t>we</a:t>
            </a:r>
            <a:r>
              <a:rPr lang="de-AT" dirty="0" smtClean="0"/>
              <a:t> </a:t>
            </a:r>
            <a:r>
              <a:rPr lang="de-AT" dirty="0" err="1" smtClean="0"/>
              <a:t>need</a:t>
            </a:r>
            <a:r>
              <a:rPr lang="de-AT" dirty="0" smtClean="0"/>
              <a:t> </a:t>
            </a:r>
            <a:r>
              <a:rPr lang="de-AT" dirty="0" err="1" smtClean="0"/>
              <a:t>code-wise</a:t>
            </a:r>
            <a:r>
              <a:rPr lang="de-AT" dirty="0" smtClean="0"/>
              <a:t>.</a:t>
            </a:r>
          </a:p>
          <a:p>
            <a:r>
              <a:rPr lang="de-AT" dirty="0" smtClean="0"/>
              <a:t>Low-Level</a:t>
            </a:r>
          </a:p>
          <a:p>
            <a:pPr lvl="1"/>
            <a:r>
              <a:rPr lang="de-AT" dirty="0" err="1" smtClean="0"/>
              <a:t>Application</a:t>
            </a:r>
            <a:r>
              <a:rPr lang="de-AT" dirty="0" smtClean="0"/>
              <a:t> </a:t>
            </a:r>
            <a:r>
              <a:rPr lang="de-AT" dirty="0" err="1" smtClean="0"/>
              <a:t>Managment</a:t>
            </a:r>
            <a:r>
              <a:rPr lang="de-AT" dirty="0" smtClean="0"/>
              <a:t> (</a:t>
            </a:r>
            <a:r>
              <a:rPr lang="de-AT" dirty="0" err="1" smtClean="0"/>
              <a:t>Activity</a:t>
            </a:r>
            <a:r>
              <a:rPr lang="de-AT" dirty="0" smtClean="0"/>
              <a:t>, Life-Cycle).</a:t>
            </a:r>
          </a:p>
          <a:p>
            <a:pPr lvl="1"/>
            <a:r>
              <a:rPr lang="de-AT" dirty="0" err="1" smtClean="0"/>
              <a:t>Loading</a:t>
            </a:r>
            <a:r>
              <a:rPr lang="de-AT" dirty="0" smtClean="0"/>
              <a:t> </a:t>
            </a:r>
            <a:r>
              <a:rPr lang="de-AT" dirty="0" err="1" smtClean="0"/>
              <a:t>and</a:t>
            </a:r>
            <a:r>
              <a:rPr lang="de-AT" dirty="0" smtClean="0"/>
              <a:t> </a:t>
            </a:r>
            <a:r>
              <a:rPr lang="de-AT" dirty="0" err="1" smtClean="0"/>
              <a:t>rendering</a:t>
            </a:r>
            <a:r>
              <a:rPr lang="de-AT" dirty="0" smtClean="0"/>
              <a:t> </a:t>
            </a:r>
            <a:r>
              <a:rPr lang="de-AT" dirty="0" err="1" smtClean="0"/>
              <a:t>graphics</a:t>
            </a:r>
            <a:r>
              <a:rPr lang="de-AT" dirty="0" smtClean="0"/>
              <a:t> </a:t>
            </a:r>
            <a:r>
              <a:rPr lang="de-AT" dirty="0" err="1" smtClean="0"/>
              <a:t>and</a:t>
            </a:r>
            <a:r>
              <a:rPr lang="de-AT" dirty="0" smtClean="0"/>
              <a:t> </a:t>
            </a:r>
            <a:r>
              <a:rPr lang="de-AT" dirty="0" err="1" smtClean="0"/>
              <a:t>audio</a:t>
            </a:r>
            <a:r>
              <a:rPr lang="de-AT" dirty="0" smtClean="0"/>
              <a:t>.</a:t>
            </a:r>
          </a:p>
          <a:p>
            <a:pPr lvl="1"/>
            <a:r>
              <a:rPr lang="de-AT" dirty="0" err="1" smtClean="0"/>
              <a:t>Getting</a:t>
            </a:r>
            <a:r>
              <a:rPr lang="de-AT" dirty="0" smtClean="0"/>
              <a:t> </a:t>
            </a:r>
            <a:r>
              <a:rPr lang="de-AT" dirty="0" err="1" smtClean="0"/>
              <a:t>user</a:t>
            </a:r>
            <a:r>
              <a:rPr lang="de-AT" dirty="0" smtClean="0"/>
              <a:t> </a:t>
            </a:r>
            <a:r>
              <a:rPr lang="de-AT" dirty="0" err="1" smtClean="0"/>
              <a:t>input</a:t>
            </a:r>
            <a:r>
              <a:rPr lang="de-AT" dirty="0" smtClean="0"/>
              <a:t>.</a:t>
            </a:r>
          </a:p>
          <a:p>
            <a:pPr lvl="1"/>
            <a:r>
              <a:rPr lang="de-AT" dirty="0" err="1" smtClean="0"/>
              <a:t>Persisting</a:t>
            </a:r>
            <a:r>
              <a:rPr lang="de-AT" dirty="0" smtClean="0"/>
              <a:t> </a:t>
            </a:r>
            <a:r>
              <a:rPr lang="de-AT" dirty="0" err="1" smtClean="0"/>
              <a:t>state</a:t>
            </a:r>
            <a:r>
              <a:rPr lang="de-AT" dirty="0" smtClean="0"/>
              <a:t> (</a:t>
            </a:r>
            <a:r>
              <a:rPr lang="de-AT" dirty="0" err="1" smtClean="0"/>
              <a:t>highscores</a:t>
            </a:r>
            <a:r>
              <a:rPr lang="de-AT" dirty="0" smtClean="0"/>
              <a:t>).</a:t>
            </a:r>
          </a:p>
          <a:p>
            <a:r>
              <a:rPr lang="de-AT" dirty="0" smtClean="0"/>
              <a:t>High-Level</a:t>
            </a:r>
          </a:p>
          <a:p>
            <a:pPr lvl="1"/>
            <a:r>
              <a:rPr lang="de-AT" dirty="0" err="1" smtClean="0"/>
              <a:t>Implementing</a:t>
            </a:r>
            <a:r>
              <a:rPr lang="de-AT" dirty="0" smtClean="0"/>
              <a:t> </a:t>
            </a:r>
            <a:r>
              <a:rPr lang="de-AT" dirty="0" err="1" smtClean="0"/>
              <a:t>the</a:t>
            </a:r>
            <a:r>
              <a:rPr lang="de-AT" dirty="0" smtClean="0"/>
              <a:t> </a:t>
            </a:r>
            <a:r>
              <a:rPr lang="de-AT" dirty="0" err="1" smtClean="0"/>
              <a:t>screens</a:t>
            </a:r>
            <a:r>
              <a:rPr lang="de-AT" dirty="0" smtClean="0"/>
              <a:t>/UI.</a:t>
            </a:r>
          </a:p>
          <a:p>
            <a:pPr lvl="1"/>
            <a:r>
              <a:rPr lang="de-AT" dirty="0" smtClean="0"/>
              <a:t>Code </a:t>
            </a:r>
            <a:r>
              <a:rPr lang="de-AT" dirty="0" err="1" smtClean="0"/>
              <a:t>that</a:t>
            </a:r>
            <a:r>
              <a:rPr lang="de-AT" dirty="0" smtClean="0"/>
              <a:t> </a:t>
            </a:r>
            <a:r>
              <a:rPr lang="de-AT" dirty="0" err="1" smtClean="0"/>
              <a:t>simulates</a:t>
            </a:r>
            <a:r>
              <a:rPr lang="de-AT" dirty="0" smtClean="0"/>
              <a:t> </a:t>
            </a:r>
            <a:r>
              <a:rPr lang="de-AT" dirty="0" err="1" smtClean="0"/>
              <a:t>our</a:t>
            </a:r>
            <a:r>
              <a:rPr lang="de-AT" dirty="0" smtClean="0"/>
              <a:t> </a:t>
            </a:r>
            <a:r>
              <a:rPr lang="de-AT" dirty="0" err="1" smtClean="0"/>
              <a:t>game</a:t>
            </a:r>
            <a:r>
              <a:rPr lang="de-AT" dirty="0" smtClean="0"/>
              <a:t> </a:t>
            </a:r>
            <a:r>
              <a:rPr lang="de-AT" dirty="0" err="1" smtClean="0"/>
              <a:t>world</a:t>
            </a:r>
            <a:r>
              <a:rPr lang="de-AT" dirty="0" smtClean="0"/>
              <a:t>.</a:t>
            </a:r>
          </a:p>
          <a:p>
            <a:pPr lvl="1"/>
            <a:endParaRPr lang="de-AT"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a:t>
            </a:r>
            <a:r>
              <a:rPr lang="de-AT" dirty="0" err="1" smtClean="0"/>
              <a:t>What‘s</a:t>
            </a:r>
            <a:r>
              <a:rPr lang="de-AT" dirty="0" smtClean="0"/>
              <a:t> </a:t>
            </a:r>
            <a:r>
              <a:rPr lang="de-AT" dirty="0" err="1" smtClean="0"/>
              <a:t>Application</a:t>
            </a:r>
            <a:r>
              <a:rPr lang="de-AT" dirty="0" smtClean="0"/>
              <a:t> </a:t>
            </a:r>
            <a:r>
              <a:rPr lang="de-AT" dirty="0" err="1" smtClean="0"/>
              <a:t>Managment</a:t>
            </a:r>
            <a:r>
              <a:rPr lang="de-AT" dirty="0" smtClean="0"/>
              <a:t>?</a:t>
            </a:r>
            <a:endParaRPr lang="de-AT" dirty="0"/>
          </a:p>
        </p:txBody>
      </p:sp>
      <p:sp>
        <p:nvSpPr>
          <p:cNvPr id="3" name="Inhaltsplatzhalter 2"/>
          <p:cNvSpPr>
            <a:spLocks noGrp="1"/>
          </p:cNvSpPr>
          <p:nvPr>
            <p:ph idx="1"/>
          </p:nvPr>
        </p:nvSpPr>
        <p:spPr/>
        <p:txBody>
          <a:bodyPr/>
          <a:lstStyle/>
          <a:p>
            <a:r>
              <a:rPr lang="de-AT" dirty="0" err="1" smtClean="0"/>
              <a:t>Activity</a:t>
            </a:r>
            <a:r>
              <a:rPr lang="de-AT" dirty="0" smtClean="0"/>
              <a:t> on </a:t>
            </a:r>
            <a:r>
              <a:rPr lang="de-AT" dirty="0" err="1" smtClean="0"/>
              <a:t>Android</a:t>
            </a:r>
            <a:r>
              <a:rPr lang="de-AT" dirty="0" smtClean="0"/>
              <a:t>, </a:t>
            </a:r>
            <a:r>
              <a:rPr lang="de-AT" dirty="0" err="1" smtClean="0"/>
              <a:t>Window</a:t>
            </a:r>
            <a:r>
              <a:rPr lang="de-AT" dirty="0" smtClean="0"/>
              <a:t> on </a:t>
            </a:r>
            <a:r>
              <a:rPr lang="de-AT" dirty="0" err="1" smtClean="0"/>
              <a:t>the</a:t>
            </a:r>
            <a:r>
              <a:rPr lang="de-AT" dirty="0" smtClean="0"/>
              <a:t> </a:t>
            </a:r>
            <a:r>
              <a:rPr lang="de-AT" dirty="0" err="1" smtClean="0"/>
              <a:t>desktop</a:t>
            </a:r>
            <a:r>
              <a:rPr lang="de-AT" dirty="0" smtClean="0"/>
              <a:t>.</a:t>
            </a:r>
          </a:p>
          <a:p>
            <a:r>
              <a:rPr lang="de-AT" dirty="0" err="1" smtClean="0"/>
              <a:t>Has</a:t>
            </a:r>
            <a:r>
              <a:rPr lang="de-AT" dirty="0" smtClean="0"/>
              <a:t> </a:t>
            </a:r>
            <a:r>
              <a:rPr lang="de-AT" dirty="0" err="1" smtClean="0"/>
              <a:t>to</a:t>
            </a:r>
            <a:r>
              <a:rPr lang="de-AT" dirty="0" smtClean="0"/>
              <a:t> </a:t>
            </a:r>
            <a:r>
              <a:rPr lang="de-AT" dirty="0" err="1" smtClean="0"/>
              <a:t>obey</a:t>
            </a:r>
            <a:r>
              <a:rPr lang="de-AT" dirty="0" smtClean="0"/>
              <a:t> </a:t>
            </a:r>
            <a:r>
              <a:rPr lang="de-AT" dirty="0" err="1" smtClean="0"/>
              <a:t>platform</a:t>
            </a:r>
            <a:r>
              <a:rPr lang="de-AT" dirty="0" smtClean="0"/>
              <a:t> </a:t>
            </a:r>
            <a:r>
              <a:rPr lang="de-AT" dirty="0" err="1" smtClean="0"/>
              <a:t>conventions</a:t>
            </a:r>
            <a:r>
              <a:rPr lang="de-AT" dirty="0" smtClean="0"/>
              <a:t>.</a:t>
            </a:r>
          </a:p>
          <a:p>
            <a:r>
              <a:rPr lang="de-AT" dirty="0" smtClean="0"/>
              <a:t>Life-Cycle!</a:t>
            </a:r>
          </a:p>
          <a:p>
            <a:pPr lvl="1"/>
            <a:r>
              <a:rPr lang="de-AT" dirty="0" smtClean="0"/>
              <a:t>Game </a:t>
            </a:r>
            <a:r>
              <a:rPr lang="de-AT" dirty="0" err="1" smtClean="0"/>
              <a:t>has</a:t>
            </a:r>
            <a:r>
              <a:rPr lang="de-AT" dirty="0" smtClean="0"/>
              <a:t> </a:t>
            </a:r>
            <a:r>
              <a:rPr lang="de-AT" dirty="0" err="1" smtClean="0"/>
              <a:t>to</a:t>
            </a:r>
            <a:r>
              <a:rPr lang="de-AT" dirty="0" smtClean="0"/>
              <a:t> </a:t>
            </a:r>
            <a:r>
              <a:rPr lang="de-AT" dirty="0" err="1" smtClean="0"/>
              <a:t>react</a:t>
            </a:r>
            <a:r>
              <a:rPr lang="de-AT" dirty="0" smtClean="0"/>
              <a:t> </a:t>
            </a:r>
            <a:r>
              <a:rPr lang="de-AT" dirty="0" err="1" smtClean="0"/>
              <a:t>to</a:t>
            </a:r>
            <a:r>
              <a:rPr lang="de-AT" dirty="0" smtClean="0"/>
              <a:t> pause/</a:t>
            </a:r>
            <a:r>
              <a:rPr lang="de-AT" dirty="0" err="1" smtClean="0"/>
              <a:t>resume</a:t>
            </a:r>
            <a:r>
              <a:rPr lang="de-AT" dirty="0" smtClean="0"/>
              <a:t> </a:t>
            </a:r>
            <a:r>
              <a:rPr lang="de-AT" dirty="0" err="1" smtClean="0"/>
              <a:t>gracefully</a:t>
            </a:r>
            <a:r>
              <a:rPr lang="de-AT" dirty="0" smtClean="0"/>
              <a:t>.</a:t>
            </a:r>
          </a:p>
          <a:p>
            <a:pPr lvl="1"/>
            <a:r>
              <a:rPr lang="de-AT" dirty="0" smtClean="0"/>
              <a:t>Player </a:t>
            </a:r>
            <a:r>
              <a:rPr lang="de-AT" dirty="0" err="1" smtClean="0"/>
              <a:t>can</a:t>
            </a:r>
            <a:r>
              <a:rPr lang="de-AT" dirty="0" smtClean="0"/>
              <a:t> </a:t>
            </a:r>
            <a:r>
              <a:rPr lang="de-AT" dirty="0" err="1" smtClean="0"/>
              <a:t>receive</a:t>
            </a:r>
            <a:r>
              <a:rPr lang="de-AT" dirty="0" smtClean="0"/>
              <a:t> a </a:t>
            </a:r>
            <a:r>
              <a:rPr lang="de-AT" dirty="0" err="1" smtClean="0"/>
              <a:t>call</a:t>
            </a:r>
            <a:r>
              <a:rPr lang="de-AT" dirty="0" smtClean="0"/>
              <a:t> </a:t>
            </a:r>
            <a:r>
              <a:rPr lang="de-AT" dirty="0" err="1" smtClean="0"/>
              <a:t>at</a:t>
            </a:r>
            <a:r>
              <a:rPr lang="de-AT" dirty="0" smtClean="0"/>
              <a:t> </a:t>
            </a:r>
            <a:r>
              <a:rPr lang="de-AT" dirty="0" err="1" smtClean="0"/>
              <a:t>any</a:t>
            </a:r>
            <a:r>
              <a:rPr lang="de-AT" dirty="0" smtClean="0"/>
              <a:t> time </a:t>
            </a:r>
            <a:r>
              <a:rPr lang="de-AT" dirty="0" err="1" smtClean="0"/>
              <a:t>and</a:t>
            </a:r>
            <a:r>
              <a:rPr lang="de-AT" dirty="0" smtClean="0"/>
              <a:t> </a:t>
            </a:r>
            <a:r>
              <a:rPr lang="de-AT" dirty="0" err="1" smtClean="0"/>
              <a:t>wants</a:t>
            </a:r>
            <a:r>
              <a:rPr lang="de-AT" dirty="0" smtClean="0"/>
              <a:t> </a:t>
            </a:r>
            <a:r>
              <a:rPr lang="de-AT" dirty="0" err="1" smtClean="0"/>
              <a:t>to</a:t>
            </a:r>
            <a:r>
              <a:rPr lang="de-AT" dirty="0" smtClean="0"/>
              <a:t> pick </a:t>
            </a:r>
            <a:r>
              <a:rPr lang="de-AT" dirty="0" err="1" smtClean="0"/>
              <a:t>up</a:t>
            </a:r>
            <a:r>
              <a:rPr lang="de-AT" dirty="0" smtClean="0"/>
              <a:t> </a:t>
            </a:r>
            <a:r>
              <a:rPr lang="de-AT" dirty="0" err="1" smtClean="0"/>
              <a:t>where</a:t>
            </a:r>
            <a:r>
              <a:rPr lang="de-AT" dirty="0" smtClean="0"/>
              <a:t> </a:t>
            </a:r>
            <a:r>
              <a:rPr lang="de-AT" dirty="0" err="1" smtClean="0"/>
              <a:t>she</a:t>
            </a:r>
            <a:r>
              <a:rPr lang="de-AT" dirty="0" smtClean="0"/>
              <a:t> </a:t>
            </a:r>
            <a:r>
              <a:rPr lang="de-AT" dirty="0" err="1" smtClean="0"/>
              <a:t>left</a:t>
            </a:r>
            <a:r>
              <a:rPr lang="de-AT" dirty="0" smtClean="0"/>
              <a:t>.</a:t>
            </a:r>
          </a:p>
          <a:p>
            <a:r>
              <a:rPr lang="de-AT" dirty="0" err="1" smtClean="0"/>
              <a:t>Responsible</a:t>
            </a:r>
            <a:r>
              <a:rPr lang="de-AT" dirty="0" smtClean="0"/>
              <a:t> </a:t>
            </a:r>
            <a:r>
              <a:rPr lang="de-AT" dirty="0" err="1" smtClean="0"/>
              <a:t>for</a:t>
            </a:r>
            <a:r>
              <a:rPr lang="de-AT" dirty="0" smtClean="0"/>
              <a:t> </a:t>
            </a:r>
            <a:r>
              <a:rPr lang="de-AT" dirty="0" err="1" smtClean="0"/>
              <a:t>running</a:t>
            </a:r>
            <a:r>
              <a:rPr lang="de-AT" dirty="0" smtClean="0"/>
              <a:t> </a:t>
            </a:r>
            <a:r>
              <a:rPr lang="de-AT" dirty="0" err="1" smtClean="0"/>
              <a:t>the</a:t>
            </a:r>
            <a:r>
              <a:rPr lang="de-AT" dirty="0" smtClean="0"/>
              <a:t> </a:t>
            </a:r>
            <a:r>
              <a:rPr lang="de-AT" dirty="0" err="1" smtClean="0"/>
              <a:t>actual</a:t>
            </a:r>
            <a:r>
              <a:rPr lang="de-AT" dirty="0" smtClean="0"/>
              <a:t> </a:t>
            </a:r>
            <a:r>
              <a:rPr lang="de-AT" dirty="0" err="1" smtClean="0"/>
              <a:t>game</a:t>
            </a:r>
            <a:r>
              <a:rPr lang="de-AT" dirty="0" smtClean="0"/>
              <a:t>.</a:t>
            </a:r>
          </a:p>
          <a:p>
            <a:pPr lvl="1"/>
            <a:r>
              <a:rPr lang="de-AT" dirty="0" smtClean="0"/>
              <a:t>Main </a:t>
            </a:r>
            <a:r>
              <a:rPr lang="de-AT" dirty="0" err="1" smtClean="0"/>
              <a:t>loop</a:t>
            </a:r>
            <a:r>
              <a:rPr lang="de-AT" dirty="0" smtClean="0"/>
              <a:t> </a:t>
            </a:r>
            <a:r>
              <a:rPr lang="de-AT" dirty="0" err="1" smtClean="0"/>
              <a:t>ahead</a:t>
            </a:r>
            <a:r>
              <a:rPr lang="de-AT" dirty="0" smtClean="0"/>
              <a: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a:t>
            </a:r>
            <a:r>
              <a:rPr lang="de-AT" dirty="0" err="1" smtClean="0"/>
              <a:t>What‘s</a:t>
            </a:r>
            <a:r>
              <a:rPr lang="de-AT" dirty="0" smtClean="0"/>
              <a:t> a Main Loop?</a:t>
            </a:r>
            <a:endParaRPr lang="de-AT" dirty="0"/>
          </a:p>
        </p:txBody>
      </p:sp>
      <p:sp>
        <p:nvSpPr>
          <p:cNvPr id="3" name="Inhaltsplatzhalter 2"/>
          <p:cNvSpPr>
            <a:spLocks noGrp="1"/>
          </p:cNvSpPr>
          <p:nvPr>
            <p:ph idx="1"/>
          </p:nvPr>
        </p:nvSpPr>
        <p:spPr>
          <a:xfrm>
            <a:off x="457200" y="1124744"/>
            <a:ext cx="8229600" cy="5040560"/>
          </a:xfrm>
        </p:spPr>
        <p:txBody>
          <a:bodyPr>
            <a:normAutofit lnSpcReduction="10000"/>
          </a:bodyPr>
          <a:lstStyle/>
          <a:p>
            <a:r>
              <a:rPr lang="de-AT" dirty="0" err="1" smtClean="0"/>
              <a:t>Our</a:t>
            </a:r>
            <a:r>
              <a:rPr lang="de-AT" dirty="0" smtClean="0"/>
              <a:t> </a:t>
            </a:r>
            <a:r>
              <a:rPr lang="de-AT" dirty="0" err="1" smtClean="0"/>
              <a:t>game</a:t>
            </a:r>
            <a:r>
              <a:rPr lang="de-AT" dirty="0" smtClean="0"/>
              <a:t> </a:t>
            </a:r>
            <a:r>
              <a:rPr lang="de-AT" dirty="0" err="1" smtClean="0"/>
              <a:t>is</a:t>
            </a:r>
            <a:r>
              <a:rPr lang="de-AT" dirty="0" smtClean="0"/>
              <a:t> a </a:t>
            </a:r>
            <a:r>
              <a:rPr lang="de-AT" dirty="0" err="1" smtClean="0"/>
              <a:t>big</a:t>
            </a:r>
            <a:r>
              <a:rPr lang="de-AT" dirty="0" smtClean="0"/>
              <a:t> </a:t>
            </a:r>
            <a:r>
              <a:rPr lang="de-AT" dirty="0" err="1" smtClean="0"/>
              <a:t>old</a:t>
            </a:r>
            <a:r>
              <a:rPr lang="de-AT" dirty="0" smtClean="0"/>
              <a:t> </a:t>
            </a:r>
            <a:r>
              <a:rPr lang="de-AT" dirty="0" err="1" smtClean="0"/>
              <a:t>endless</a:t>
            </a:r>
            <a:r>
              <a:rPr lang="de-AT" dirty="0" smtClean="0"/>
              <a:t> </a:t>
            </a:r>
            <a:r>
              <a:rPr lang="de-AT" dirty="0" err="1" smtClean="0"/>
              <a:t>loop</a:t>
            </a:r>
            <a:r>
              <a:rPr lang="de-AT" dirty="0" smtClean="0"/>
              <a:t>.</a:t>
            </a:r>
          </a:p>
          <a:p>
            <a:r>
              <a:rPr lang="de-AT" dirty="0" smtClean="0"/>
              <a:t>In </a:t>
            </a:r>
            <a:r>
              <a:rPr lang="de-AT" dirty="0" err="1" smtClean="0"/>
              <a:t>each</a:t>
            </a:r>
            <a:r>
              <a:rPr lang="de-AT" dirty="0" smtClean="0"/>
              <a:t> </a:t>
            </a:r>
            <a:r>
              <a:rPr lang="de-AT" dirty="0" err="1" smtClean="0"/>
              <a:t>iteration</a:t>
            </a:r>
            <a:r>
              <a:rPr lang="de-AT" dirty="0" smtClean="0"/>
              <a:t> </a:t>
            </a:r>
            <a:r>
              <a:rPr lang="de-AT" dirty="0" err="1" smtClean="0"/>
              <a:t>we</a:t>
            </a:r>
            <a:r>
              <a:rPr lang="de-AT" dirty="0" smtClean="0"/>
              <a:t>…</a:t>
            </a:r>
          </a:p>
          <a:p>
            <a:pPr lvl="1"/>
            <a:r>
              <a:rPr lang="de-AT" dirty="0" smtClean="0"/>
              <a:t>Update </a:t>
            </a:r>
            <a:r>
              <a:rPr lang="de-AT" dirty="0" err="1" smtClean="0"/>
              <a:t>the</a:t>
            </a:r>
            <a:r>
              <a:rPr lang="de-AT" dirty="0" smtClean="0"/>
              <a:t> </a:t>
            </a:r>
            <a:r>
              <a:rPr lang="de-AT" dirty="0" err="1" smtClean="0"/>
              <a:t>current</a:t>
            </a:r>
            <a:r>
              <a:rPr lang="de-AT" dirty="0" smtClean="0"/>
              <a:t> </a:t>
            </a:r>
            <a:r>
              <a:rPr lang="de-AT" dirty="0" err="1" smtClean="0"/>
              <a:t>game</a:t>
            </a:r>
            <a:r>
              <a:rPr lang="de-AT" dirty="0" smtClean="0"/>
              <a:t> </a:t>
            </a:r>
            <a:r>
              <a:rPr lang="de-AT" dirty="0" err="1" smtClean="0"/>
              <a:t>screen</a:t>
            </a:r>
            <a:r>
              <a:rPr lang="de-AT" dirty="0" smtClean="0"/>
              <a:t> </a:t>
            </a:r>
            <a:r>
              <a:rPr lang="de-AT" dirty="0" err="1" smtClean="0"/>
              <a:t>based</a:t>
            </a:r>
            <a:r>
              <a:rPr lang="de-AT" dirty="0" smtClean="0"/>
              <a:t> on </a:t>
            </a:r>
            <a:r>
              <a:rPr lang="de-AT" dirty="0" err="1" smtClean="0"/>
              <a:t>user</a:t>
            </a:r>
            <a:r>
              <a:rPr lang="de-AT" dirty="0" smtClean="0"/>
              <a:t> </a:t>
            </a:r>
            <a:r>
              <a:rPr lang="de-AT" dirty="0" err="1" smtClean="0"/>
              <a:t>input</a:t>
            </a:r>
            <a:r>
              <a:rPr lang="de-AT" dirty="0" smtClean="0"/>
              <a:t>.</a:t>
            </a:r>
          </a:p>
          <a:p>
            <a:pPr lvl="1"/>
            <a:r>
              <a:rPr lang="de-AT" dirty="0" smtClean="0"/>
              <a:t>Draw </a:t>
            </a:r>
            <a:r>
              <a:rPr lang="de-AT" dirty="0" err="1" smtClean="0"/>
              <a:t>the</a:t>
            </a:r>
            <a:r>
              <a:rPr lang="de-AT" dirty="0" smtClean="0"/>
              <a:t> </a:t>
            </a:r>
            <a:r>
              <a:rPr lang="de-AT" dirty="0" err="1" smtClean="0"/>
              <a:t>game</a:t>
            </a:r>
            <a:r>
              <a:rPr lang="de-AT" dirty="0" smtClean="0"/>
              <a:t> </a:t>
            </a:r>
            <a:r>
              <a:rPr lang="de-AT" dirty="0" err="1" smtClean="0"/>
              <a:t>screen‘s</a:t>
            </a:r>
            <a:r>
              <a:rPr lang="de-AT" dirty="0" smtClean="0"/>
              <a:t> </a:t>
            </a:r>
            <a:r>
              <a:rPr lang="de-AT" dirty="0" err="1" smtClean="0"/>
              <a:t>graphics</a:t>
            </a:r>
            <a:r>
              <a:rPr lang="de-AT" dirty="0" smtClean="0"/>
              <a:t>.</a:t>
            </a:r>
          </a:p>
          <a:p>
            <a:pPr lvl="1"/>
            <a:r>
              <a:rPr lang="de-AT" dirty="0" smtClean="0"/>
              <a:t>Playback </a:t>
            </a:r>
            <a:r>
              <a:rPr lang="de-AT" dirty="0" err="1" smtClean="0"/>
              <a:t>the</a:t>
            </a:r>
            <a:r>
              <a:rPr lang="de-AT" dirty="0" smtClean="0"/>
              <a:t> </a:t>
            </a:r>
            <a:r>
              <a:rPr lang="de-AT" dirty="0" err="1" smtClean="0"/>
              <a:t>game</a:t>
            </a:r>
            <a:r>
              <a:rPr lang="de-AT" dirty="0" smtClean="0"/>
              <a:t> </a:t>
            </a:r>
            <a:r>
              <a:rPr lang="de-AT" dirty="0" err="1" smtClean="0"/>
              <a:t>screen‘s</a:t>
            </a:r>
            <a:r>
              <a:rPr lang="de-AT" dirty="0" smtClean="0"/>
              <a:t> </a:t>
            </a:r>
            <a:r>
              <a:rPr lang="de-AT" dirty="0" err="1" smtClean="0"/>
              <a:t>audio</a:t>
            </a:r>
            <a:r>
              <a:rPr lang="de-AT" dirty="0" smtClean="0"/>
              <a:t>.</a:t>
            </a:r>
          </a:p>
          <a:p>
            <a:r>
              <a:rPr lang="de-AT" dirty="0" err="1" smtClean="0"/>
              <a:t>We</a:t>
            </a:r>
            <a:r>
              <a:rPr lang="de-AT" dirty="0" smtClean="0"/>
              <a:t> </a:t>
            </a:r>
            <a:r>
              <a:rPr lang="de-AT" dirty="0" err="1" smtClean="0"/>
              <a:t>want</a:t>
            </a:r>
            <a:r>
              <a:rPr lang="de-AT" dirty="0" smtClean="0"/>
              <a:t> </a:t>
            </a:r>
            <a:r>
              <a:rPr lang="de-AT" dirty="0" err="1" smtClean="0"/>
              <a:t>to</a:t>
            </a:r>
            <a:r>
              <a:rPr lang="de-AT" dirty="0" smtClean="0"/>
              <a:t> do </a:t>
            </a:r>
            <a:r>
              <a:rPr lang="de-AT" dirty="0" err="1" smtClean="0"/>
              <a:t>this</a:t>
            </a:r>
            <a:r>
              <a:rPr lang="de-AT" dirty="0" smtClean="0"/>
              <a:t> </a:t>
            </a:r>
            <a:r>
              <a:rPr lang="de-AT" dirty="0" err="1" smtClean="0"/>
              <a:t>as</a:t>
            </a:r>
            <a:r>
              <a:rPr lang="de-AT" dirty="0" smtClean="0"/>
              <a:t> </a:t>
            </a:r>
            <a:r>
              <a:rPr lang="de-AT" dirty="0" err="1" smtClean="0"/>
              <a:t>often</a:t>
            </a:r>
            <a:r>
              <a:rPr lang="de-AT" dirty="0" smtClean="0"/>
              <a:t> </a:t>
            </a:r>
            <a:r>
              <a:rPr lang="de-AT" dirty="0" err="1" smtClean="0"/>
              <a:t>as</a:t>
            </a:r>
            <a:r>
              <a:rPr lang="de-AT" dirty="0" smtClean="0"/>
              <a:t> </a:t>
            </a:r>
            <a:r>
              <a:rPr lang="de-AT" dirty="0" err="1" smtClean="0"/>
              <a:t>possible</a:t>
            </a:r>
            <a:r>
              <a:rPr lang="de-AT" dirty="0" smtClean="0"/>
              <a:t>!</a:t>
            </a:r>
          </a:p>
          <a:p>
            <a:pPr lvl="1"/>
            <a:r>
              <a:rPr lang="de-AT" dirty="0" smtClean="0"/>
              <a:t>Low </a:t>
            </a:r>
            <a:r>
              <a:rPr lang="de-AT" dirty="0" err="1" smtClean="0"/>
              <a:t>input</a:t>
            </a:r>
            <a:r>
              <a:rPr lang="de-AT" dirty="0" smtClean="0"/>
              <a:t> </a:t>
            </a:r>
            <a:r>
              <a:rPr lang="de-AT" dirty="0" err="1" smtClean="0"/>
              <a:t>latency</a:t>
            </a:r>
            <a:r>
              <a:rPr lang="de-AT" dirty="0" smtClean="0"/>
              <a:t>.</a:t>
            </a:r>
          </a:p>
          <a:p>
            <a:pPr lvl="1"/>
            <a:r>
              <a:rPr lang="de-AT" dirty="0" smtClean="0"/>
              <a:t>Smooth </a:t>
            </a:r>
            <a:r>
              <a:rPr lang="de-AT" dirty="0" err="1" smtClean="0"/>
              <a:t>Animations</a:t>
            </a:r>
            <a:r>
              <a:rPr lang="de-AT" dirty="0" smtClean="0"/>
              <a:t>.</a:t>
            </a:r>
          </a:p>
          <a:p>
            <a:r>
              <a:rPr lang="de-AT" dirty="0" err="1" smtClean="0"/>
              <a:t>One</a:t>
            </a:r>
            <a:r>
              <a:rPr lang="de-AT" dirty="0" smtClean="0"/>
              <a:t> such </a:t>
            </a:r>
            <a:r>
              <a:rPr lang="de-AT" dirty="0" err="1" smtClean="0"/>
              <a:t>iteration</a:t>
            </a:r>
            <a:r>
              <a:rPr lang="de-AT" dirty="0" smtClean="0"/>
              <a:t> </a:t>
            </a:r>
            <a:r>
              <a:rPr lang="de-AT" dirty="0" err="1" smtClean="0"/>
              <a:t>is</a:t>
            </a:r>
            <a:r>
              <a:rPr lang="de-AT" dirty="0" smtClean="0"/>
              <a:t> </a:t>
            </a:r>
            <a:r>
              <a:rPr lang="de-AT" dirty="0" err="1" smtClean="0"/>
              <a:t>called</a:t>
            </a:r>
            <a:r>
              <a:rPr lang="de-AT" dirty="0" smtClean="0"/>
              <a:t> a </a:t>
            </a:r>
            <a:r>
              <a:rPr lang="de-AT" dirty="0" err="1" smtClean="0"/>
              <a:t>frame</a:t>
            </a:r>
            <a:r>
              <a:rPr lang="de-AT" dirty="0" smtClean="0"/>
              <a:t>.</a:t>
            </a:r>
          </a:p>
          <a:p>
            <a:r>
              <a:rPr lang="de-AT" dirty="0" err="1" smtClean="0"/>
              <a:t>We</a:t>
            </a:r>
            <a:r>
              <a:rPr lang="de-AT" dirty="0" smtClean="0"/>
              <a:t> </a:t>
            </a:r>
            <a:r>
              <a:rPr lang="de-AT" dirty="0" err="1" smtClean="0"/>
              <a:t>want</a:t>
            </a:r>
            <a:r>
              <a:rPr lang="de-AT" dirty="0" smtClean="0"/>
              <a:t> </a:t>
            </a:r>
            <a:r>
              <a:rPr lang="de-AT" dirty="0" err="1" smtClean="0"/>
              <a:t>high</a:t>
            </a:r>
            <a:r>
              <a:rPr lang="de-AT" dirty="0" smtClean="0"/>
              <a:t> </a:t>
            </a:r>
            <a:r>
              <a:rPr lang="de-AT" dirty="0" err="1" smtClean="0"/>
              <a:t>framerates</a:t>
            </a:r>
            <a:r>
              <a:rPr lang="de-AT" dirty="0" smtClean="0"/>
              <a:t> (</a:t>
            </a:r>
            <a:r>
              <a:rPr lang="de-AT" dirty="0" err="1" smtClean="0"/>
              <a:t>frames</a:t>
            </a:r>
            <a:r>
              <a:rPr lang="de-AT" dirty="0" smtClean="0"/>
              <a:t> per </a:t>
            </a:r>
            <a:r>
              <a:rPr lang="de-AT" dirty="0" err="1" smtClean="0"/>
              <a:t>second</a:t>
            </a:r>
            <a:r>
              <a:rPr lang="de-AT" dirty="0" smtClean="0"/>
              <a:t>)</a:t>
            </a:r>
          </a:p>
          <a:p>
            <a:pPr lvl="1"/>
            <a:endParaRPr lang="de-AT" dirty="0" smtClean="0"/>
          </a:p>
          <a:p>
            <a:endParaRPr lang="de-AT" dirty="0" smtClean="0"/>
          </a:p>
          <a:p>
            <a:endParaRPr lang="de-AT"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a:t>
            </a:r>
            <a:r>
              <a:rPr lang="de-AT" dirty="0" err="1" smtClean="0"/>
              <a:t>What‘s</a:t>
            </a:r>
            <a:r>
              <a:rPr lang="de-AT" dirty="0" smtClean="0"/>
              <a:t> a Main Loop?</a:t>
            </a:r>
            <a:endParaRPr lang="de-AT" dirty="0"/>
          </a:p>
        </p:txBody>
      </p:sp>
      <p:sp>
        <p:nvSpPr>
          <p:cNvPr id="3" name="Inhaltsplatzhalter 2"/>
          <p:cNvSpPr>
            <a:spLocks noGrp="1"/>
          </p:cNvSpPr>
          <p:nvPr>
            <p:ph idx="1"/>
          </p:nvPr>
        </p:nvSpPr>
        <p:spPr>
          <a:xfrm>
            <a:off x="395536" y="1313384"/>
            <a:ext cx="8568952" cy="5544616"/>
          </a:xfrm>
        </p:spPr>
        <p:txBody>
          <a:bodyPr>
            <a:normAutofit/>
          </a:bodyPr>
          <a:lstStyle/>
          <a:p>
            <a:pPr>
              <a:buNone/>
            </a:pPr>
            <a:endParaRPr lang="de-AT" sz="2800" dirty="0" smtClean="0"/>
          </a:p>
          <a:p>
            <a:pPr>
              <a:buNone/>
            </a:pPr>
            <a:endParaRPr lang="de-AT" sz="2800" dirty="0" smtClean="0"/>
          </a:p>
          <a:p>
            <a:pPr>
              <a:buNone/>
            </a:pPr>
            <a:r>
              <a:rPr lang="de-AT" sz="2800" dirty="0" err="1" smtClean="0">
                <a:latin typeface="Courier New" pitchFamily="49" charset="0"/>
                <a:cs typeface="Courier New" pitchFamily="49" charset="0"/>
              </a:rPr>
              <a:t>while</a:t>
            </a:r>
            <a:r>
              <a:rPr lang="de-AT" sz="2800" dirty="0" smtClean="0">
                <a:latin typeface="Courier New" pitchFamily="49" charset="0"/>
                <a:cs typeface="Courier New" pitchFamily="49" charset="0"/>
              </a:rPr>
              <a:t>(!</a:t>
            </a:r>
            <a:r>
              <a:rPr lang="de-AT" sz="2800" dirty="0" err="1" smtClean="0">
                <a:latin typeface="Courier New" pitchFamily="49" charset="0"/>
                <a:cs typeface="Courier New" pitchFamily="49" charset="0"/>
              </a:rPr>
              <a:t>gameOver</a:t>
            </a:r>
            <a:r>
              <a:rPr lang="de-AT" sz="2800" dirty="0" smtClean="0">
                <a:latin typeface="Courier New" pitchFamily="49" charset="0"/>
                <a:cs typeface="Courier New" pitchFamily="49" charset="0"/>
              </a:rPr>
              <a:t>) {</a:t>
            </a:r>
          </a:p>
          <a:p>
            <a:pPr>
              <a:buNone/>
            </a:pPr>
            <a:r>
              <a:rPr lang="de-AT" sz="2800" dirty="0" smtClean="0">
                <a:latin typeface="Courier New" pitchFamily="49" charset="0"/>
                <a:cs typeface="Courier New" pitchFamily="49" charset="0"/>
              </a:rPr>
              <a:t>   InputState </a:t>
            </a:r>
            <a:r>
              <a:rPr lang="de-AT" sz="2800" dirty="0" err="1" smtClean="0">
                <a:latin typeface="Courier New" pitchFamily="49" charset="0"/>
                <a:cs typeface="Courier New" pitchFamily="49" charset="0"/>
              </a:rPr>
              <a:t>inputState</a:t>
            </a:r>
            <a:r>
              <a:rPr lang="de-AT" sz="2800" dirty="0" smtClean="0">
                <a:latin typeface="Courier New" pitchFamily="49" charset="0"/>
                <a:cs typeface="Courier New" pitchFamily="49" charset="0"/>
              </a:rPr>
              <a:t> = </a:t>
            </a:r>
            <a:r>
              <a:rPr lang="de-AT" sz="2800" dirty="0" err="1" smtClean="0">
                <a:latin typeface="Courier New" pitchFamily="49" charset="0"/>
                <a:cs typeface="Courier New" pitchFamily="49" charset="0"/>
              </a:rPr>
              <a:t>readInput</a:t>
            </a:r>
            <a:r>
              <a:rPr lang="de-AT" sz="2800" dirty="0" smtClean="0">
                <a:latin typeface="Courier New" pitchFamily="49" charset="0"/>
                <a:cs typeface="Courier New" pitchFamily="49" charset="0"/>
              </a:rPr>
              <a:t>();</a:t>
            </a:r>
          </a:p>
          <a:p>
            <a:pPr>
              <a:buNone/>
            </a:pPr>
            <a:r>
              <a:rPr lang="de-AT" sz="2800" dirty="0" smtClean="0">
                <a:latin typeface="Courier New" pitchFamily="49" charset="0"/>
                <a:cs typeface="Courier New" pitchFamily="49" charset="0"/>
              </a:rPr>
              <a:t>   </a:t>
            </a:r>
            <a:r>
              <a:rPr lang="de-AT" sz="2800" dirty="0" err="1" smtClean="0">
                <a:latin typeface="Courier New" pitchFamily="49" charset="0"/>
                <a:cs typeface="Courier New" pitchFamily="49" charset="0"/>
              </a:rPr>
              <a:t>screen.update</a:t>
            </a:r>
            <a:r>
              <a:rPr lang="de-AT" sz="2800" dirty="0" smtClean="0">
                <a:latin typeface="Courier New" pitchFamily="49" charset="0"/>
                <a:cs typeface="Courier New" pitchFamily="49" charset="0"/>
              </a:rPr>
              <a:t>(</a:t>
            </a:r>
            <a:r>
              <a:rPr lang="de-AT" sz="2800" dirty="0" err="1" smtClean="0">
                <a:latin typeface="Courier New" pitchFamily="49" charset="0"/>
                <a:cs typeface="Courier New" pitchFamily="49" charset="0"/>
              </a:rPr>
              <a:t>inputState</a:t>
            </a:r>
            <a:r>
              <a:rPr lang="de-AT" sz="2800" dirty="0" smtClean="0">
                <a:latin typeface="Courier New" pitchFamily="49" charset="0"/>
                <a:cs typeface="Courier New" pitchFamily="49" charset="0"/>
              </a:rPr>
              <a:t>);</a:t>
            </a:r>
          </a:p>
          <a:p>
            <a:pPr>
              <a:buNone/>
            </a:pPr>
            <a:r>
              <a:rPr lang="de-AT" sz="2800" dirty="0" smtClean="0">
                <a:latin typeface="Courier New" pitchFamily="49" charset="0"/>
                <a:cs typeface="Courier New" pitchFamily="49" charset="0"/>
              </a:rPr>
              <a:t>   </a:t>
            </a:r>
            <a:r>
              <a:rPr lang="de-AT" sz="2800" dirty="0" err="1" smtClean="0">
                <a:latin typeface="Courier New" pitchFamily="49" charset="0"/>
                <a:cs typeface="Courier New" pitchFamily="49" charset="0"/>
              </a:rPr>
              <a:t>screen.render</a:t>
            </a:r>
            <a:r>
              <a:rPr lang="de-AT" sz="2800" dirty="0" smtClean="0">
                <a:latin typeface="Courier New" pitchFamily="49" charset="0"/>
                <a:cs typeface="Courier New" pitchFamily="49" charset="0"/>
              </a:rPr>
              <a:t>();</a:t>
            </a:r>
          </a:p>
          <a:p>
            <a:pPr>
              <a:buNone/>
            </a:pPr>
            <a:r>
              <a:rPr lang="de-AT" sz="2800" dirty="0" smtClean="0">
                <a:latin typeface="Courier New" pitchFamily="49" charset="0"/>
                <a:cs typeface="Courier New" pitchFamily="49" charset="0"/>
              </a:rPr>
              <a:t>}</a:t>
            </a:r>
          </a:p>
          <a:p>
            <a:pPr lvl="1"/>
            <a:endParaRPr lang="de-AT" dirty="0" smtClean="0"/>
          </a:p>
          <a:p>
            <a:endParaRPr lang="de-AT" sz="2800" dirty="0" smtClean="0"/>
          </a:p>
          <a:p>
            <a:endParaRPr lang="de-AT" sz="28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a:t>
            </a:r>
            <a:r>
              <a:rPr lang="de-AT" dirty="0" err="1" smtClean="0"/>
              <a:t>What‘s</a:t>
            </a:r>
            <a:r>
              <a:rPr lang="de-AT" dirty="0" smtClean="0"/>
              <a:t> a Main Loop?</a:t>
            </a:r>
            <a:endParaRPr lang="de-AT" dirty="0"/>
          </a:p>
        </p:txBody>
      </p:sp>
      <p:sp>
        <p:nvSpPr>
          <p:cNvPr id="3" name="Inhaltsplatzhalter 2"/>
          <p:cNvSpPr>
            <a:spLocks noGrp="1"/>
          </p:cNvSpPr>
          <p:nvPr>
            <p:ph idx="1"/>
          </p:nvPr>
        </p:nvSpPr>
        <p:spPr>
          <a:xfrm>
            <a:off x="457200" y="1124744"/>
            <a:ext cx="5050904" cy="5544616"/>
          </a:xfrm>
        </p:spPr>
        <p:txBody>
          <a:bodyPr/>
          <a:lstStyle/>
          <a:p>
            <a:pPr>
              <a:buNone/>
            </a:pPr>
            <a:r>
              <a:rPr lang="de-AT" dirty="0" smtClean="0"/>
              <a:t>Problem?</a:t>
            </a:r>
          </a:p>
          <a:p>
            <a:r>
              <a:rPr lang="de-AT" dirty="0" err="1" smtClean="0"/>
              <a:t>Where</a:t>
            </a:r>
            <a:r>
              <a:rPr lang="de-AT" dirty="0" smtClean="0"/>
              <a:t> </a:t>
            </a:r>
            <a:r>
              <a:rPr lang="de-AT" dirty="0" err="1" smtClean="0"/>
              <a:t>should</a:t>
            </a:r>
            <a:r>
              <a:rPr lang="de-AT" dirty="0" smtClean="0"/>
              <a:t> </a:t>
            </a:r>
            <a:r>
              <a:rPr lang="de-AT" dirty="0" err="1" smtClean="0"/>
              <a:t>we</a:t>
            </a:r>
            <a:r>
              <a:rPr lang="de-AT" dirty="0" smtClean="0"/>
              <a:t> </a:t>
            </a:r>
            <a:r>
              <a:rPr lang="de-AT" dirty="0" err="1" smtClean="0"/>
              <a:t>put</a:t>
            </a:r>
            <a:r>
              <a:rPr lang="de-AT" dirty="0" smtClean="0"/>
              <a:t> </a:t>
            </a:r>
            <a:r>
              <a:rPr lang="de-AT" dirty="0" err="1" smtClean="0"/>
              <a:t>our</a:t>
            </a:r>
            <a:r>
              <a:rPr lang="de-AT" dirty="0" smtClean="0"/>
              <a:t> </a:t>
            </a:r>
            <a:r>
              <a:rPr lang="de-AT" dirty="0" err="1" smtClean="0"/>
              <a:t>main</a:t>
            </a:r>
            <a:r>
              <a:rPr lang="de-AT" dirty="0" smtClean="0"/>
              <a:t> </a:t>
            </a:r>
            <a:r>
              <a:rPr lang="de-AT" dirty="0" err="1" smtClean="0"/>
              <a:t>loop</a:t>
            </a:r>
            <a:r>
              <a:rPr lang="de-AT" dirty="0" smtClean="0"/>
              <a:t>?</a:t>
            </a:r>
          </a:p>
          <a:p>
            <a:r>
              <a:rPr lang="de-AT" dirty="0" err="1" smtClean="0"/>
              <a:t>Android</a:t>
            </a:r>
            <a:r>
              <a:rPr lang="de-AT" dirty="0" smtClean="0"/>
              <a:t> </a:t>
            </a:r>
            <a:r>
              <a:rPr lang="de-AT" dirty="0" err="1" smtClean="0"/>
              <a:t>Activities</a:t>
            </a:r>
            <a:r>
              <a:rPr lang="de-AT" dirty="0" smtClean="0"/>
              <a:t> </a:t>
            </a:r>
            <a:r>
              <a:rPr lang="de-AT" dirty="0" err="1" smtClean="0"/>
              <a:t>work</a:t>
            </a:r>
            <a:r>
              <a:rPr lang="de-AT" dirty="0" smtClean="0"/>
              <a:t> on UI </a:t>
            </a:r>
            <a:r>
              <a:rPr lang="de-AT" dirty="0" err="1" smtClean="0"/>
              <a:t>thread</a:t>
            </a:r>
            <a:r>
              <a:rPr lang="de-AT" dirty="0" smtClean="0"/>
              <a:t>, </a:t>
            </a:r>
            <a:r>
              <a:rPr lang="de-AT" dirty="0" err="1" smtClean="0"/>
              <a:t>we</a:t>
            </a:r>
            <a:r>
              <a:rPr lang="de-AT" dirty="0" smtClean="0"/>
              <a:t> </a:t>
            </a:r>
            <a:r>
              <a:rPr lang="de-AT" dirty="0" err="1" smtClean="0"/>
              <a:t>only</a:t>
            </a:r>
            <a:r>
              <a:rPr lang="de-AT" dirty="0" smtClean="0"/>
              <a:t> </a:t>
            </a:r>
            <a:r>
              <a:rPr lang="de-AT" dirty="0" err="1" smtClean="0"/>
              <a:t>get</a:t>
            </a:r>
            <a:r>
              <a:rPr lang="de-AT" dirty="0" smtClean="0"/>
              <a:t> </a:t>
            </a:r>
            <a:r>
              <a:rPr lang="de-AT" dirty="0" err="1" smtClean="0"/>
              <a:t>callbacks</a:t>
            </a:r>
            <a:r>
              <a:rPr lang="de-AT" dirty="0" smtClean="0"/>
              <a:t> </a:t>
            </a:r>
            <a:r>
              <a:rPr lang="de-AT" dirty="0" err="1" smtClean="0"/>
              <a:t>for</a:t>
            </a:r>
            <a:r>
              <a:rPr lang="de-AT" dirty="0" smtClean="0"/>
              <a:t> </a:t>
            </a:r>
            <a:r>
              <a:rPr lang="de-AT" dirty="0" err="1" smtClean="0"/>
              <a:t>events</a:t>
            </a:r>
            <a:r>
              <a:rPr lang="de-AT" dirty="0" smtClean="0"/>
              <a:t>!</a:t>
            </a:r>
          </a:p>
          <a:p>
            <a:r>
              <a:rPr lang="de-AT" dirty="0" err="1" smtClean="0"/>
              <a:t>Can‘t</a:t>
            </a:r>
            <a:r>
              <a:rPr lang="de-AT" dirty="0" smtClean="0"/>
              <a:t> block </a:t>
            </a:r>
            <a:r>
              <a:rPr lang="de-AT" dirty="0" err="1" smtClean="0"/>
              <a:t>the</a:t>
            </a:r>
            <a:r>
              <a:rPr lang="de-AT" dirty="0" smtClean="0"/>
              <a:t> UI </a:t>
            </a:r>
            <a:r>
              <a:rPr lang="de-AT" dirty="0" err="1" smtClean="0"/>
              <a:t>thread</a:t>
            </a:r>
            <a:r>
              <a:rPr lang="de-AT" dirty="0" smtClean="0"/>
              <a:t>!</a:t>
            </a:r>
            <a:endParaRPr lang="de-AT" dirty="0"/>
          </a:p>
        </p:txBody>
      </p:sp>
      <p:pic>
        <p:nvPicPr>
          <p:cNvPr id="35842" name="Picture 2" descr="http://www.chinaup.org/docs/images/activity_lifecycle.png"/>
          <p:cNvPicPr>
            <a:picLocks noChangeAspect="1" noChangeArrowheads="1"/>
          </p:cNvPicPr>
          <p:nvPr/>
        </p:nvPicPr>
        <p:blipFill>
          <a:blip r:embed="rId2" cstate="print"/>
          <a:srcRect/>
          <a:stretch>
            <a:fillRect/>
          </a:stretch>
        </p:blipFill>
        <p:spPr bwMode="auto">
          <a:xfrm>
            <a:off x="5585401" y="1484784"/>
            <a:ext cx="3558599" cy="4418484"/>
          </a:xfrm>
          <a:prstGeom prst="rect">
            <a:avLst/>
          </a:prstGeom>
          <a:noFill/>
        </p:spPr>
      </p:pic>
      <p:pic>
        <p:nvPicPr>
          <p:cNvPr id="35844" name="Picture 4" descr="http://t1.gstatic.com/images?q=tbn:ANd9GcQYz_CRNo2KyD1viFbQZSwlohEnEnDvg2ljQ1PngJ5ReA78rN98"/>
          <p:cNvPicPr>
            <a:picLocks noChangeAspect="1" noChangeArrowheads="1"/>
          </p:cNvPicPr>
          <p:nvPr/>
        </p:nvPicPr>
        <p:blipFill>
          <a:blip r:embed="rId3" cstate="print"/>
          <a:srcRect/>
          <a:stretch>
            <a:fillRect/>
          </a:stretch>
        </p:blipFill>
        <p:spPr bwMode="auto">
          <a:xfrm>
            <a:off x="2123728" y="5085184"/>
            <a:ext cx="1684856" cy="1534294"/>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a:t>
            </a:r>
            <a:r>
              <a:rPr lang="de-AT" dirty="0" err="1" smtClean="0"/>
              <a:t>What‘s</a:t>
            </a:r>
            <a:r>
              <a:rPr lang="de-AT" dirty="0" smtClean="0"/>
              <a:t> a Main Loop?</a:t>
            </a:r>
            <a:endParaRPr lang="de-AT" dirty="0"/>
          </a:p>
        </p:txBody>
      </p:sp>
      <p:sp>
        <p:nvSpPr>
          <p:cNvPr id="3" name="Inhaltsplatzhalter 2"/>
          <p:cNvSpPr>
            <a:spLocks noGrp="1"/>
          </p:cNvSpPr>
          <p:nvPr>
            <p:ph idx="1"/>
          </p:nvPr>
        </p:nvSpPr>
        <p:spPr>
          <a:xfrm>
            <a:off x="457200" y="1124744"/>
            <a:ext cx="8435280" cy="1296144"/>
          </a:xfrm>
        </p:spPr>
        <p:txBody>
          <a:bodyPr/>
          <a:lstStyle/>
          <a:p>
            <a:pPr>
              <a:buNone/>
            </a:pPr>
            <a:r>
              <a:rPr lang="de-AT" dirty="0" smtClean="0"/>
              <a:t>Solution: </a:t>
            </a:r>
            <a:r>
              <a:rPr lang="de-AT" dirty="0" err="1" smtClean="0"/>
              <a:t>we</a:t>
            </a:r>
            <a:r>
              <a:rPr lang="de-AT" dirty="0" smtClean="0"/>
              <a:t> </a:t>
            </a:r>
            <a:r>
              <a:rPr lang="de-AT" dirty="0" err="1" smtClean="0"/>
              <a:t>create</a:t>
            </a:r>
            <a:r>
              <a:rPr lang="de-AT" dirty="0" smtClean="0"/>
              <a:t> </a:t>
            </a:r>
            <a:r>
              <a:rPr lang="de-AT" dirty="0" err="1" smtClean="0"/>
              <a:t>our</a:t>
            </a:r>
            <a:r>
              <a:rPr lang="de-AT" dirty="0" smtClean="0"/>
              <a:t> </a:t>
            </a:r>
            <a:r>
              <a:rPr lang="de-AT" dirty="0" err="1" smtClean="0"/>
              <a:t>own</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a:t>
            </a:r>
            <a:endParaRPr lang="de-AT" dirty="0"/>
          </a:p>
        </p:txBody>
      </p:sp>
      <p:pic>
        <p:nvPicPr>
          <p:cNvPr id="35842" name="Picture 2" descr="http://www.chinaup.org/docs/images/activity_lifecycle.png"/>
          <p:cNvPicPr>
            <a:picLocks noChangeAspect="1" noChangeArrowheads="1"/>
          </p:cNvPicPr>
          <p:nvPr/>
        </p:nvPicPr>
        <p:blipFill>
          <a:blip r:embed="rId2" cstate="print"/>
          <a:srcRect/>
          <a:stretch>
            <a:fillRect/>
          </a:stretch>
        </p:blipFill>
        <p:spPr bwMode="auto">
          <a:xfrm>
            <a:off x="899592" y="2492896"/>
            <a:ext cx="2746677" cy="3410372"/>
          </a:xfrm>
          <a:prstGeom prst="rect">
            <a:avLst/>
          </a:prstGeom>
          <a:noFill/>
        </p:spPr>
      </p:pic>
      <p:sp>
        <p:nvSpPr>
          <p:cNvPr id="6" name="Inhaltsplatzhalter 2"/>
          <p:cNvSpPr txBox="1">
            <a:spLocks/>
          </p:cNvSpPr>
          <p:nvPr/>
        </p:nvSpPr>
        <p:spPr>
          <a:xfrm>
            <a:off x="3995936" y="3068960"/>
            <a:ext cx="5004048" cy="1944216"/>
          </a:xfrm>
          <a:prstGeom prst="rect">
            <a:avLst/>
          </a:prstGeom>
          <a:ln>
            <a:solidFill>
              <a:schemeClr val="tx1"/>
            </a:solidFill>
          </a:ln>
          <a:effectLst>
            <a:outerShdw blurRad="50800" dist="38100" dir="8100000" algn="tr" rotWithShape="0">
              <a:prstClr val="black">
                <a:alpha val="40000"/>
              </a:prstClr>
            </a:outerShdw>
          </a:effectLst>
        </p:spPr>
        <p:txBody>
          <a:bodyPr vert="horz" lIns="91440" tIns="45720" rIns="91440" bIns="45720" rtlCol="0">
            <a:normAutofit fontScale="47500" lnSpcReduction="20000"/>
          </a:bodyPr>
          <a:lstStyle/>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de-AT" sz="3200" b="1" i="0" u="none" strike="noStrike" kern="1200" cap="none" spc="0" normalizeH="0" baseline="0" noProof="0" dirty="0" err="1"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while</a:t>
            </a: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a:t>
            </a:r>
            <a:r>
              <a:rPr kumimoji="0" lang="de-AT" sz="3200" b="1" i="0" u="none" strike="noStrike" kern="1200" cap="none" spc="0" normalizeH="0" baseline="0" noProof="0" dirty="0" err="1"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gameOver</a:t>
            </a: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 &amp;&amp; !</a:t>
            </a:r>
            <a:r>
              <a:rPr kumimoji="0" lang="de-AT" sz="3200" b="1" i="0" u="none" strike="noStrike" kern="1200" cap="none" spc="0" normalizeH="0" baseline="0" noProof="0" dirty="0" err="1"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activityDestroyed</a:t>
            </a: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 {</a:t>
            </a:r>
          </a:p>
          <a:p>
            <a:pPr marL="342900" marR="0" lvl="0" indent="-342900" algn="l" defTabSz="914400" rtl="0" eaLnBrk="1" fontAlgn="auto" latinLnBrk="0" hangingPunct="1">
              <a:lnSpc>
                <a:spcPct val="100000"/>
              </a:lnSpc>
              <a:spcBef>
                <a:spcPct val="20000"/>
              </a:spcBef>
              <a:spcAft>
                <a:spcPts val="0"/>
              </a:spcAft>
              <a:buClrTx/>
              <a:buSzTx/>
              <a:buFontTx/>
              <a:buNone/>
              <a:tabLst/>
              <a:defRPr/>
            </a:pPr>
            <a:r>
              <a:rPr lang="de-AT" sz="3200" b="1" dirty="0" smtClean="0">
                <a:effectLst>
                  <a:outerShdw blurRad="50800" dist="38100" dir="8100000" algn="tr" rotWithShape="0">
                    <a:prstClr val="black">
                      <a:alpha val="40000"/>
                    </a:prstClr>
                  </a:outerShdw>
                </a:effectLst>
                <a:latin typeface="Courier New" pitchFamily="49" charset="0"/>
                <a:cs typeface="Courier New" pitchFamily="49" charset="0"/>
              </a:rPr>
              <a:t>   </a:t>
            </a:r>
            <a:r>
              <a:rPr lang="de-AT" sz="3200" b="1" dirty="0" err="1" smtClean="0">
                <a:effectLst>
                  <a:outerShdw blurRad="50800" dist="38100" dir="8100000" algn="tr" rotWithShape="0">
                    <a:prstClr val="black">
                      <a:alpha val="40000"/>
                    </a:prstClr>
                  </a:outerShdw>
                </a:effectLst>
                <a:latin typeface="Courier New" pitchFamily="49" charset="0"/>
                <a:cs typeface="Courier New" pitchFamily="49" charset="0"/>
              </a:rPr>
              <a:t>if</a:t>
            </a:r>
            <a:r>
              <a:rPr lang="de-AT" sz="3200" b="1" dirty="0" smtClean="0">
                <a:effectLst>
                  <a:outerShdw blurRad="50800" dist="38100" dir="8100000" algn="tr" rotWithShape="0">
                    <a:prstClr val="black">
                      <a:alpha val="40000"/>
                    </a:prstClr>
                  </a:outerShdw>
                </a:effectLst>
                <a:latin typeface="Courier New" pitchFamily="49" charset="0"/>
                <a:cs typeface="Courier New" pitchFamily="49" charset="0"/>
              </a:rPr>
              <a:t>(!</a:t>
            </a:r>
            <a:r>
              <a:rPr lang="de-AT" sz="3200" b="1" dirty="0" err="1" smtClean="0">
                <a:effectLst>
                  <a:outerShdw blurRad="50800" dist="38100" dir="8100000" algn="tr" rotWithShape="0">
                    <a:prstClr val="black">
                      <a:alpha val="40000"/>
                    </a:prstClr>
                  </a:outerShdw>
                </a:effectLst>
                <a:latin typeface="Courier New" pitchFamily="49" charset="0"/>
                <a:cs typeface="Courier New" pitchFamily="49" charset="0"/>
              </a:rPr>
              <a:t>paused</a:t>
            </a:r>
            <a:r>
              <a:rPr lang="de-AT" sz="3200" b="1" dirty="0" smtClean="0">
                <a:effectLst>
                  <a:outerShdw blurRad="50800" dist="38100" dir="8100000" algn="tr" rotWithShape="0">
                    <a:prstClr val="black">
                      <a:alpha val="40000"/>
                    </a:prstClr>
                  </a:outerShdw>
                </a:effectLst>
                <a:latin typeface="Courier New" pitchFamily="49" charset="0"/>
                <a:cs typeface="Courier New" pitchFamily="49" charset="0"/>
              </a:rPr>
              <a:t>) {</a:t>
            </a:r>
            <a:endPar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endParaRPr>
          </a:p>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      InputState </a:t>
            </a:r>
            <a:r>
              <a:rPr kumimoji="0" lang="de-AT" sz="3200" b="1" i="0" u="none" strike="noStrike" kern="1200" cap="none" spc="0" normalizeH="0" baseline="0" noProof="0" dirty="0" err="1"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inputState</a:t>
            </a: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 = </a:t>
            </a:r>
            <a:r>
              <a:rPr kumimoji="0" lang="de-AT" sz="3200" b="1" i="0" u="none" strike="noStrike" kern="1200" cap="none" spc="0" normalizeH="0" baseline="0" noProof="0" dirty="0" err="1"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readInput</a:t>
            </a: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a:t>
            </a:r>
          </a:p>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      </a:t>
            </a:r>
            <a:r>
              <a:rPr kumimoji="0" lang="de-AT" sz="3200" b="1" i="0" u="none" strike="noStrike" kern="1200" cap="none" spc="0" normalizeH="0" baseline="0" noProof="0" dirty="0" err="1"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screen.update</a:t>
            </a: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a:t>
            </a:r>
            <a:r>
              <a:rPr kumimoji="0" lang="de-AT" sz="3200" b="1" i="0" u="none" strike="noStrike" kern="1200" cap="none" spc="0" normalizeH="0" baseline="0" noProof="0" dirty="0" err="1"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inputState</a:t>
            </a: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a:t>
            </a:r>
          </a:p>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      </a:t>
            </a:r>
            <a:r>
              <a:rPr kumimoji="0" lang="de-AT" sz="3200" b="1" i="0" u="none" strike="noStrike" kern="1200" cap="none" spc="0" normalizeH="0" baseline="0" noProof="0" dirty="0" err="1"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screen.render</a:t>
            </a: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a:t>
            </a:r>
          </a:p>
          <a:p>
            <a:pPr marL="342900" marR="0" lvl="0" indent="-342900" algn="l" defTabSz="914400" rtl="0" eaLnBrk="1" fontAlgn="auto" latinLnBrk="0" hangingPunct="1">
              <a:lnSpc>
                <a:spcPct val="100000"/>
              </a:lnSpc>
              <a:spcBef>
                <a:spcPct val="20000"/>
              </a:spcBef>
              <a:spcAft>
                <a:spcPts val="0"/>
              </a:spcAft>
              <a:buClrTx/>
              <a:buSzTx/>
              <a:buFontTx/>
              <a:buNone/>
              <a:tabLst/>
              <a:defRPr/>
            </a:pPr>
            <a:r>
              <a:rPr lang="de-AT" sz="3200" b="1" dirty="0" smtClean="0">
                <a:effectLst>
                  <a:outerShdw blurRad="50800" dist="38100" dir="8100000" algn="tr" rotWithShape="0">
                    <a:prstClr val="black">
                      <a:alpha val="40000"/>
                    </a:prstClr>
                  </a:outerShdw>
                </a:effectLst>
                <a:latin typeface="Courier New" pitchFamily="49" charset="0"/>
                <a:cs typeface="Courier New" pitchFamily="49" charset="0"/>
              </a:rPr>
              <a:t>   }</a:t>
            </a:r>
            <a:endPar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endParaRPr>
          </a:p>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a:t>
            </a:r>
          </a:p>
          <a:p>
            <a:pPr marL="742950" marR="0" lvl="1" indent="-285750" algn="l" defTabSz="914400" rtl="0" eaLnBrk="1" fontAlgn="auto" latinLnBrk="0" hangingPunct="1">
              <a:lnSpc>
                <a:spcPct val="100000"/>
              </a:lnSpc>
              <a:spcBef>
                <a:spcPct val="20000"/>
              </a:spcBef>
              <a:spcAft>
                <a:spcPts val="0"/>
              </a:spcAft>
              <a:buClrTx/>
              <a:buSzPct val="80000"/>
              <a:buFontTx/>
              <a:buBlip>
                <a:blip r:embed="rId3"/>
              </a:buBlip>
              <a:tabLst/>
              <a:defRPr/>
            </a:pPr>
            <a:endParaRPr kumimoji="0" lang="de-AT" sz="2800" b="0" i="0" u="none" strike="noStrike" kern="1200" cap="none" spc="0" normalizeH="0" baseline="0" noProof="0" dirty="0" smtClean="0">
              <a:ln>
                <a:noFill/>
              </a:ln>
              <a:solidFill>
                <a:schemeClr val="tx1"/>
              </a:solidFill>
              <a:effectLst/>
              <a:uLnTx/>
              <a:uFillTx/>
              <a:latin typeface="HelveticaNeue Condensed" pitchFamily="34"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Tx/>
              <a:buBlip>
                <a:blip r:embed="rId3"/>
              </a:buBlip>
              <a:tabLst/>
              <a:defRPr/>
            </a:pPr>
            <a:endPar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Tx/>
              <a:buBlip>
                <a:blip r:embed="rId3"/>
              </a:buBlip>
              <a:tabLst/>
              <a:defRPr/>
            </a:pPr>
            <a:endParaRPr kumimoji="0" lang="de-AT" sz="3200" b="1" i="0" u="none" strike="noStrike" kern="1200" cap="none" spc="0" normalizeH="0" baseline="0" noProof="0" dirty="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endParaRPr>
          </a:p>
        </p:txBody>
      </p:sp>
      <p:sp>
        <p:nvSpPr>
          <p:cNvPr id="8" name="Inhaltsplatzhalter 2"/>
          <p:cNvSpPr txBox="1">
            <a:spLocks/>
          </p:cNvSpPr>
          <p:nvPr/>
        </p:nvSpPr>
        <p:spPr>
          <a:xfrm>
            <a:off x="1115616" y="1772816"/>
            <a:ext cx="1946176" cy="639688"/>
          </a:xfrm>
          <a:prstGeom prst="rect">
            <a:avLst/>
          </a:prstGeom>
        </p:spPr>
        <p:txBody>
          <a:bodyPr vert="horz" lIns="91440" tIns="45720" rIns="91440" bIns="45720" rtlCol="0">
            <a:normAutofit/>
          </a:bodyPr>
          <a:lstStyle/>
          <a:p>
            <a:pPr marL="342900" marR="0" lvl="0" indent="-342900" algn="ctr" defTabSz="914400" rtl="0" eaLnBrk="1" fontAlgn="auto" latinLnBrk="0" hangingPunct="1">
              <a:lnSpc>
                <a:spcPct val="100000"/>
              </a:lnSpc>
              <a:spcBef>
                <a:spcPct val="20000"/>
              </a:spcBef>
              <a:spcAft>
                <a:spcPts val="0"/>
              </a:spcAft>
              <a:buClrTx/>
              <a:buSzTx/>
              <a:buFontTx/>
              <a:buNone/>
              <a:tabLst/>
              <a:defRPr/>
            </a:pPr>
            <a:r>
              <a:rPr lang="de-AT" sz="3200" b="1" dirty="0" smtClean="0">
                <a:effectLst>
                  <a:outerShdw blurRad="50800" dist="38100" dir="8100000" algn="tr" rotWithShape="0">
                    <a:prstClr val="black">
                      <a:alpha val="40000"/>
                    </a:prstClr>
                  </a:outerShdw>
                </a:effectLst>
                <a:latin typeface="HelveticaNeue Condensed" pitchFamily="34" charset="0"/>
              </a:rPr>
              <a:t>UI Thread</a:t>
            </a:r>
            <a:endParaRPr kumimoji="0" lang="de-AT" sz="3200" b="1" i="0" u="none" strike="noStrike" kern="1200" cap="none" spc="0" normalizeH="0" baseline="0" noProof="0" dirty="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endParaRPr>
          </a:p>
        </p:txBody>
      </p:sp>
      <p:sp>
        <p:nvSpPr>
          <p:cNvPr id="9" name="Inhaltsplatzhalter 2"/>
          <p:cNvSpPr txBox="1">
            <a:spLocks/>
          </p:cNvSpPr>
          <p:nvPr/>
        </p:nvSpPr>
        <p:spPr>
          <a:xfrm>
            <a:off x="4572000" y="1844824"/>
            <a:ext cx="3456384" cy="639688"/>
          </a:xfrm>
          <a:prstGeom prst="rect">
            <a:avLst/>
          </a:prstGeom>
        </p:spPr>
        <p:txBody>
          <a:bodyPr vert="horz" lIns="91440" tIns="45720" rIns="91440" bIns="45720" rtlCol="0">
            <a:normAutofit/>
          </a:bodyPr>
          <a:lstStyle/>
          <a:p>
            <a:pPr marL="342900" marR="0" lvl="0" indent="-342900" algn="ctr" defTabSz="914400" rtl="0" eaLnBrk="1" fontAlgn="auto" latinLnBrk="0" hangingPunct="1">
              <a:lnSpc>
                <a:spcPct val="100000"/>
              </a:lnSpc>
              <a:spcBef>
                <a:spcPct val="20000"/>
              </a:spcBef>
              <a:spcAft>
                <a:spcPts val="0"/>
              </a:spcAft>
              <a:buClrTx/>
              <a:buSzTx/>
              <a:buFontTx/>
              <a:buNone/>
              <a:tabLst/>
              <a:defRPr/>
            </a:pPr>
            <a:r>
              <a:rPr lang="de-AT" sz="3200" b="1" dirty="0" smtClean="0">
                <a:effectLst>
                  <a:outerShdw blurRad="50800" dist="38100" dir="8100000" algn="tr" rotWithShape="0">
                    <a:prstClr val="black">
                      <a:alpha val="40000"/>
                    </a:prstClr>
                  </a:outerShdw>
                </a:effectLst>
                <a:latin typeface="HelveticaNeue Condensed" pitchFamily="34" charset="0"/>
              </a:rPr>
              <a:t>Main Loop Thread</a:t>
            </a:r>
            <a:endParaRPr kumimoji="0" lang="de-AT" sz="3200" b="1" i="0" u="none" strike="noStrike" kern="1200" cap="none" spc="0" normalizeH="0" baseline="0" noProof="0" dirty="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endParaRPr>
          </a:p>
        </p:txBody>
      </p:sp>
      <p:sp>
        <p:nvSpPr>
          <p:cNvPr id="10" name="Inhaltsplatzhalter 2"/>
          <p:cNvSpPr txBox="1">
            <a:spLocks/>
          </p:cNvSpPr>
          <p:nvPr/>
        </p:nvSpPr>
        <p:spPr>
          <a:xfrm>
            <a:off x="251520" y="6290320"/>
            <a:ext cx="6408712" cy="567680"/>
          </a:xfrm>
          <a:prstGeom prst="rect">
            <a:avLst/>
          </a:prstGeom>
        </p:spPr>
        <p:txBody>
          <a:bodyPr vert="horz" lIns="91440" tIns="45720" rIns="91440" bIns="45720" rtlCol="0">
            <a:normAutofit fontScale="85000" lnSpcReduction="10000"/>
          </a:bodyPr>
          <a:lstStyle/>
          <a:p>
            <a:pPr marL="342900" marR="0" lvl="0" indent="-342900" algn="ctr" defTabSz="914400" rtl="0" eaLnBrk="1" fontAlgn="auto" latinLnBrk="0" hangingPunct="1">
              <a:lnSpc>
                <a:spcPct val="100000"/>
              </a:lnSpc>
              <a:spcBef>
                <a:spcPct val="20000"/>
              </a:spcBef>
              <a:spcAft>
                <a:spcPts val="0"/>
              </a:spcAft>
              <a:buClrTx/>
              <a:buSzTx/>
              <a:buFontTx/>
              <a:buNone/>
              <a:tabLst/>
              <a:defRPr/>
            </a:pP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Just </a:t>
            </a:r>
            <a:r>
              <a:rPr kumimoji="0" lang="de-AT" sz="3200" b="1" i="0" u="none" strike="noStrike" kern="1200" cap="none" spc="0" normalizeH="0" baseline="0" noProof="0" dirty="0" err="1"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need</a:t>
            </a: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 </a:t>
            </a:r>
            <a:r>
              <a:rPr kumimoji="0" lang="de-AT" sz="3200" b="1" i="0" u="none" strike="noStrike" kern="1200" cap="none" spc="0" normalizeH="0" baseline="0" noProof="0" dirty="0" err="1"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to</a:t>
            </a: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 </a:t>
            </a:r>
            <a:r>
              <a:rPr kumimoji="0" lang="de-AT" sz="3200" b="1" i="0" u="none" strike="noStrike" kern="1200" cap="none" spc="0" normalizeH="0" baseline="0" noProof="0" dirty="0" err="1"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inform</a:t>
            </a: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 ML</a:t>
            </a:r>
            <a:r>
              <a:rPr kumimoji="0" lang="de-AT" sz="3200" b="1" i="0" u="none" strike="noStrike" kern="1200" cap="none" spc="0" normalizeH="0" noProof="0" dirty="0"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 </a:t>
            </a:r>
            <a:r>
              <a:rPr kumimoji="0" lang="de-AT" sz="3200" b="1" i="0" u="none" strike="noStrike" kern="1200" cap="none" spc="0" normalizeH="0" noProof="0" dirty="0" err="1"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thread</a:t>
            </a:r>
            <a:r>
              <a:rPr kumimoji="0" lang="de-AT" sz="3200" b="1" i="0" u="none" strike="noStrike" kern="1200" cap="none" spc="0" normalizeH="0" noProof="0" dirty="0"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 </a:t>
            </a:r>
            <a:r>
              <a:rPr kumimoji="0" lang="de-AT" sz="3200" b="1" i="0" u="none" strike="noStrike" kern="1200" cap="none" spc="0" normalizeH="0" noProof="0" dirty="0" err="1"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of</a:t>
            </a:r>
            <a:r>
              <a:rPr kumimoji="0" lang="de-AT" sz="3200" b="1" i="0" u="none" strike="noStrike" kern="1200" cap="none" spc="0" normalizeH="0" noProof="0" dirty="0"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 UI </a:t>
            </a:r>
            <a:r>
              <a:rPr kumimoji="0" lang="de-AT" sz="3200" b="1" i="0" u="none" strike="noStrike" kern="1200" cap="none" spc="0" normalizeH="0" noProof="0" dirty="0" err="1"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events</a:t>
            </a:r>
            <a:r>
              <a:rPr kumimoji="0" lang="de-AT" sz="3200" b="1" i="0" u="none" strike="noStrike" kern="1200" cap="none" spc="0" normalizeH="0" noProof="0" dirty="0"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 </a:t>
            </a:r>
            <a:endParaRPr kumimoji="0" lang="de-AT" sz="3200" b="1" i="0" u="none" strike="noStrike" kern="1200" cap="none" spc="0" normalizeH="0" baseline="0" noProof="0" dirty="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2D Graphics Programming</a:t>
            </a:r>
            <a:endParaRPr lang="de-AT" dirty="0"/>
          </a:p>
        </p:txBody>
      </p:sp>
      <p:sp>
        <p:nvSpPr>
          <p:cNvPr id="3" name="Inhaltsplatzhalter 2"/>
          <p:cNvSpPr>
            <a:spLocks noGrp="1"/>
          </p:cNvSpPr>
          <p:nvPr>
            <p:ph idx="1"/>
          </p:nvPr>
        </p:nvSpPr>
        <p:spPr/>
        <p:txBody>
          <a:bodyPr/>
          <a:lstStyle/>
          <a:p>
            <a:r>
              <a:rPr lang="de-AT" dirty="0" smtClean="0"/>
              <a:t>The </a:t>
            </a:r>
            <a:r>
              <a:rPr lang="de-AT" dirty="0" err="1" smtClean="0"/>
              <a:t>display</a:t>
            </a:r>
            <a:r>
              <a:rPr lang="de-AT" dirty="0" smtClean="0"/>
              <a:t> </a:t>
            </a:r>
            <a:r>
              <a:rPr lang="de-AT" dirty="0" err="1" smtClean="0"/>
              <a:t>presents</a:t>
            </a:r>
            <a:r>
              <a:rPr lang="de-AT" dirty="0" smtClean="0"/>
              <a:t> </a:t>
            </a:r>
            <a:r>
              <a:rPr lang="de-AT" dirty="0" err="1" smtClean="0"/>
              <a:t>us</a:t>
            </a:r>
            <a:r>
              <a:rPr lang="de-AT" dirty="0" smtClean="0"/>
              <a:t> </a:t>
            </a:r>
            <a:r>
              <a:rPr lang="de-AT" dirty="0" err="1" smtClean="0"/>
              <a:t>the</a:t>
            </a:r>
            <a:r>
              <a:rPr lang="de-AT" dirty="0" smtClean="0"/>
              <a:t> </a:t>
            </a:r>
            <a:r>
              <a:rPr lang="de-AT" dirty="0" err="1" smtClean="0"/>
              <a:t>contents</a:t>
            </a:r>
            <a:r>
              <a:rPr lang="de-AT" dirty="0" smtClean="0"/>
              <a:t> </a:t>
            </a:r>
            <a:r>
              <a:rPr lang="de-AT" dirty="0" err="1" smtClean="0"/>
              <a:t>of</a:t>
            </a:r>
            <a:r>
              <a:rPr lang="de-AT" dirty="0" smtClean="0"/>
              <a:t> </a:t>
            </a:r>
            <a:r>
              <a:rPr lang="de-AT" dirty="0" err="1" smtClean="0"/>
              <a:t>something</a:t>
            </a:r>
            <a:r>
              <a:rPr lang="de-AT" dirty="0" smtClean="0"/>
              <a:t> </a:t>
            </a:r>
            <a:r>
              <a:rPr lang="de-AT" dirty="0" err="1" smtClean="0"/>
              <a:t>called</a:t>
            </a:r>
            <a:r>
              <a:rPr lang="de-AT" dirty="0" smtClean="0"/>
              <a:t> </a:t>
            </a:r>
            <a:r>
              <a:rPr lang="de-AT" dirty="0" err="1" smtClean="0"/>
              <a:t>the</a:t>
            </a:r>
            <a:r>
              <a:rPr lang="de-AT" dirty="0" smtClean="0"/>
              <a:t> </a:t>
            </a:r>
            <a:r>
              <a:rPr lang="de-AT" dirty="0" err="1" smtClean="0"/>
              <a:t>framebuffer</a:t>
            </a:r>
            <a:r>
              <a:rPr lang="de-AT" dirty="0" smtClean="0"/>
              <a:t>.</a:t>
            </a:r>
          </a:p>
          <a:p>
            <a:r>
              <a:rPr lang="de-AT" dirty="0" smtClean="0"/>
              <a:t>The </a:t>
            </a:r>
            <a:r>
              <a:rPr lang="de-AT" dirty="0" err="1" smtClean="0"/>
              <a:t>framebuffer</a:t>
            </a:r>
            <a:r>
              <a:rPr lang="de-AT" dirty="0" smtClean="0"/>
              <a:t> </a:t>
            </a:r>
            <a:r>
              <a:rPr lang="de-AT" dirty="0" err="1" smtClean="0"/>
              <a:t>is</a:t>
            </a:r>
            <a:r>
              <a:rPr lang="de-AT" dirty="0" smtClean="0"/>
              <a:t> an </a:t>
            </a:r>
            <a:r>
              <a:rPr lang="de-AT" dirty="0" err="1" smtClean="0"/>
              <a:t>area</a:t>
            </a:r>
            <a:r>
              <a:rPr lang="de-AT" dirty="0" smtClean="0"/>
              <a:t> in (V)RAM</a:t>
            </a:r>
          </a:p>
          <a:p>
            <a:r>
              <a:rPr lang="de-AT" dirty="0" err="1" smtClean="0"/>
              <a:t>For</a:t>
            </a:r>
            <a:r>
              <a:rPr lang="de-AT" dirty="0" smtClean="0"/>
              <a:t> </a:t>
            </a:r>
            <a:r>
              <a:rPr lang="de-AT" dirty="0" err="1" smtClean="0"/>
              <a:t>each</a:t>
            </a:r>
            <a:r>
              <a:rPr lang="de-AT" dirty="0" smtClean="0"/>
              <a:t> </a:t>
            </a:r>
            <a:r>
              <a:rPr lang="de-AT" dirty="0" err="1" smtClean="0"/>
              <a:t>pixel</a:t>
            </a:r>
            <a:r>
              <a:rPr lang="de-AT" dirty="0" smtClean="0"/>
              <a:t> on </a:t>
            </a:r>
            <a:r>
              <a:rPr lang="de-AT" dirty="0" err="1" smtClean="0"/>
              <a:t>screen</a:t>
            </a:r>
            <a:r>
              <a:rPr lang="de-AT" dirty="0" smtClean="0"/>
              <a:t> </a:t>
            </a:r>
            <a:r>
              <a:rPr lang="de-AT" dirty="0" err="1" smtClean="0"/>
              <a:t>there‘s</a:t>
            </a:r>
            <a:r>
              <a:rPr lang="de-AT" dirty="0" smtClean="0"/>
              <a:t> a </a:t>
            </a:r>
            <a:r>
              <a:rPr lang="de-AT" dirty="0" err="1" smtClean="0"/>
              <a:t>corresponding</a:t>
            </a:r>
            <a:r>
              <a:rPr lang="de-AT" dirty="0" smtClean="0"/>
              <a:t> </a:t>
            </a:r>
            <a:r>
              <a:rPr lang="de-AT" dirty="0" err="1" smtClean="0"/>
              <a:t>memory</a:t>
            </a:r>
            <a:r>
              <a:rPr lang="de-AT" dirty="0" smtClean="0"/>
              <a:t> </a:t>
            </a:r>
            <a:r>
              <a:rPr lang="de-AT" dirty="0" err="1" smtClean="0"/>
              <a:t>cell</a:t>
            </a:r>
            <a:r>
              <a:rPr lang="de-AT" dirty="0" smtClean="0"/>
              <a:t> in </a:t>
            </a:r>
            <a:r>
              <a:rPr lang="de-AT" dirty="0" err="1" smtClean="0"/>
              <a:t>the</a:t>
            </a:r>
            <a:r>
              <a:rPr lang="de-AT" dirty="0" smtClean="0"/>
              <a:t> </a:t>
            </a:r>
            <a:r>
              <a:rPr lang="de-AT" dirty="0" err="1" smtClean="0"/>
              <a:t>framebuffer</a:t>
            </a:r>
            <a:endParaRPr lang="de-AT" dirty="0" smtClean="0"/>
          </a:p>
          <a:p>
            <a:r>
              <a:rPr lang="de-AT" dirty="0" smtClean="0"/>
              <a:t>Pixels </a:t>
            </a:r>
            <a:r>
              <a:rPr lang="de-AT" dirty="0" err="1" smtClean="0"/>
              <a:t>are</a:t>
            </a:r>
            <a:r>
              <a:rPr lang="de-AT" dirty="0" smtClean="0"/>
              <a:t> </a:t>
            </a:r>
            <a:r>
              <a:rPr lang="de-AT" dirty="0" err="1" smtClean="0"/>
              <a:t>addressed</a:t>
            </a:r>
            <a:r>
              <a:rPr lang="de-AT" dirty="0" smtClean="0"/>
              <a:t> </a:t>
            </a:r>
            <a:r>
              <a:rPr lang="de-AT" dirty="0" err="1" smtClean="0"/>
              <a:t>with</a:t>
            </a:r>
            <a:r>
              <a:rPr lang="de-AT" dirty="0" smtClean="0"/>
              <a:t> 2D </a:t>
            </a:r>
            <a:r>
              <a:rPr lang="de-AT" dirty="0" err="1" smtClean="0"/>
              <a:t>coordinates</a:t>
            </a:r>
            <a:r>
              <a:rPr lang="de-AT" dirty="0" smtClean="0"/>
              <a:t>.</a:t>
            </a:r>
          </a:p>
          <a:p>
            <a:pPr>
              <a:buNone/>
            </a:pPr>
            <a:endParaRPr lang="de-AT" dirty="0" smtClean="0"/>
          </a:p>
          <a:p>
            <a:pPr>
              <a:buNone/>
            </a:pPr>
            <a:endParaRPr lang="de-AT" dirty="0" smtClean="0"/>
          </a:p>
        </p:txBody>
      </p:sp>
      <p:pic>
        <p:nvPicPr>
          <p:cNvPr id="49154" name="Picture 2"/>
          <p:cNvPicPr>
            <a:picLocks noChangeAspect="1" noChangeArrowheads="1"/>
          </p:cNvPicPr>
          <p:nvPr/>
        </p:nvPicPr>
        <p:blipFill>
          <a:blip r:embed="rId2" cstate="print"/>
          <a:srcRect/>
          <a:stretch>
            <a:fillRect/>
          </a:stretch>
        </p:blipFill>
        <p:spPr bwMode="auto">
          <a:xfrm>
            <a:off x="683568" y="4437112"/>
            <a:ext cx="7266289" cy="2232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2D Graphics Programming</a:t>
            </a:r>
            <a:endParaRPr lang="de-AT" dirty="0"/>
          </a:p>
        </p:txBody>
      </p:sp>
      <p:sp>
        <p:nvSpPr>
          <p:cNvPr id="3" name="Inhaltsplatzhalter 2"/>
          <p:cNvSpPr>
            <a:spLocks noGrp="1"/>
          </p:cNvSpPr>
          <p:nvPr>
            <p:ph idx="1"/>
          </p:nvPr>
        </p:nvSpPr>
        <p:spPr>
          <a:xfrm>
            <a:off x="457200" y="1124744"/>
            <a:ext cx="8686800" cy="5544616"/>
          </a:xfrm>
        </p:spPr>
        <p:txBody>
          <a:bodyPr/>
          <a:lstStyle/>
          <a:p>
            <a:r>
              <a:rPr lang="de-AT" dirty="0" err="1" smtClean="0"/>
              <a:t>To</a:t>
            </a:r>
            <a:r>
              <a:rPr lang="de-AT" dirty="0" smtClean="0"/>
              <a:t> </a:t>
            </a:r>
            <a:r>
              <a:rPr lang="de-AT" dirty="0" err="1" smtClean="0"/>
              <a:t>change</a:t>
            </a:r>
            <a:r>
              <a:rPr lang="de-AT" dirty="0" smtClean="0"/>
              <a:t> </a:t>
            </a:r>
            <a:r>
              <a:rPr lang="de-AT" dirty="0" err="1" smtClean="0"/>
              <a:t>what‘s</a:t>
            </a:r>
            <a:r>
              <a:rPr lang="de-AT" dirty="0" smtClean="0"/>
              <a:t> </a:t>
            </a:r>
            <a:r>
              <a:rPr lang="de-AT" dirty="0" err="1" smtClean="0"/>
              <a:t>displayed</a:t>
            </a:r>
            <a:r>
              <a:rPr lang="de-AT" dirty="0" smtClean="0"/>
              <a:t> </a:t>
            </a:r>
            <a:r>
              <a:rPr lang="de-AT" dirty="0" err="1" smtClean="0"/>
              <a:t>we</a:t>
            </a:r>
            <a:r>
              <a:rPr lang="de-AT" dirty="0" smtClean="0"/>
              <a:t> </a:t>
            </a:r>
            <a:r>
              <a:rPr lang="de-AT" dirty="0" err="1" smtClean="0"/>
              <a:t>change</a:t>
            </a:r>
            <a:r>
              <a:rPr lang="de-AT" dirty="0" smtClean="0"/>
              <a:t> </a:t>
            </a:r>
            <a:r>
              <a:rPr lang="de-AT" dirty="0" err="1" smtClean="0"/>
              <a:t>the</a:t>
            </a:r>
            <a:r>
              <a:rPr lang="de-AT" dirty="0" smtClean="0"/>
              <a:t> </a:t>
            </a:r>
            <a:r>
              <a:rPr lang="de-AT" dirty="0" err="1" smtClean="0"/>
              <a:t>colors</a:t>
            </a:r>
            <a:r>
              <a:rPr lang="de-AT" dirty="0" smtClean="0"/>
              <a:t> </a:t>
            </a:r>
            <a:r>
              <a:rPr lang="de-AT" dirty="0" err="1" smtClean="0"/>
              <a:t>of</a:t>
            </a:r>
            <a:r>
              <a:rPr lang="de-AT" dirty="0" smtClean="0"/>
              <a:t> </a:t>
            </a:r>
            <a:r>
              <a:rPr lang="de-AT" dirty="0" err="1" smtClean="0"/>
              <a:t>pixels</a:t>
            </a:r>
            <a:r>
              <a:rPr lang="de-AT" dirty="0" smtClean="0"/>
              <a:t> in (V)RAM.</a:t>
            </a:r>
          </a:p>
          <a:p>
            <a:r>
              <a:rPr lang="de-AT" dirty="0" smtClean="0"/>
              <a:t>Pixel </a:t>
            </a:r>
            <a:r>
              <a:rPr lang="de-AT" dirty="0" err="1" smtClean="0"/>
              <a:t>colors</a:t>
            </a:r>
            <a:r>
              <a:rPr lang="de-AT" dirty="0" smtClean="0"/>
              <a:t> </a:t>
            </a:r>
            <a:r>
              <a:rPr lang="de-AT" dirty="0" err="1" smtClean="0"/>
              <a:t>are</a:t>
            </a:r>
            <a:r>
              <a:rPr lang="de-AT" dirty="0" smtClean="0"/>
              <a:t> </a:t>
            </a:r>
            <a:r>
              <a:rPr lang="de-AT" dirty="0" err="1" smtClean="0"/>
              <a:t>encoded</a:t>
            </a:r>
            <a:r>
              <a:rPr lang="de-AT" dirty="0" smtClean="0"/>
              <a:t> </a:t>
            </a:r>
            <a:r>
              <a:rPr lang="de-AT" dirty="0" err="1" smtClean="0"/>
              <a:t>as</a:t>
            </a:r>
            <a:r>
              <a:rPr lang="de-AT" dirty="0" smtClean="0"/>
              <a:t> RGB </a:t>
            </a:r>
            <a:r>
              <a:rPr lang="de-AT" dirty="0" err="1" smtClean="0"/>
              <a:t>or</a:t>
            </a:r>
            <a:r>
              <a:rPr lang="de-AT" dirty="0" smtClean="0"/>
              <a:t> RGBA</a:t>
            </a:r>
          </a:p>
          <a:p>
            <a:pPr lvl="1"/>
            <a:r>
              <a:rPr lang="de-AT" dirty="0" smtClean="0"/>
              <a:t>R -&gt; </a:t>
            </a:r>
            <a:r>
              <a:rPr lang="de-AT" dirty="0" err="1" smtClean="0"/>
              <a:t>red</a:t>
            </a:r>
            <a:r>
              <a:rPr lang="de-AT" dirty="0" smtClean="0"/>
              <a:t>, G -&gt; </a:t>
            </a:r>
            <a:r>
              <a:rPr lang="de-AT" dirty="0" err="1" smtClean="0"/>
              <a:t>green</a:t>
            </a:r>
            <a:r>
              <a:rPr lang="de-AT" dirty="0" smtClean="0"/>
              <a:t>, B -&gt; </a:t>
            </a:r>
            <a:r>
              <a:rPr lang="de-AT" dirty="0" err="1" smtClean="0"/>
              <a:t>blue</a:t>
            </a:r>
            <a:r>
              <a:rPr lang="de-AT" dirty="0" smtClean="0"/>
              <a:t>, A -&gt; </a:t>
            </a:r>
            <a:r>
              <a:rPr lang="de-AT" dirty="0" err="1" smtClean="0"/>
              <a:t>alpha</a:t>
            </a:r>
            <a:r>
              <a:rPr lang="de-AT" dirty="0" smtClean="0"/>
              <a:t> (</a:t>
            </a:r>
            <a:r>
              <a:rPr lang="de-AT" dirty="0" err="1" smtClean="0"/>
              <a:t>transparency</a:t>
            </a:r>
            <a:r>
              <a:rPr lang="de-AT" dirty="0" smtClean="0"/>
              <a:t>)</a:t>
            </a:r>
          </a:p>
          <a:p>
            <a:r>
              <a:rPr lang="de-AT" dirty="0" smtClean="0"/>
              <a:t>Different </a:t>
            </a:r>
            <a:r>
              <a:rPr lang="de-AT" dirty="0" err="1" smtClean="0"/>
              <a:t>bit-depths</a:t>
            </a:r>
            <a:r>
              <a:rPr lang="de-AT" dirty="0" smtClean="0"/>
              <a:t> / </a:t>
            </a:r>
            <a:r>
              <a:rPr lang="de-AT" dirty="0" err="1" smtClean="0"/>
              <a:t>encodings</a:t>
            </a:r>
            <a:endParaRPr lang="de-AT" dirty="0" smtClean="0"/>
          </a:p>
          <a:p>
            <a:pPr lvl="1"/>
            <a:r>
              <a:rPr lang="de-AT" dirty="0" smtClean="0"/>
              <a:t>RGB565: 16-bit, 5 </a:t>
            </a:r>
            <a:r>
              <a:rPr lang="de-AT" dirty="0" err="1" smtClean="0"/>
              <a:t>bits</a:t>
            </a:r>
            <a:r>
              <a:rPr lang="de-AT" dirty="0" smtClean="0"/>
              <a:t> </a:t>
            </a:r>
            <a:r>
              <a:rPr lang="de-AT" dirty="0" err="1" smtClean="0"/>
              <a:t>red</a:t>
            </a:r>
            <a:r>
              <a:rPr lang="de-AT" dirty="0" smtClean="0"/>
              <a:t>, 6 </a:t>
            </a:r>
            <a:r>
              <a:rPr lang="de-AT" dirty="0" err="1" smtClean="0"/>
              <a:t>bits</a:t>
            </a:r>
            <a:r>
              <a:rPr lang="de-AT" dirty="0" smtClean="0"/>
              <a:t> </a:t>
            </a:r>
            <a:r>
              <a:rPr lang="de-AT" dirty="0" err="1" smtClean="0"/>
              <a:t>green</a:t>
            </a:r>
            <a:r>
              <a:rPr lang="de-AT" dirty="0" smtClean="0"/>
              <a:t>, 5 </a:t>
            </a:r>
            <a:r>
              <a:rPr lang="de-AT" dirty="0" err="1" smtClean="0"/>
              <a:t>bits</a:t>
            </a:r>
            <a:r>
              <a:rPr lang="de-AT" dirty="0" smtClean="0"/>
              <a:t> </a:t>
            </a:r>
            <a:r>
              <a:rPr lang="de-AT" dirty="0" err="1" smtClean="0"/>
              <a:t>blue</a:t>
            </a:r>
            <a:r>
              <a:rPr lang="de-AT" dirty="0" smtClean="0"/>
              <a:t>.</a:t>
            </a:r>
          </a:p>
          <a:p>
            <a:pPr lvl="1"/>
            <a:r>
              <a:rPr lang="de-AT" dirty="0" smtClean="0"/>
              <a:t>RGB888: 24-bit, 8 </a:t>
            </a:r>
            <a:r>
              <a:rPr lang="de-AT" dirty="0" err="1" smtClean="0"/>
              <a:t>bits</a:t>
            </a:r>
            <a:r>
              <a:rPr lang="de-AT" dirty="0" smtClean="0"/>
              <a:t> </a:t>
            </a:r>
            <a:r>
              <a:rPr lang="de-AT" dirty="0" err="1" smtClean="0"/>
              <a:t>for</a:t>
            </a:r>
            <a:r>
              <a:rPr lang="de-AT" dirty="0" smtClean="0"/>
              <a:t> </a:t>
            </a:r>
            <a:r>
              <a:rPr lang="de-AT" dirty="0" err="1" smtClean="0"/>
              <a:t>each</a:t>
            </a:r>
            <a:r>
              <a:rPr lang="de-AT" dirty="0" smtClean="0"/>
              <a:t> </a:t>
            </a:r>
            <a:r>
              <a:rPr lang="de-AT" dirty="0" err="1" smtClean="0"/>
              <a:t>channel</a:t>
            </a:r>
            <a:r>
              <a:rPr lang="de-AT" dirty="0" smtClean="0"/>
              <a:t>.</a:t>
            </a:r>
          </a:p>
          <a:p>
            <a:pPr lvl="1"/>
            <a:r>
              <a:rPr lang="de-AT" dirty="0" smtClean="0"/>
              <a:t>RGBA8888: 32-bit, 8 </a:t>
            </a:r>
            <a:r>
              <a:rPr lang="de-AT" dirty="0" err="1" smtClean="0"/>
              <a:t>bits</a:t>
            </a:r>
            <a:r>
              <a:rPr lang="de-AT" dirty="0" smtClean="0"/>
              <a:t> </a:t>
            </a:r>
            <a:r>
              <a:rPr lang="de-AT" dirty="0" err="1" smtClean="0"/>
              <a:t>for</a:t>
            </a:r>
            <a:r>
              <a:rPr lang="de-AT" dirty="0" smtClean="0"/>
              <a:t> </a:t>
            </a:r>
            <a:r>
              <a:rPr lang="de-AT" dirty="0" err="1" smtClean="0"/>
              <a:t>each</a:t>
            </a:r>
            <a:r>
              <a:rPr lang="de-AT" dirty="0" smtClean="0"/>
              <a:t> </a:t>
            </a:r>
            <a:r>
              <a:rPr lang="de-AT" dirty="0" err="1" smtClean="0"/>
              <a:t>channel</a:t>
            </a:r>
            <a:r>
              <a:rPr lang="de-AT" dirty="0" smtClean="0"/>
              <a:t>.</a:t>
            </a:r>
            <a:endParaRPr lang="de-AT" dirty="0"/>
          </a:p>
        </p:txBody>
      </p:sp>
      <p:pic>
        <p:nvPicPr>
          <p:cNvPr id="50178" name="Grafik 1"/>
          <p:cNvPicPr>
            <a:picLocks noChangeAspect="1" noChangeArrowheads="1"/>
          </p:cNvPicPr>
          <p:nvPr/>
        </p:nvPicPr>
        <p:blipFill>
          <a:blip r:embed="rId2" cstate="print"/>
          <a:srcRect/>
          <a:stretch>
            <a:fillRect/>
          </a:stretch>
        </p:blipFill>
        <p:spPr bwMode="auto">
          <a:xfrm>
            <a:off x="827584" y="5403048"/>
            <a:ext cx="5832648" cy="14549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 </a:t>
            </a:r>
            <a:r>
              <a:rPr lang="de-AT" dirty="0" err="1" smtClean="0"/>
              <a:t>Why</a:t>
            </a:r>
            <a:r>
              <a:rPr lang="de-AT" dirty="0" smtClean="0"/>
              <a:t> </a:t>
            </a:r>
            <a:r>
              <a:rPr lang="de-AT" dirty="0" err="1" smtClean="0"/>
              <a:t>Develop</a:t>
            </a:r>
            <a:r>
              <a:rPr lang="de-AT" dirty="0" smtClean="0"/>
              <a:t> </a:t>
            </a:r>
            <a:r>
              <a:rPr lang="de-AT" dirty="0" err="1" smtClean="0"/>
              <a:t>for</a:t>
            </a:r>
            <a:r>
              <a:rPr lang="de-AT" dirty="0" smtClean="0"/>
              <a:t> </a:t>
            </a:r>
            <a:r>
              <a:rPr lang="de-AT" dirty="0" err="1" smtClean="0"/>
              <a:t>Android</a:t>
            </a:r>
            <a:r>
              <a:rPr lang="de-AT" dirty="0" smtClean="0"/>
              <a:t>?</a:t>
            </a:r>
            <a:endParaRPr lang="de-AT" dirty="0"/>
          </a:p>
        </p:txBody>
      </p:sp>
      <p:sp>
        <p:nvSpPr>
          <p:cNvPr id="3" name="Inhaltsplatzhalter 2"/>
          <p:cNvSpPr>
            <a:spLocks noGrp="1"/>
          </p:cNvSpPr>
          <p:nvPr>
            <p:ph idx="1"/>
          </p:nvPr>
        </p:nvSpPr>
        <p:spPr/>
        <p:txBody>
          <a:bodyPr>
            <a:normAutofit/>
          </a:bodyPr>
          <a:lstStyle/>
          <a:p>
            <a:r>
              <a:rPr lang="de-AT" dirty="0" smtClean="0"/>
              <a:t>~300k </a:t>
            </a:r>
            <a:r>
              <a:rPr lang="de-AT" dirty="0" err="1" smtClean="0"/>
              <a:t>activations</a:t>
            </a:r>
            <a:r>
              <a:rPr lang="de-AT" dirty="0" smtClean="0"/>
              <a:t> per </a:t>
            </a:r>
            <a:r>
              <a:rPr lang="de-AT" dirty="0" err="1" smtClean="0"/>
              <a:t>day</a:t>
            </a:r>
            <a:r>
              <a:rPr lang="de-AT" dirty="0" smtClean="0"/>
              <a:t> == </a:t>
            </a:r>
            <a:r>
              <a:rPr lang="de-AT" dirty="0" err="1" smtClean="0"/>
              <a:t>huge</a:t>
            </a:r>
            <a:r>
              <a:rPr lang="de-AT" dirty="0" smtClean="0"/>
              <a:t> </a:t>
            </a:r>
            <a:r>
              <a:rPr lang="de-AT" dirty="0" err="1" smtClean="0"/>
              <a:t>audience</a:t>
            </a:r>
            <a:r>
              <a:rPr lang="de-AT" dirty="0" smtClean="0"/>
              <a:t>.</a:t>
            </a:r>
          </a:p>
          <a:p>
            <a:r>
              <a:rPr lang="de-AT" dirty="0" smtClean="0"/>
              <a:t>Instant push </a:t>
            </a:r>
            <a:r>
              <a:rPr lang="de-AT" dirty="0" err="1" smtClean="0"/>
              <a:t>to</a:t>
            </a:r>
            <a:r>
              <a:rPr lang="de-AT" dirty="0" smtClean="0"/>
              <a:t> </a:t>
            </a:r>
            <a:r>
              <a:rPr lang="de-AT" dirty="0" err="1" smtClean="0"/>
              <a:t>gamers</a:t>
            </a:r>
            <a:r>
              <a:rPr lang="de-AT" dirty="0" smtClean="0"/>
              <a:t> via </a:t>
            </a:r>
            <a:r>
              <a:rPr lang="de-AT" dirty="0" err="1" smtClean="0"/>
              <a:t>Android</a:t>
            </a:r>
            <a:r>
              <a:rPr lang="de-AT" dirty="0" smtClean="0"/>
              <a:t> Market.</a:t>
            </a:r>
          </a:p>
          <a:p>
            <a:r>
              <a:rPr lang="de-AT" dirty="0" err="1" smtClean="0"/>
              <a:t>One</a:t>
            </a:r>
            <a:r>
              <a:rPr lang="de-AT" dirty="0" smtClean="0"/>
              <a:t> time </a:t>
            </a:r>
            <a:r>
              <a:rPr lang="de-AT" dirty="0" err="1" smtClean="0"/>
              <a:t>fee</a:t>
            </a:r>
            <a:r>
              <a:rPr lang="de-AT" dirty="0" smtClean="0"/>
              <a:t> </a:t>
            </a:r>
            <a:r>
              <a:rPr lang="de-AT" dirty="0" err="1" smtClean="0"/>
              <a:t>of</a:t>
            </a:r>
            <a:r>
              <a:rPr lang="de-AT" dirty="0" smtClean="0"/>
              <a:t> 25$ </a:t>
            </a:r>
            <a:r>
              <a:rPr lang="de-AT" dirty="0" err="1" smtClean="0"/>
              <a:t>to</a:t>
            </a:r>
            <a:r>
              <a:rPr lang="de-AT" dirty="0" smtClean="0"/>
              <a:t> </a:t>
            </a:r>
            <a:r>
              <a:rPr lang="de-AT" dirty="0" err="1" smtClean="0"/>
              <a:t>become</a:t>
            </a:r>
            <a:r>
              <a:rPr lang="de-AT" dirty="0" smtClean="0"/>
              <a:t> a </a:t>
            </a:r>
            <a:r>
              <a:rPr lang="de-AT" dirty="0" err="1" smtClean="0"/>
              <a:t>publisher</a:t>
            </a:r>
            <a:r>
              <a:rPr lang="de-AT" dirty="0" smtClean="0"/>
              <a:t>.</a:t>
            </a:r>
          </a:p>
          <a:p>
            <a:r>
              <a:rPr lang="de-AT" dirty="0" err="1" smtClean="0"/>
              <a:t>No</a:t>
            </a:r>
            <a:r>
              <a:rPr lang="de-AT" dirty="0" smtClean="0"/>
              <a:t> </a:t>
            </a:r>
            <a:r>
              <a:rPr lang="de-AT" dirty="0" err="1" smtClean="0"/>
              <a:t>walled</a:t>
            </a:r>
            <a:r>
              <a:rPr lang="de-AT" dirty="0" smtClean="0"/>
              <a:t> </a:t>
            </a:r>
            <a:r>
              <a:rPr lang="de-AT" dirty="0" err="1" smtClean="0"/>
              <a:t>garden</a:t>
            </a:r>
            <a:r>
              <a:rPr lang="de-AT" dirty="0" smtClean="0"/>
              <a:t>.</a:t>
            </a:r>
          </a:p>
          <a:p>
            <a:r>
              <a:rPr lang="de-AT" dirty="0" smtClean="0"/>
              <a:t>Free Development Tools.</a:t>
            </a:r>
          </a:p>
          <a:p>
            <a:pPr lvl="1"/>
            <a:r>
              <a:rPr lang="de-AT" dirty="0" err="1" smtClean="0"/>
              <a:t>Eclipse</a:t>
            </a:r>
            <a:r>
              <a:rPr lang="de-AT" dirty="0" smtClean="0"/>
              <a:t>, Java (</a:t>
            </a:r>
            <a:r>
              <a:rPr lang="de-AT" dirty="0" err="1" smtClean="0"/>
              <a:t>erm</a:t>
            </a:r>
            <a:r>
              <a:rPr lang="de-AT" dirty="0" smtClean="0"/>
              <a:t> </a:t>
            </a:r>
            <a:r>
              <a:rPr lang="de-AT" dirty="0" err="1" smtClean="0"/>
              <a:t>Dalvik</a:t>
            </a:r>
            <a:r>
              <a:rPr lang="de-AT" dirty="0" smtClean="0"/>
              <a:t>…), </a:t>
            </a:r>
            <a:r>
              <a:rPr lang="de-AT" dirty="0" err="1" smtClean="0"/>
              <a:t>Android</a:t>
            </a:r>
            <a:r>
              <a:rPr lang="de-AT" dirty="0" smtClean="0"/>
              <a:t> SDK, ADT</a:t>
            </a:r>
          </a:p>
          <a:p>
            <a:r>
              <a:rPr lang="de-AT" dirty="0" smtClean="0"/>
              <a:t>Hardware </a:t>
            </a:r>
            <a:r>
              <a:rPr lang="de-AT" dirty="0" err="1" smtClean="0"/>
              <a:t>rivaling</a:t>
            </a:r>
            <a:r>
              <a:rPr lang="de-AT" dirty="0" smtClean="0"/>
              <a:t> </a:t>
            </a:r>
            <a:r>
              <a:rPr lang="de-AT" dirty="0" err="1" smtClean="0"/>
              <a:t>dedicated</a:t>
            </a:r>
            <a:r>
              <a:rPr lang="de-AT" dirty="0" smtClean="0"/>
              <a:t> </a:t>
            </a:r>
            <a:r>
              <a:rPr lang="de-AT" dirty="0" err="1" smtClean="0"/>
              <a:t>gaming</a:t>
            </a:r>
            <a:r>
              <a:rPr lang="de-AT" dirty="0" smtClean="0"/>
              <a:t> </a:t>
            </a:r>
            <a:r>
              <a:rPr lang="de-AT" dirty="0" err="1" smtClean="0"/>
              <a:t>platforms</a:t>
            </a:r>
            <a:r>
              <a:rPr lang="de-AT" dirty="0" smtClean="0"/>
              <a:t>, e.g. Gameboy, PSP.</a:t>
            </a:r>
          </a:p>
          <a:p>
            <a:r>
              <a:rPr lang="de-AT" dirty="0" err="1" smtClean="0"/>
              <a:t>Because</a:t>
            </a:r>
            <a:r>
              <a:rPr lang="de-AT" dirty="0" smtClean="0"/>
              <a:t> </a:t>
            </a:r>
            <a:r>
              <a:rPr lang="de-AT" dirty="0" err="1" smtClean="0"/>
              <a:t>it‘s</a:t>
            </a:r>
            <a:r>
              <a:rPr lang="de-AT" dirty="0" smtClean="0"/>
              <a:t> </a:t>
            </a:r>
            <a:r>
              <a:rPr lang="de-AT" dirty="0" err="1" smtClean="0"/>
              <a:t>awesome</a:t>
            </a:r>
            <a:r>
              <a:rPr lang="de-AT" dirty="0" smtClean="0"/>
              <a:t>!</a:t>
            </a:r>
          </a:p>
          <a:p>
            <a:pPr>
              <a:buNone/>
            </a:pPr>
            <a:endParaRPr lang="de-AT"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2D Graphics Programming</a:t>
            </a:r>
            <a:endParaRPr lang="de-AT" dirty="0"/>
          </a:p>
        </p:txBody>
      </p:sp>
      <p:sp>
        <p:nvSpPr>
          <p:cNvPr id="3" name="Inhaltsplatzhalter 2"/>
          <p:cNvSpPr>
            <a:spLocks noGrp="1"/>
          </p:cNvSpPr>
          <p:nvPr>
            <p:ph idx="1"/>
          </p:nvPr>
        </p:nvSpPr>
        <p:spPr/>
        <p:txBody>
          <a:bodyPr/>
          <a:lstStyle/>
          <a:p>
            <a:pPr>
              <a:buNone/>
            </a:pPr>
            <a:r>
              <a:rPr lang="de-AT" dirty="0" err="1" smtClean="0"/>
              <a:t>Behold</a:t>
            </a:r>
            <a:r>
              <a:rPr lang="de-AT" dirty="0" smtClean="0"/>
              <a:t> </a:t>
            </a:r>
            <a:r>
              <a:rPr lang="de-AT" dirty="0" err="1" smtClean="0"/>
              <a:t>the</a:t>
            </a:r>
            <a:r>
              <a:rPr lang="de-AT" dirty="0" smtClean="0"/>
              <a:t> </a:t>
            </a:r>
            <a:r>
              <a:rPr lang="de-AT" dirty="0" err="1" smtClean="0"/>
              <a:t>color</a:t>
            </a:r>
            <a:r>
              <a:rPr lang="de-AT" dirty="0" smtClean="0"/>
              <a:t> </a:t>
            </a:r>
            <a:r>
              <a:rPr lang="de-AT" dirty="0" err="1" smtClean="0"/>
              <a:t>cube</a:t>
            </a:r>
            <a:r>
              <a:rPr lang="de-AT" dirty="0" smtClean="0"/>
              <a:t>!</a:t>
            </a:r>
          </a:p>
          <a:p>
            <a:endParaRPr lang="de-AT" dirty="0"/>
          </a:p>
        </p:txBody>
      </p:sp>
      <p:pic>
        <p:nvPicPr>
          <p:cNvPr id="51202" name="Grafik 1"/>
          <p:cNvPicPr>
            <a:picLocks noChangeAspect="1" noChangeArrowheads="1"/>
          </p:cNvPicPr>
          <p:nvPr/>
        </p:nvPicPr>
        <p:blipFill>
          <a:blip r:embed="rId2" cstate="print"/>
          <a:srcRect/>
          <a:stretch>
            <a:fillRect/>
          </a:stretch>
        </p:blipFill>
        <p:spPr bwMode="auto">
          <a:xfrm>
            <a:off x="2123728" y="1916832"/>
            <a:ext cx="3888432" cy="38884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2D Graphics Programming</a:t>
            </a:r>
            <a:endParaRPr lang="de-AT" dirty="0"/>
          </a:p>
        </p:txBody>
      </p:sp>
      <p:sp>
        <p:nvSpPr>
          <p:cNvPr id="3" name="Inhaltsplatzhalter 2"/>
          <p:cNvSpPr>
            <a:spLocks noGrp="1"/>
          </p:cNvSpPr>
          <p:nvPr>
            <p:ph idx="1"/>
          </p:nvPr>
        </p:nvSpPr>
        <p:spPr/>
        <p:txBody>
          <a:bodyPr/>
          <a:lstStyle/>
          <a:p>
            <a:r>
              <a:rPr lang="de-AT" dirty="0" err="1" smtClean="0"/>
              <a:t>To</a:t>
            </a:r>
            <a:r>
              <a:rPr lang="de-AT" dirty="0" smtClean="0"/>
              <a:t> </a:t>
            </a:r>
            <a:r>
              <a:rPr lang="de-AT" dirty="0" err="1" smtClean="0"/>
              <a:t>draw</a:t>
            </a:r>
            <a:r>
              <a:rPr lang="de-AT" dirty="0" smtClean="0"/>
              <a:t> </a:t>
            </a:r>
            <a:r>
              <a:rPr lang="de-AT" dirty="0" err="1" smtClean="0"/>
              <a:t>shapes</a:t>
            </a:r>
            <a:r>
              <a:rPr lang="de-AT" dirty="0" smtClean="0"/>
              <a:t> </a:t>
            </a:r>
            <a:r>
              <a:rPr lang="de-AT" dirty="0" err="1" smtClean="0"/>
              <a:t>we</a:t>
            </a:r>
            <a:r>
              <a:rPr lang="de-AT" dirty="0" smtClean="0"/>
              <a:t> </a:t>
            </a:r>
            <a:r>
              <a:rPr lang="de-AT" dirty="0" err="1" smtClean="0"/>
              <a:t>simply</a:t>
            </a:r>
            <a:r>
              <a:rPr lang="de-AT" dirty="0" smtClean="0"/>
              <a:t> </a:t>
            </a:r>
            <a:r>
              <a:rPr lang="de-AT" dirty="0" err="1" smtClean="0"/>
              <a:t>need</a:t>
            </a:r>
            <a:r>
              <a:rPr lang="de-AT" dirty="0" smtClean="0"/>
              <a:t> </a:t>
            </a:r>
            <a:r>
              <a:rPr lang="de-AT" dirty="0" err="1" smtClean="0"/>
              <a:t>to</a:t>
            </a:r>
            <a:r>
              <a:rPr lang="de-AT" dirty="0" smtClean="0"/>
              <a:t> </a:t>
            </a:r>
            <a:r>
              <a:rPr lang="de-AT" dirty="0" err="1" smtClean="0"/>
              <a:t>figure</a:t>
            </a:r>
            <a:r>
              <a:rPr lang="de-AT" dirty="0" smtClean="0"/>
              <a:t> out </a:t>
            </a:r>
            <a:r>
              <a:rPr lang="de-AT" dirty="0" err="1" smtClean="0"/>
              <a:t>which</a:t>
            </a:r>
            <a:r>
              <a:rPr lang="de-AT" dirty="0" smtClean="0"/>
              <a:t> </a:t>
            </a:r>
            <a:r>
              <a:rPr lang="de-AT" dirty="0" err="1" smtClean="0"/>
              <a:t>framebuffer</a:t>
            </a:r>
            <a:r>
              <a:rPr lang="de-AT" dirty="0" smtClean="0"/>
              <a:t> </a:t>
            </a:r>
            <a:r>
              <a:rPr lang="de-AT" dirty="0" err="1" smtClean="0"/>
              <a:t>pixels</a:t>
            </a:r>
            <a:r>
              <a:rPr lang="de-AT" dirty="0" smtClean="0"/>
              <a:t> </a:t>
            </a:r>
            <a:r>
              <a:rPr lang="de-AT" dirty="0" err="1" smtClean="0"/>
              <a:t>we</a:t>
            </a:r>
            <a:r>
              <a:rPr lang="de-AT" dirty="0" smtClean="0"/>
              <a:t> </a:t>
            </a:r>
            <a:r>
              <a:rPr lang="de-AT" dirty="0" err="1" smtClean="0"/>
              <a:t>have</a:t>
            </a:r>
            <a:r>
              <a:rPr lang="de-AT" dirty="0" smtClean="0"/>
              <a:t> </a:t>
            </a:r>
            <a:r>
              <a:rPr lang="de-AT" dirty="0" err="1" smtClean="0"/>
              <a:t>to</a:t>
            </a:r>
            <a:r>
              <a:rPr lang="de-AT" dirty="0" smtClean="0"/>
              <a:t> </a:t>
            </a:r>
            <a:r>
              <a:rPr lang="de-AT" dirty="0" err="1" smtClean="0"/>
              <a:t>set</a:t>
            </a:r>
            <a:r>
              <a:rPr lang="de-AT" dirty="0" smtClean="0"/>
              <a:t>.</a:t>
            </a:r>
          </a:p>
          <a:p>
            <a:r>
              <a:rPr lang="de-AT" dirty="0" smtClean="0"/>
              <a:t>Images (==</a:t>
            </a:r>
            <a:r>
              <a:rPr lang="de-AT" dirty="0" err="1" smtClean="0"/>
              <a:t>bitmaps</a:t>
            </a:r>
            <a:r>
              <a:rPr lang="de-AT" dirty="0" smtClean="0"/>
              <a:t>) </a:t>
            </a:r>
            <a:r>
              <a:rPr lang="de-AT" dirty="0" err="1" smtClean="0"/>
              <a:t>aren‘t</a:t>
            </a:r>
            <a:r>
              <a:rPr lang="de-AT" dirty="0" smtClean="0"/>
              <a:t> </a:t>
            </a:r>
            <a:r>
              <a:rPr lang="de-AT" dirty="0" err="1" smtClean="0"/>
              <a:t>special</a:t>
            </a:r>
            <a:r>
              <a:rPr lang="de-AT" dirty="0" smtClean="0"/>
              <a:t> </a:t>
            </a:r>
            <a:r>
              <a:rPr lang="de-AT" dirty="0" err="1" smtClean="0"/>
              <a:t>either</a:t>
            </a:r>
            <a:r>
              <a:rPr lang="de-AT" dirty="0" smtClean="0"/>
              <a:t>!</a:t>
            </a:r>
          </a:p>
          <a:p>
            <a:pPr lvl="1"/>
            <a:r>
              <a:rPr lang="de-AT" dirty="0" smtClean="0"/>
              <a:t>Pixels </a:t>
            </a:r>
            <a:r>
              <a:rPr lang="de-AT" dirty="0" err="1" smtClean="0"/>
              <a:t>of</a:t>
            </a:r>
            <a:r>
              <a:rPr lang="de-AT" dirty="0" smtClean="0"/>
              <a:t> </a:t>
            </a:r>
            <a:r>
              <a:rPr lang="de-AT" dirty="0" err="1" smtClean="0"/>
              <a:t>the</a:t>
            </a:r>
            <a:r>
              <a:rPr lang="de-AT" dirty="0" smtClean="0"/>
              <a:t> </a:t>
            </a:r>
            <a:r>
              <a:rPr lang="de-AT" dirty="0" err="1" smtClean="0"/>
              <a:t>bitmap</a:t>
            </a:r>
            <a:r>
              <a:rPr lang="de-AT" dirty="0" smtClean="0"/>
              <a:t> </a:t>
            </a:r>
            <a:r>
              <a:rPr lang="de-AT" dirty="0" err="1" smtClean="0"/>
              <a:t>get</a:t>
            </a:r>
            <a:r>
              <a:rPr lang="de-AT" dirty="0" smtClean="0"/>
              <a:t> </a:t>
            </a:r>
            <a:r>
              <a:rPr lang="de-AT" dirty="0" err="1" smtClean="0"/>
              <a:t>stored</a:t>
            </a:r>
            <a:r>
              <a:rPr lang="de-AT" dirty="0" smtClean="0"/>
              <a:t> in a </a:t>
            </a:r>
            <a:r>
              <a:rPr lang="de-AT" dirty="0" err="1" smtClean="0"/>
              <a:t>memory</a:t>
            </a:r>
            <a:r>
              <a:rPr lang="de-AT" dirty="0" smtClean="0"/>
              <a:t> </a:t>
            </a:r>
            <a:r>
              <a:rPr lang="de-AT" dirty="0" err="1" smtClean="0"/>
              <a:t>area</a:t>
            </a:r>
            <a:r>
              <a:rPr lang="de-AT" dirty="0" smtClean="0"/>
              <a:t>, just </a:t>
            </a:r>
            <a:r>
              <a:rPr lang="de-AT" dirty="0" err="1" smtClean="0"/>
              <a:t>like</a:t>
            </a:r>
            <a:r>
              <a:rPr lang="de-AT" dirty="0" smtClean="0"/>
              <a:t> </a:t>
            </a:r>
            <a:r>
              <a:rPr lang="de-AT" dirty="0" err="1" smtClean="0"/>
              <a:t>we</a:t>
            </a:r>
            <a:r>
              <a:rPr lang="de-AT" dirty="0" smtClean="0"/>
              <a:t> </a:t>
            </a:r>
            <a:r>
              <a:rPr lang="de-AT" dirty="0" err="1" smtClean="0"/>
              <a:t>store</a:t>
            </a:r>
            <a:r>
              <a:rPr lang="de-AT" dirty="0" smtClean="0"/>
              <a:t> </a:t>
            </a:r>
            <a:r>
              <a:rPr lang="de-AT" dirty="0" err="1" smtClean="0"/>
              <a:t>framebuffer</a:t>
            </a:r>
            <a:r>
              <a:rPr lang="de-AT" dirty="0" smtClean="0"/>
              <a:t> </a:t>
            </a:r>
            <a:r>
              <a:rPr lang="de-AT" dirty="0" err="1" smtClean="0"/>
              <a:t>pixels</a:t>
            </a:r>
            <a:r>
              <a:rPr lang="de-AT" dirty="0" smtClean="0"/>
              <a:t>.</a:t>
            </a:r>
          </a:p>
          <a:p>
            <a:pPr lvl="1"/>
            <a:r>
              <a:rPr lang="de-AT" dirty="0" err="1" smtClean="0"/>
              <a:t>To</a:t>
            </a:r>
            <a:r>
              <a:rPr lang="de-AT" dirty="0" smtClean="0"/>
              <a:t> </a:t>
            </a:r>
            <a:r>
              <a:rPr lang="de-AT" dirty="0" err="1" smtClean="0"/>
              <a:t>draw</a:t>
            </a:r>
            <a:r>
              <a:rPr lang="de-AT" dirty="0" smtClean="0"/>
              <a:t> a </a:t>
            </a:r>
            <a:r>
              <a:rPr lang="de-AT" dirty="0" err="1" smtClean="0"/>
              <a:t>bitmap</a:t>
            </a:r>
            <a:r>
              <a:rPr lang="de-AT" dirty="0" smtClean="0"/>
              <a:t> </a:t>
            </a:r>
            <a:r>
              <a:rPr lang="de-AT" dirty="0" err="1" smtClean="0"/>
              <a:t>to</a:t>
            </a:r>
            <a:r>
              <a:rPr lang="de-AT" dirty="0" smtClean="0"/>
              <a:t> </a:t>
            </a:r>
            <a:r>
              <a:rPr lang="de-AT" dirty="0" err="1" smtClean="0"/>
              <a:t>the</a:t>
            </a:r>
            <a:r>
              <a:rPr lang="de-AT" dirty="0" smtClean="0"/>
              <a:t> </a:t>
            </a:r>
            <a:r>
              <a:rPr lang="de-AT" dirty="0" err="1" smtClean="0"/>
              <a:t>framebuffer</a:t>
            </a:r>
            <a:r>
              <a:rPr lang="de-AT" dirty="0" smtClean="0"/>
              <a:t> </a:t>
            </a:r>
            <a:r>
              <a:rPr lang="de-AT" dirty="0" err="1" smtClean="0"/>
              <a:t>we</a:t>
            </a:r>
            <a:r>
              <a:rPr lang="de-AT" dirty="0" smtClean="0"/>
              <a:t> </a:t>
            </a:r>
            <a:r>
              <a:rPr lang="de-AT" dirty="0" err="1" smtClean="0"/>
              <a:t>simply</a:t>
            </a:r>
            <a:r>
              <a:rPr lang="de-AT" dirty="0" smtClean="0"/>
              <a:t> </a:t>
            </a:r>
            <a:r>
              <a:rPr lang="de-AT" dirty="0" err="1" smtClean="0"/>
              <a:t>copy</a:t>
            </a:r>
            <a:r>
              <a:rPr lang="de-AT" dirty="0" smtClean="0"/>
              <a:t> </a:t>
            </a:r>
            <a:r>
              <a:rPr lang="de-AT" dirty="0" err="1" smtClean="0"/>
              <a:t>the</a:t>
            </a:r>
            <a:r>
              <a:rPr lang="de-AT" dirty="0" smtClean="0"/>
              <a:t> </a:t>
            </a:r>
            <a:r>
              <a:rPr lang="de-AT" dirty="0" err="1" smtClean="0"/>
              <a:t>pixels</a:t>
            </a:r>
            <a:r>
              <a:rPr lang="de-AT" dirty="0" smtClean="0"/>
              <a:t>! (</a:t>
            </a:r>
            <a:r>
              <a:rPr lang="de-AT" dirty="0" err="1" smtClean="0"/>
              <a:t>Blitting</a:t>
            </a:r>
            <a:r>
              <a:rPr lang="de-AT" dirty="0" smtClean="0"/>
              <a:t>)</a:t>
            </a:r>
          </a:p>
          <a:p>
            <a:pPr lvl="1"/>
            <a:r>
              <a:rPr lang="de-AT" dirty="0" err="1" smtClean="0"/>
              <a:t>We</a:t>
            </a:r>
            <a:r>
              <a:rPr lang="de-AT" dirty="0" smtClean="0"/>
              <a:t> </a:t>
            </a:r>
            <a:r>
              <a:rPr lang="de-AT" dirty="0" err="1" smtClean="0"/>
              <a:t>can</a:t>
            </a:r>
            <a:r>
              <a:rPr lang="de-AT" dirty="0" smtClean="0"/>
              <a:t> </a:t>
            </a:r>
            <a:r>
              <a:rPr lang="de-AT" dirty="0" err="1" smtClean="0"/>
              <a:t>perform</a:t>
            </a:r>
            <a:r>
              <a:rPr lang="de-AT" dirty="0" smtClean="0"/>
              <a:t> </a:t>
            </a:r>
            <a:r>
              <a:rPr lang="de-AT" dirty="0" err="1" smtClean="0"/>
              <a:t>the</a:t>
            </a:r>
            <a:r>
              <a:rPr lang="de-AT" dirty="0" smtClean="0"/>
              <a:t> same </a:t>
            </a:r>
            <a:r>
              <a:rPr lang="de-AT" dirty="0" err="1" smtClean="0"/>
              <a:t>operations</a:t>
            </a:r>
            <a:r>
              <a:rPr lang="de-AT" dirty="0" smtClean="0"/>
              <a:t> on </a:t>
            </a:r>
            <a:r>
              <a:rPr lang="de-AT" dirty="0" err="1" smtClean="0"/>
              <a:t>bitmaps</a:t>
            </a:r>
            <a:r>
              <a:rPr lang="de-AT" dirty="0" smtClean="0"/>
              <a:t> </a:t>
            </a:r>
            <a:r>
              <a:rPr lang="de-AT" dirty="0" err="1" smtClean="0"/>
              <a:t>as</a:t>
            </a:r>
            <a:r>
              <a:rPr lang="de-AT" dirty="0" smtClean="0"/>
              <a:t> </a:t>
            </a:r>
            <a:r>
              <a:rPr lang="de-AT" dirty="0" err="1" smtClean="0"/>
              <a:t>we</a:t>
            </a:r>
            <a:r>
              <a:rPr lang="de-AT" dirty="0" smtClean="0"/>
              <a:t> </a:t>
            </a:r>
            <a:r>
              <a:rPr lang="de-AT" dirty="0" err="1" smtClean="0"/>
              <a:t>perform</a:t>
            </a:r>
            <a:r>
              <a:rPr lang="de-AT" dirty="0" smtClean="0"/>
              <a:t> on </a:t>
            </a:r>
            <a:r>
              <a:rPr lang="de-AT" dirty="0" err="1" smtClean="0"/>
              <a:t>the</a:t>
            </a:r>
            <a:r>
              <a:rPr lang="de-AT" dirty="0" smtClean="0"/>
              <a:t> </a:t>
            </a:r>
            <a:r>
              <a:rPr lang="de-AT" dirty="0" err="1" smtClean="0"/>
              <a:t>framebuffer</a:t>
            </a:r>
            <a:r>
              <a:rPr lang="de-AT" dirty="0" smtClean="0"/>
              <a:t>, e.g. </a:t>
            </a:r>
            <a:r>
              <a:rPr lang="de-AT" dirty="0" err="1" smtClean="0"/>
              <a:t>draw</a:t>
            </a:r>
            <a:r>
              <a:rPr lang="de-AT" dirty="0" smtClean="0"/>
              <a:t> </a:t>
            </a:r>
            <a:r>
              <a:rPr lang="de-AT" dirty="0" err="1" smtClean="0"/>
              <a:t>shapes</a:t>
            </a:r>
            <a:r>
              <a:rPr lang="de-AT" dirty="0" smtClean="0"/>
              <a:t> </a:t>
            </a:r>
            <a:r>
              <a:rPr lang="de-AT" dirty="0" err="1" smtClean="0"/>
              <a:t>or</a:t>
            </a:r>
            <a:r>
              <a:rPr lang="de-AT" dirty="0" smtClean="0"/>
              <a:t> </a:t>
            </a:r>
            <a:r>
              <a:rPr lang="de-AT" dirty="0" err="1" smtClean="0"/>
              <a:t>other</a:t>
            </a:r>
            <a:r>
              <a:rPr lang="de-AT" dirty="0" smtClean="0"/>
              <a:t> </a:t>
            </a:r>
            <a:r>
              <a:rPr lang="de-AT" dirty="0" err="1" smtClean="0"/>
              <a:t>bitmaps</a:t>
            </a:r>
            <a:r>
              <a:rPr lang="de-AT" dirty="0" smtClean="0"/>
              <a:t>.</a:t>
            </a:r>
          </a:p>
          <a:p>
            <a:endParaRPr lang="de-AT"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2D Graphics Programming</a:t>
            </a:r>
            <a:endParaRPr lang="de-AT" dirty="0"/>
          </a:p>
        </p:txBody>
      </p:sp>
      <p:sp>
        <p:nvSpPr>
          <p:cNvPr id="3" name="Inhaltsplatzhalter 2"/>
          <p:cNvSpPr>
            <a:spLocks noGrp="1"/>
          </p:cNvSpPr>
          <p:nvPr>
            <p:ph idx="1"/>
          </p:nvPr>
        </p:nvSpPr>
        <p:spPr/>
        <p:txBody>
          <a:bodyPr/>
          <a:lstStyle/>
          <a:p>
            <a:pPr>
              <a:buNone/>
            </a:pPr>
            <a:r>
              <a:rPr lang="de-AT" dirty="0" err="1" smtClean="0"/>
              <a:t>Blitting</a:t>
            </a:r>
            <a:r>
              <a:rPr lang="de-AT" dirty="0" smtClean="0"/>
              <a:t>: </a:t>
            </a:r>
            <a:r>
              <a:rPr lang="de-AT" dirty="0" err="1" smtClean="0"/>
              <a:t>copy</a:t>
            </a:r>
            <a:r>
              <a:rPr lang="de-AT" dirty="0" smtClean="0"/>
              <a:t> (</a:t>
            </a:r>
            <a:r>
              <a:rPr lang="de-AT" dirty="0" err="1" smtClean="0"/>
              <a:t>parts</a:t>
            </a:r>
            <a:r>
              <a:rPr lang="de-AT" dirty="0" smtClean="0"/>
              <a:t> </a:t>
            </a:r>
            <a:r>
              <a:rPr lang="de-AT" dirty="0" err="1" smtClean="0"/>
              <a:t>of</a:t>
            </a:r>
            <a:r>
              <a:rPr lang="de-AT" dirty="0" smtClean="0"/>
              <a:t>) </a:t>
            </a:r>
            <a:r>
              <a:rPr lang="de-AT" dirty="0" err="1" smtClean="0"/>
              <a:t>one</a:t>
            </a:r>
            <a:r>
              <a:rPr lang="de-AT" dirty="0" smtClean="0"/>
              <a:t> </a:t>
            </a:r>
            <a:r>
              <a:rPr lang="de-AT" dirty="0" err="1" smtClean="0"/>
              <a:t>bitmap</a:t>
            </a:r>
            <a:r>
              <a:rPr lang="de-AT" dirty="0" smtClean="0"/>
              <a:t> </a:t>
            </a:r>
            <a:r>
              <a:rPr lang="de-AT" dirty="0" err="1" smtClean="0"/>
              <a:t>to</a:t>
            </a:r>
            <a:r>
              <a:rPr lang="de-AT" dirty="0" smtClean="0"/>
              <a:t> </a:t>
            </a:r>
            <a:r>
              <a:rPr lang="de-AT" dirty="0" err="1" smtClean="0"/>
              <a:t>another</a:t>
            </a:r>
            <a:r>
              <a:rPr lang="de-AT" dirty="0" smtClean="0"/>
              <a:t>.</a:t>
            </a:r>
          </a:p>
          <a:p>
            <a:pPr>
              <a:buNone/>
            </a:pPr>
            <a:endParaRPr lang="de-AT" dirty="0"/>
          </a:p>
        </p:txBody>
      </p:sp>
      <p:pic>
        <p:nvPicPr>
          <p:cNvPr id="4" name="Grafik 1"/>
          <p:cNvPicPr>
            <a:picLocks noChangeAspect="1" noChangeArrowheads="1"/>
          </p:cNvPicPr>
          <p:nvPr/>
        </p:nvPicPr>
        <p:blipFill>
          <a:blip r:embed="rId2" cstate="print"/>
          <a:srcRect/>
          <a:stretch>
            <a:fillRect/>
          </a:stretch>
        </p:blipFill>
        <p:spPr bwMode="auto">
          <a:xfrm>
            <a:off x="971600" y="2708920"/>
            <a:ext cx="3496295" cy="2428111"/>
          </a:xfrm>
          <a:prstGeom prst="rect">
            <a:avLst/>
          </a:prstGeom>
          <a:noFill/>
          <a:ln w="9525">
            <a:noFill/>
            <a:miter lim="800000"/>
            <a:headEnd/>
            <a:tailEnd/>
          </a:ln>
        </p:spPr>
      </p:pic>
      <p:pic>
        <p:nvPicPr>
          <p:cNvPr id="5" name="Grafik 1"/>
          <p:cNvPicPr>
            <a:picLocks noChangeAspect="1" noChangeArrowheads="1"/>
          </p:cNvPicPr>
          <p:nvPr/>
        </p:nvPicPr>
        <p:blipFill>
          <a:blip r:embed="rId3" cstate="print"/>
          <a:srcRect/>
          <a:stretch>
            <a:fillRect/>
          </a:stretch>
        </p:blipFill>
        <p:spPr bwMode="auto">
          <a:xfrm>
            <a:off x="5508104" y="2492896"/>
            <a:ext cx="2352304" cy="2882951"/>
          </a:xfrm>
          <a:prstGeom prst="rect">
            <a:avLst/>
          </a:prstGeom>
          <a:noFill/>
          <a:ln w="9525">
            <a:noFill/>
            <a:miter lim="800000"/>
            <a:headEnd/>
            <a:tailEnd/>
          </a:ln>
        </p:spPr>
      </p:pic>
      <p:cxnSp>
        <p:nvCxnSpPr>
          <p:cNvPr id="7" name="Gerade Verbindung mit Pfeil 6"/>
          <p:cNvCxnSpPr>
            <a:stCxn id="4" idx="3"/>
            <a:endCxn id="5" idx="1"/>
          </p:cNvCxnSpPr>
          <p:nvPr/>
        </p:nvCxnSpPr>
        <p:spPr>
          <a:xfrm>
            <a:off x="4467895" y="3922976"/>
            <a:ext cx="1040209" cy="113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2D Graphics Programming</a:t>
            </a:r>
            <a:endParaRPr lang="de-AT" dirty="0"/>
          </a:p>
        </p:txBody>
      </p:sp>
      <p:sp>
        <p:nvSpPr>
          <p:cNvPr id="3" name="Inhaltsplatzhalter 2"/>
          <p:cNvSpPr>
            <a:spLocks noGrp="1"/>
          </p:cNvSpPr>
          <p:nvPr>
            <p:ph idx="1"/>
          </p:nvPr>
        </p:nvSpPr>
        <p:spPr/>
        <p:txBody>
          <a:bodyPr/>
          <a:lstStyle/>
          <a:p>
            <a:pPr>
              <a:buNone/>
            </a:pPr>
            <a:r>
              <a:rPr lang="de-AT" dirty="0" smtClean="0"/>
              <a:t>Alpha </a:t>
            </a:r>
            <a:r>
              <a:rPr lang="de-AT" dirty="0" err="1" smtClean="0"/>
              <a:t>Compositing</a:t>
            </a:r>
            <a:r>
              <a:rPr lang="de-AT" dirty="0" smtClean="0"/>
              <a:t>: </a:t>
            </a:r>
            <a:r>
              <a:rPr lang="de-AT" dirty="0" err="1" smtClean="0"/>
              <a:t>blitting</a:t>
            </a:r>
            <a:r>
              <a:rPr lang="de-AT" dirty="0" smtClean="0"/>
              <a:t> + </a:t>
            </a:r>
            <a:r>
              <a:rPr lang="de-AT" dirty="0" err="1" smtClean="0"/>
              <a:t>alpha</a:t>
            </a:r>
            <a:r>
              <a:rPr lang="de-AT" dirty="0" smtClean="0"/>
              <a:t> </a:t>
            </a:r>
            <a:r>
              <a:rPr lang="de-AT" dirty="0" err="1" smtClean="0"/>
              <a:t>blending</a:t>
            </a:r>
            <a:r>
              <a:rPr lang="de-AT" dirty="0" smtClean="0"/>
              <a:t>.</a:t>
            </a:r>
          </a:p>
          <a:p>
            <a:r>
              <a:rPr lang="de-AT" dirty="0" smtClean="0"/>
              <a:t>Alpha </a:t>
            </a:r>
            <a:r>
              <a:rPr lang="de-AT" dirty="0" err="1" smtClean="0"/>
              <a:t>value</a:t>
            </a:r>
            <a:r>
              <a:rPr lang="de-AT" dirty="0" smtClean="0"/>
              <a:t> </a:t>
            </a:r>
            <a:r>
              <a:rPr lang="de-AT" dirty="0" err="1" smtClean="0"/>
              <a:t>of</a:t>
            </a:r>
            <a:r>
              <a:rPr lang="de-AT" dirty="0" smtClean="0"/>
              <a:t> a </a:t>
            </a:r>
            <a:r>
              <a:rPr lang="de-AT" dirty="0" err="1" smtClean="0"/>
              <a:t>pixel</a:t>
            </a:r>
            <a:r>
              <a:rPr lang="de-AT" dirty="0" smtClean="0"/>
              <a:t> </a:t>
            </a:r>
            <a:r>
              <a:rPr lang="de-AT" dirty="0" err="1" smtClean="0"/>
              <a:t>governs</a:t>
            </a:r>
            <a:r>
              <a:rPr lang="de-AT" dirty="0" smtClean="0"/>
              <a:t> </a:t>
            </a:r>
            <a:r>
              <a:rPr lang="de-AT" dirty="0" err="1" smtClean="0"/>
              <a:t>transparency</a:t>
            </a:r>
            <a:endParaRPr lang="de-AT" dirty="0" smtClean="0"/>
          </a:p>
          <a:p>
            <a:r>
              <a:rPr lang="de-AT" dirty="0" err="1" smtClean="0"/>
              <a:t>Instead</a:t>
            </a:r>
            <a:r>
              <a:rPr lang="de-AT" dirty="0" smtClean="0"/>
              <a:t> </a:t>
            </a:r>
            <a:r>
              <a:rPr lang="de-AT" dirty="0" err="1" smtClean="0"/>
              <a:t>of</a:t>
            </a:r>
            <a:r>
              <a:rPr lang="de-AT" dirty="0" smtClean="0"/>
              <a:t> </a:t>
            </a:r>
            <a:r>
              <a:rPr lang="de-AT" dirty="0" err="1" smtClean="0"/>
              <a:t>overwritting</a:t>
            </a:r>
            <a:r>
              <a:rPr lang="de-AT" dirty="0" smtClean="0"/>
              <a:t> a </a:t>
            </a:r>
            <a:r>
              <a:rPr lang="de-AT" dirty="0" err="1" smtClean="0"/>
              <a:t>destination</a:t>
            </a:r>
            <a:r>
              <a:rPr lang="de-AT" dirty="0" smtClean="0"/>
              <a:t> </a:t>
            </a:r>
            <a:r>
              <a:rPr lang="de-AT" dirty="0" err="1" smtClean="0"/>
              <a:t>pixel</a:t>
            </a:r>
            <a:r>
              <a:rPr lang="de-AT" dirty="0" smtClean="0"/>
              <a:t> </a:t>
            </a:r>
            <a:r>
              <a:rPr lang="de-AT" dirty="0" err="1" smtClean="0"/>
              <a:t>we</a:t>
            </a:r>
            <a:r>
              <a:rPr lang="de-AT" dirty="0" smtClean="0"/>
              <a:t> mix </a:t>
            </a:r>
            <a:r>
              <a:rPr lang="de-AT" dirty="0" err="1" smtClean="0"/>
              <a:t>its</a:t>
            </a:r>
            <a:r>
              <a:rPr lang="de-AT" dirty="0" smtClean="0"/>
              <a:t> </a:t>
            </a:r>
            <a:r>
              <a:rPr lang="de-AT" dirty="0" err="1" smtClean="0"/>
              <a:t>color</a:t>
            </a:r>
            <a:r>
              <a:rPr lang="de-AT" dirty="0" smtClean="0"/>
              <a:t> </a:t>
            </a:r>
            <a:r>
              <a:rPr lang="de-AT" dirty="0" err="1" smtClean="0"/>
              <a:t>with</a:t>
            </a:r>
            <a:r>
              <a:rPr lang="de-AT" dirty="0" smtClean="0"/>
              <a:t> </a:t>
            </a:r>
            <a:r>
              <a:rPr lang="de-AT" dirty="0" err="1" smtClean="0"/>
              <a:t>the</a:t>
            </a:r>
            <a:r>
              <a:rPr lang="de-AT" dirty="0" smtClean="0"/>
              <a:t> </a:t>
            </a:r>
            <a:r>
              <a:rPr lang="de-AT" dirty="0" err="1" smtClean="0"/>
              <a:t>source</a:t>
            </a:r>
            <a:r>
              <a:rPr lang="de-AT" dirty="0" smtClean="0"/>
              <a:t> </a:t>
            </a:r>
            <a:r>
              <a:rPr lang="de-AT" dirty="0" err="1" smtClean="0"/>
              <a:t>pixel</a:t>
            </a:r>
            <a:r>
              <a:rPr lang="de-AT" dirty="0" smtClean="0"/>
              <a:t>.</a:t>
            </a:r>
          </a:p>
          <a:p>
            <a:pPr>
              <a:buNone/>
            </a:pPr>
            <a:endParaRPr lang="de-AT" dirty="0"/>
          </a:p>
        </p:txBody>
      </p:sp>
      <p:pic>
        <p:nvPicPr>
          <p:cNvPr id="53250" name="Grafik 1"/>
          <p:cNvPicPr>
            <a:picLocks noChangeAspect="1" noChangeArrowheads="1"/>
          </p:cNvPicPr>
          <p:nvPr/>
        </p:nvPicPr>
        <p:blipFill>
          <a:blip r:embed="rId2" cstate="print"/>
          <a:srcRect/>
          <a:stretch>
            <a:fillRect/>
          </a:stretch>
        </p:blipFill>
        <p:spPr bwMode="auto">
          <a:xfrm>
            <a:off x="2267744" y="3573016"/>
            <a:ext cx="4176464" cy="29214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2D Graphics Programming</a:t>
            </a:r>
            <a:endParaRPr lang="de-AT" dirty="0"/>
          </a:p>
        </p:txBody>
      </p:sp>
      <p:sp>
        <p:nvSpPr>
          <p:cNvPr id="3" name="Inhaltsplatzhalter 2"/>
          <p:cNvSpPr>
            <a:spLocks noGrp="1"/>
          </p:cNvSpPr>
          <p:nvPr>
            <p:ph idx="1"/>
          </p:nvPr>
        </p:nvSpPr>
        <p:spPr/>
        <p:txBody>
          <a:bodyPr>
            <a:normAutofit/>
          </a:bodyPr>
          <a:lstStyle/>
          <a:p>
            <a:r>
              <a:rPr lang="de-AT" dirty="0" err="1" smtClean="0"/>
              <a:t>Two</a:t>
            </a:r>
            <a:r>
              <a:rPr lang="de-AT" dirty="0" smtClean="0"/>
              <a:t> Options:</a:t>
            </a:r>
          </a:p>
          <a:p>
            <a:pPr lvl="1"/>
            <a:r>
              <a:rPr lang="de-AT" dirty="0" err="1" smtClean="0"/>
              <a:t>SurfaceView</a:t>
            </a:r>
            <a:r>
              <a:rPr lang="de-AT" dirty="0" smtClean="0"/>
              <a:t> &amp; </a:t>
            </a:r>
            <a:r>
              <a:rPr lang="de-AT" dirty="0" err="1" smtClean="0"/>
              <a:t>Canvas</a:t>
            </a:r>
            <a:r>
              <a:rPr lang="de-AT" dirty="0" smtClean="0"/>
              <a:t> APIs.</a:t>
            </a:r>
          </a:p>
          <a:p>
            <a:pPr lvl="1"/>
            <a:r>
              <a:rPr lang="de-AT" dirty="0" err="1" smtClean="0"/>
              <a:t>OpenGL</a:t>
            </a:r>
            <a:r>
              <a:rPr lang="de-AT" dirty="0" smtClean="0"/>
              <a:t> ES.</a:t>
            </a:r>
          </a:p>
          <a:p>
            <a:r>
              <a:rPr lang="de-AT" dirty="0" err="1" smtClean="0"/>
              <a:t>For</a:t>
            </a:r>
            <a:r>
              <a:rPr lang="de-AT" dirty="0" smtClean="0"/>
              <a:t> </a:t>
            </a:r>
            <a:r>
              <a:rPr lang="de-AT" dirty="0" err="1" smtClean="0"/>
              <a:t>many</a:t>
            </a:r>
            <a:r>
              <a:rPr lang="de-AT" dirty="0" smtClean="0"/>
              <a:t> 2D </a:t>
            </a:r>
            <a:r>
              <a:rPr lang="de-AT" dirty="0" err="1" smtClean="0"/>
              <a:t>games</a:t>
            </a:r>
            <a:r>
              <a:rPr lang="de-AT" dirty="0" smtClean="0"/>
              <a:t> </a:t>
            </a:r>
            <a:r>
              <a:rPr lang="de-AT" dirty="0" err="1" smtClean="0"/>
              <a:t>Canvas</a:t>
            </a:r>
            <a:r>
              <a:rPr lang="de-AT" dirty="0" smtClean="0"/>
              <a:t> </a:t>
            </a:r>
            <a:r>
              <a:rPr lang="de-AT" dirty="0" err="1" smtClean="0"/>
              <a:t>is</a:t>
            </a:r>
            <a:r>
              <a:rPr lang="de-AT" dirty="0" smtClean="0"/>
              <a:t> </a:t>
            </a:r>
            <a:r>
              <a:rPr lang="de-AT" dirty="0" err="1" smtClean="0"/>
              <a:t>enough</a:t>
            </a:r>
            <a:r>
              <a:rPr lang="de-AT" dirty="0" smtClean="0"/>
              <a:t>.</a:t>
            </a:r>
          </a:p>
          <a:p>
            <a:pPr lvl="1"/>
            <a:r>
              <a:rPr lang="de-AT" dirty="0" smtClean="0"/>
              <a:t>Hardware </a:t>
            </a:r>
            <a:r>
              <a:rPr lang="de-AT" dirty="0" err="1" smtClean="0"/>
              <a:t>accelerated</a:t>
            </a:r>
            <a:r>
              <a:rPr lang="de-AT" dirty="0" smtClean="0"/>
              <a:t> on </a:t>
            </a:r>
            <a:r>
              <a:rPr lang="de-AT" dirty="0" err="1" smtClean="0"/>
              <a:t>latest</a:t>
            </a:r>
            <a:r>
              <a:rPr lang="de-AT" dirty="0" smtClean="0"/>
              <a:t> </a:t>
            </a:r>
            <a:r>
              <a:rPr lang="de-AT" dirty="0" err="1" smtClean="0"/>
              <a:t>Android</a:t>
            </a:r>
            <a:r>
              <a:rPr lang="de-AT" dirty="0" smtClean="0"/>
              <a:t>!</a:t>
            </a:r>
          </a:p>
          <a:p>
            <a:pPr lvl="1"/>
            <a:r>
              <a:rPr lang="de-AT" dirty="0" smtClean="0"/>
              <a:t>Orange Pixel </a:t>
            </a:r>
            <a:r>
              <a:rPr lang="de-AT" dirty="0" err="1" smtClean="0"/>
              <a:t>games</a:t>
            </a:r>
            <a:r>
              <a:rPr lang="de-AT" dirty="0" smtClean="0"/>
              <a:t> </a:t>
            </a:r>
            <a:r>
              <a:rPr lang="de-AT" dirty="0" err="1" smtClean="0"/>
              <a:t>are</a:t>
            </a:r>
            <a:r>
              <a:rPr lang="de-AT" dirty="0" smtClean="0"/>
              <a:t> </a:t>
            </a:r>
            <a:r>
              <a:rPr lang="de-AT" dirty="0" err="1" smtClean="0"/>
              <a:t>poster</a:t>
            </a:r>
            <a:r>
              <a:rPr lang="de-AT" dirty="0" smtClean="0"/>
              <a:t> </a:t>
            </a:r>
            <a:r>
              <a:rPr lang="de-AT" dirty="0" err="1" smtClean="0"/>
              <a:t>children</a:t>
            </a:r>
            <a:r>
              <a:rPr lang="de-AT" dirty="0" smtClean="0"/>
              <a:t> (</a:t>
            </a:r>
            <a:r>
              <a:rPr lang="de-AT" dirty="0" err="1" smtClean="0"/>
              <a:t>Meganoid</a:t>
            </a:r>
            <a:r>
              <a:rPr lang="de-AT" dirty="0" smtClean="0"/>
              <a:t>!)</a:t>
            </a:r>
          </a:p>
          <a:p>
            <a:r>
              <a:rPr lang="de-AT" dirty="0" err="1" smtClean="0"/>
              <a:t>OpenGL</a:t>
            </a:r>
            <a:r>
              <a:rPr lang="de-AT" dirty="0" smtClean="0"/>
              <a:t> ES </a:t>
            </a:r>
            <a:r>
              <a:rPr lang="de-AT" dirty="0" err="1" smtClean="0"/>
              <a:t>comes</a:t>
            </a:r>
            <a:r>
              <a:rPr lang="de-AT" dirty="0" smtClean="0"/>
              <a:t> </a:t>
            </a:r>
            <a:r>
              <a:rPr lang="de-AT" dirty="0" err="1" smtClean="0"/>
              <a:t>with</a:t>
            </a:r>
            <a:r>
              <a:rPr lang="de-AT" dirty="0" smtClean="0"/>
              <a:t> </a:t>
            </a:r>
            <a:r>
              <a:rPr lang="de-AT" dirty="0" err="1" smtClean="0"/>
              <a:t>its</a:t>
            </a:r>
            <a:r>
              <a:rPr lang="de-AT" dirty="0" smtClean="0"/>
              <a:t> </a:t>
            </a:r>
            <a:r>
              <a:rPr lang="de-AT" dirty="0" err="1" smtClean="0"/>
              <a:t>own</a:t>
            </a:r>
            <a:r>
              <a:rPr lang="de-AT" dirty="0" smtClean="0"/>
              <a:t> </a:t>
            </a:r>
            <a:r>
              <a:rPr lang="de-AT" dirty="0" err="1" smtClean="0"/>
              <a:t>problems</a:t>
            </a:r>
            <a:r>
              <a:rPr lang="de-AT" dirty="0" smtClean="0"/>
              <a:t>:</a:t>
            </a:r>
          </a:p>
          <a:p>
            <a:pPr lvl="1"/>
            <a:r>
              <a:rPr lang="de-AT" dirty="0" smtClean="0"/>
              <a:t>Shoddy </a:t>
            </a:r>
            <a:r>
              <a:rPr lang="de-AT" dirty="0" err="1" smtClean="0"/>
              <a:t>drivers</a:t>
            </a:r>
            <a:r>
              <a:rPr lang="de-AT" dirty="0" smtClean="0"/>
              <a:t>.</a:t>
            </a:r>
          </a:p>
          <a:p>
            <a:pPr lvl="1"/>
            <a:r>
              <a:rPr lang="de-AT" dirty="0" smtClean="0"/>
              <a:t>Not a </a:t>
            </a:r>
            <a:r>
              <a:rPr lang="de-AT" dirty="0" err="1" smtClean="0"/>
              <a:t>silver</a:t>
            </a:r>
            <a:r>
              <a:rPr lang="de-AT" dirty="0" smtClean="0"/>
              <a:t> </a:t>
            </a:r>
            <a:r>
              <a:rPr lang="de-AT" dirty="0" err="1" smtClean="0"/>
              <a:t>bullet</a:t>
            </a:r>
            <a:r>
              <a:rPr lang="de-AT" dirty="0" smtClean="0"/>
              <a:t> </a:t>
            </a:r>
            <a:r>
              <a:rPr lang="de-AT" dirty="0" err="1" smtClean="0"/>
              <a:t>for</a:t>
            </a:r>
            <a:r>
              <a:rPr lang="de-AT" dirty="0" smtClean="0"/>
              <a:t> </a:t>
            </a:r>
            <a:r>
              <a:rPr lang="de-AT" dirty="0" err="1" smtClean="0"/>
              <a:t>performance</a:t>
            </a:r>
            <a:r>
              <a:rPr lang="de-AT" dirty="0" smtClean="0"/>
              <a:t> </a:t>
            </a:r>
            <a:r>
              <a:rPr lang="de-AT" dirty="0" err="1" smtClean="0"/>
              <a:t>if</a:t>
            </a:r>
            <a:r>
              <a:rPr lang="de-AT" dirty="0" smtClean="0"/>
              <a:t> </a:t>
            </a:r>
            <a:r>
              <a:rPr lang="de-AT" dirty="0" err="1" smtClean="0"/>
              <a:t>you</a:t>
            </a:r>
            <a:r>
              <a:rPr lang="de-AT" dirty="0" smtClean="0"/>
              <a:t> </a:t>
            </a:r>
            <a:r>
              <a:rPr lang="de-AT" dirty="0" err="1" smtClean="0"/>
              <a:t>don‘t</a:t>
            </a:r>
            <a:r>
              <a:rPr lang="de-AT" dirty="0" smtClean="0"/>
              <a:t> </a:t>
            </a:r>
            <a:r>
              <a:rPr lang="de-AT" dirty="0" err="1" smtClean="0"/>
              <a:t>know</a:t>
            </a:r>
            <a:r>
              <a:rPr lang="de-AT" dirty="0" smtClean="0"/>
              <a:t> </a:t>
            </a:r>
            <a:r>
              <a:rPr lang="de-AT" dirty="0" err="1" smtClean="0"/>
              <a:t>what</a:t>
            </a:r>
            <a:r>
              <a:rPr lang="de-AT" dirty="0" smtClean="0"/>
              <a:t> </a:t>
            </a:r>
            <a:r>
              <a:rPr lang="de-AT" dirty="0" err="1" smtClean="0"/>
              <a:t>you</a:t>
            </a:r>
            <a:r>
              <a:rPr lang="de-AT" dirty="0" smtClean="0"/>
              <a:t> do. Au </a:t>
            </a:r>
            <a:r>
              <a:rPr lang="de-AT" dirty="0" err="1" smtClean="0"/>
              <a:t>Contraire</a:t>
            </a:r>
            <a:r>
              <a:rPr lang="de-AT" dirty="0" smtClean="0"/>
              <a:t>!</a:t>
            </a:r>
            <a:endParaRPr lang="de-AT"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Audio Programming</a:t>
            </a:r>
            <a:endParaRPr lang="de-AT" dirty="0"/>
          </a:p>
        </p:txBody>
      </p:sp>
      <p:sp>
        <p:nvSpPr>
          <p:cNvPr id="3" name="Inhaltsplatzhalter 2"/>
          <p:cNvSpPr>
            <a:spLocks noGrp="1"/>
          </p:cNvSpPr>
          <p:nvPr>
            <p:ph idx="1"/>
          </p:nvPr>
        </p:nvSpPr>
        <p:spPr/>
        <p:txBody>
          <a:bodyPr/>
          <a:lstStyle/>
          <a:p>
            <a:r>
              <a:rPr lang="de-AT" dirty="0" smtClean="0"/>
              <a:t>Sound </a:t>
            </a:r>
            <a:r>
              <a:rPr lang="de-AT" dirty="0" err="1" smtClean="0"/>
              <a:t>effects</a:t>
            </a:r>
            <a:endParaRPr lang="de-AT" dirty="0" smtClean="0"/>
          </a:p>
          <a:p>
            <a:pPr lvl="1"/>
            <a:r>
              <a:rPr lang="de-AT" dirty="0" smtClean="0"/>
              <a:t>Short </a:t>
            </a:r>
            <a:r>
              <a:rPr lang="de-AT" dirty="0" err="1" smtClean="0"/>
              <a:t>audio</a:t>
            </a:r>
            <a:r>
              <a:rPr lang="de-AT" dirty="0" smtClean="0"/>
              <a:t> </a:t>
            </a:r>
            <a:r>
              <a:rPr lang="de-AT" dirty="0" err="1" smtClean="0"/>
              <a:t>snippets</a:t>
            </a:r>
            <a:r>
              <a:rPr lang="de-AT" dirty="0" smtClean="0"/>
              <a:t> </a:t>
            </a:r>
            <a:r>
              <a:rPr lang="de-AT" dirty="0" err="1" smtClean="0"/>
              <a:t>like</a:t>
            </a:r>
            <a:r>
              <a:rPr lang="de-AT" dirty="0" smtClean="0"/>
              <a:t> </a:t>
            </a:r>
            <a:r>
              <a:rPr lang="de-AT" dirty="0" err="1" smtClean="0"/>
              <a:t>explosions</a:t>
            </a:r>
            <a:r>
              <a:rPr lang="de-AT" dirty="0" smtClean="0"/>
              <a:t>, </a:t>
            </a:r>
            <a:r>
              <a:rPr lang="de-AT" dirty="0" err="1" smtClean="0"/>
              <a:t>shots</a:t>
            </a:r>
            <a:r>
              <a:rPr lang="de-AT" dirty="0" smtClean="0"/>
              <a:t>.</a:t>
            </a:r>
          </a:p>
          <a:p>
            <a:pPr lvl="1"/>
            <a:r>
              <a:rPr lang="de-AT" dirty="0" err="1" smtClean="0"/>
              <a:t>Completely</a:t>
            </a:r>
            <a:r>
              <a:rPr lang="de-AT" dirty="0" smtClean="0"/>
              <a:t> </a:t>
            </a:r>
            <a:r>
              <a:rPr lang="de-AT" dirty="0" err="1" smtClean="0"/>
              <a:t>loaded</a:t>
            </a:r>
            <a:r>
              <a:rPr lang="de-AT" dirty="0" smtClean="0"/>
              <a:t> </a:t>
            </a:r>
            <a:r>
              <a:rPr lang="de-AT" dirty="0" err="1" smtClean="0"/>
              <a:t>into</a:t>
            </a:r>
            <a:r>
              <a:rPr lang="de-AT" dirty="0" smtClean="0"/>
              <a:t> RAM.</a:t>
            </a:r>
          </a:p>
          <a:p>
            <a:pPr lvl="1"/>
            <a:r>
              <a:rPr lang="de-AT" dirty="0" smtClean="0"/>
              <a:t>Can </a:t>
            </a:r>
            <a:r>
              <a:rPr lang="de-AT" dirty="0" err="1" smtClean="0"/>
              <a:t>be</a:t>
            </a:r>
            <a:r>
              <a:rPr lang="de-AT" dirty="0" smtClean="0"/>
              <a:t> </a:t>
            </a:r>
            <a:r>
              <a:rPr lang="de-AT" dirty="0" err="1" smtClean="0"/>
              <a:t>played</a:t>
            </a:r>
            <a:r>
              <a:rPr lang="de-AT" dirty="0" smtClean="0"/>
              <a:t> back multiple </a:t>
            </a:r>
            <a:r>
              <a:rPr lang="de-AT" dirty="0" err="1" smtClean="0"/>
              <a:t>times</a:t>
            </a:r>
            <a:r>
              <a:rPr lang="de-AT" dirty="0" smtClean="0"/>
              <a:t>, </a:t>
            </a:r>
            <a:r>
              <a:rPr lang="de-AT" dirty="0" err="1" smtClean="0"/>
              <a:t>simultaniously</a:t>
            </a:r>
            <a:r>
              <a:rPr lang="de-AT" dirty="0" smtClean="0"/>
              <a:t>.</a:t>
            </a:r>
          </a:p>
          <a:p>
            <a:r>
              <a:rPr lang="de-AT" dirty="0" smtClean="0"/>
              <a:t>Music</a:t>
            </a:r>
          </a:p>
          <a:p>
            <a:pPr lvl="1"/>
            <a:r>
              <a:rPr lang="de-AT" dirty="0" err="1" smtClean="0"/>
              <a:t>Streamed</a:t>
            </a:r>
            <a:r>
              <a:rPr lang="de-AT" dirty="0" smtClean="0"/>
              <a:t> on </a:t>
            </a:r>
            <a:r>
              <a:rPr lang="de-AT" dirty="0" err="1" smtClean="0"/>
              <a:t>demand</a:t>
            </a:r>
            <a:r>
              <a:rPr lang="de-AT" dirty="0" smtClean="0"/>
              <a:t> </a:t>
            </a:r>
            <a:r>
              <a:rPr lang="de-AT" dirty="0" err="1" smtClean="0"/>
              <a:t>from</a:t>
            </a:r>
            <a:r>
              <a:rPr lang="de-AT" dirty="0" smtClean="0"/>
              <a:t> </a:t>
            </a:r>
            <a:r>
              <a:rPr lang="de-AT" dirty="0" err="1" smtClean="0"/>
              <a:t>the</a:t>
            </a:r>
            <a:r>
              <a:rPr lang="de-AT" dirty="0" smtClean="0"/>
              <a:t> </a:t>
            </a:r>
            <a:r>
              <a:rPr lang="de-AT" dirty="0" err="1" smtClean="0"/>
              <a:t>disk</a:t>
            </a:r>
            <a:r>
              <a:rPr lang="de-AT" dirty="0" smtClean="0"/>
              <a:t>.</a:t>
            </a:r>
          </a:p>
          <a:p>
            <a:pPr lvl="1"/>
            <a:r>
              <a:rPr lang="de-AT" dirty="0" err="1" smtClean="0"/>
              <a:t>Too</a:t>
            </a:r>
            <a:r>
              <a:rPr lang="de-AT" dirty="0" smtClean="0"/>
              <a:t> </a:t>
            </a:r>
            <a:r>
              <a:rPr lang="de-AT" dirty="0" err="1" smtClean="0"/>
              <a:t>big</a:t>
            </a:r>
            <a:r>
              <a:rPr lang="de-AT" dirty="0" smtClean="0"/>
              <a:t> </a:t>
            </a:r>
            <a:r>
              <a:rPr lang="de-AT" dirty="0" err="1" smtClean="0"/>
              <a:t>to</a:t>
            </a:r>
            <a:r>
              <a:rPr lang="de-AT" dirty="0" smtClean="0"/>
              <a:t> fit </a:t>
            </a:r>
            <a:r>
              <a:rPr lang="de-AT" dirty="0" err="1" smtClean="0"/>
              <a:t>into</a:t>
            </a:r>
            <a:r>
              <a:rPr lang="de-AT" dirty="0" smtClean="0"/>
              <a:t> RAM.</a:t>
            </a:r>
          </a:p>
          <a:p>
            <a:pPr lvl="1"/>
            <a:r>
              <a:rPr lang="de-AT" dirty="0" smtClean="0"/>
              <a:t>MP3 </a:t>
            </a:r>
            <a:r>
              <a:rPr lang="de-AT" dirty="0" err="1" smtClean="0"/>
              <a:t>file</a:t>
            </a:r>
            <a:r>
              <a:rPr lang="de-AT" dirty="0" smtClean="0"/>
              <a:t> </a:t>
            </a:r>
            <a:r>
              <a:rPr lang="de-AT" dirty="0" err="1" smtClean="0"/>
              <a:t>of</a:t>
            </a:r>
            <a:r>
              <a:rPr lang="de-AT" dirty="0" smtClean="0"/>
              <a:t> 3MB </a:t>
            </a:r>
            <a:r>
              <a:rPr lang="de-AT" dirty="0" err="1" smtClean="0"/>
              <a:t>takes</a:t>
            </a:r>
            <a:r>
              <a:rPr lang="de-AT" dirty="0" smtClean="0"/>
              <a:t> ~30MB </a:t>
            </a:r>
            <a:r>
              <a:rPr lang="de-AT" dirty="0" err="1" smtClean="0"/>
              <a:t>decoded</a:t>
            </a:r>
            <a:r>
              <a:rPr lang="de-AT" dirty="0" smtClean="0"/>
              <a:t> in RAM.</a:t>
            </a:r>
            <a:endParaRPr lang="de-AT"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Input Processing</a:t>
            </a:r>
            <a:endParaRPr lang="de-AT" dirty="0"/>
          </a:p>
        </p:txBody>
      </p:sp>
      <p:sp>
        <p:nvSpPr>
          <p:cNvPr id="3" name="Inhaltsplatzhalter 2"/>
          <p:cNvSpPr>
            <a:spLocks noGrp="1"/>
          </p:cNvSpPr>
          <p:nvPr>
            <p:ph idx="1"/>
          </p:nvPr>
        </p:nvSpPr>
        <p:spPr/>
        <p:txBody>
          <a:bodyPr/>
          <a:lstStyle/>
          <a:p>
            <a:r>
              <a:rPr lang="de-AT" dirty="0" err="1" smtClean="0"/>
              <a:t>Polling</a:t>
            </a:r>
            <a:endParaRPr lang="de-AT" dirty="0" smtClean="0"/>
          </a:p>
          <a:p>
            <a:pPr lvl="1"/>
            <a:r>
              <a:rPr lang="de-AT" dirty="0" smtClean="0"/>
              <a:t>Read </a:t>
            </a:r>
            <a:r>
              <a:rPr lang="de-AT" dirty="0" err="1" smtClean="0"/>
              <a:t>the</a:t>
            </a:r>
            <a:r>
              <a:rPr lang="de-AT" dirty="0" smtClean="0"/>
              <a:t> </a:t>
            </a:r>
            <a:r>
              <a:rPr lang="de-AT" dirty="0" err="1" smtClean="0"/>
              <a:t>current</a:t>
            </a:r>
            <a:r>
              <a:rPr lang="de-AT" dirty="0" smtClean="0"/>
              <a:t> </a:t>
            </a:r>
            <a:r>
              <a:rPr lang="de-AT" dirty="0" err="1" smtClean="0"/>
              <a:t>state</a:t>
            </a:r>
            <a:r>
              <a:rPr lang="de-AT" dirty="0" smtClean="0"/>
              <a:t> </a:t>
            </a:r>
            <a:r>
              <a:rPr lang="de-AT" dirty="0" err="1" smtClean="0"/>
              <a:t>of</a:t>
            </a:r>
            <a:r>
              <a:rPr lang="de-AT" dirty="0" smtClean="0"/>
              <a:t> </a:t>
            </a:r>
            <a:r>
              <a:rPr lang="de-AT" dirty="0" err="1" smtClean="0"/>
              <a:t>the</a:t>
            </a:r>
            <a:r>
              <a:rPr lang="de-AT" dirty="0" smtClean="0"/>
              <a:t> </a:t>
            </a:r>
            <a:r>
              <a:rPr lang="de-AT" dirty="0" err="1" smtClean="0"/>
              <a:t>input</a:t>
            </a:r>
            <a:r>
              <a:rPr lang="de-AT" dirty="0" smtClean="0"/>
              <a:t> </a:t>
            </a:r>
            <a:r>
              <a:rPr lang="de-AT" dirty="0" err="1" smtClean="0"/>
              <a:t>devices</a:t>
            </a:r>
            <a:r>
              <a:rPr lang="de-AT" dirty="0" smtClean="0"/>
              <a:t>.</a:t>
            </a:r>
          </a:p>
          <a:p>
            <a:pPr lvl="2"/>
            <a:r>
              <a:rPr lang="de-AT" dirty="0" err="1" smtClean="0"/>
              <a:t>Current</a:t>
            </a:r>
            <a:r>
              <a:rPr lang="de-AT" dirty="0" smtClean="0"/>
              <a:t> </a:t>
            </a:r>
            <a:r>
              <a:rPr lang="de-AT" dirty="0" err="1" smtClean="0"/>
              <a:t>touch</a:t>
            </a:r>
            <a:r>
              <a:rPr lang="de-AT" dirty="0" smtClean="0"/>
              <a:t> </a:t>
            </a:r>
            <a:r>
              <a:rPr lang="de-AT" dirty="0" err="1" smtClean="0"/>
              <a:t>points</a:t>
            </a:r>
            <a:r>
              <a:rPr lang="de-AT" dirty="0" smtClean="0"/>
              <a:t> </a:t>
            </a:r>
            <a:r>
              <a:rPr lang="de-AT" dirty="0" err="1" smtClean="0"/>
              <a:t>and</a:t>
            </a:r>
            <a:r>
              <a:rPr lang="de-AT" dirty="0" smtClean="0"/>
              <a:t> </a:t>
            </a:r>
            <a:r>
              <a:rPr lang="de-AT" dirty="0" err="1" smtClean="0"/>
              <a:t>positions</a:t>
            </a:r>
            <a:r>
              <a:rPr lang="de-AT" dirty="0" smtClean="0"/>
              <a:t>.</a:t>
            </a:r>
          </a:p>
          <a:p>
            <a:pPr lvl="2"/>
            <a:r>
              <a:rPr lang="de-AT" dirty="0" err="1" smtClean="0"/>
              <a:t>Currently</a:t>
            </a:r>
            <a:r>
              <a:rPr lang="de-AT" dirty="0" smtClean="0"/>
              <a:t> </a:t>
            </a:r>
            <a:r>
              <a:rPr lang="de-AT" dirty="0" err="1" smtClean="0"/>
              <a:t>pressed</a:t>
            </a:r>
            <a:r>
              <a:rPr lang="de-AT" dirty="0" smtClean="0"/>
              <a:t> </a:t>
            </a:r>
            <a:r>
              <a:rPr lang="de-AT" dirty="0" err="1" smtClean="0"/>
              <a:t>keys</a:t>
            </a:r>
            <a:r>
              <a:rPr lang="de-AT" dirty="0" smtClean="0"/>
              <a:t>.</a:t>
            </a:r>
          </a:p>
          <a:p>
            <a:pPr lvl="2"/>
            <a:r>
              <a:rPr lang="de-AT" dirty="0" err="1" smtClean="0"/>
              <a:t>Accelerometer</a:t>
            </a:r>
            <a:r>
              <a:rPr lang="de-AT" dirty="0" smtClean="0"/>
              <a:t> </a:t>
            </a:r>
            <a:r>
              <a:rPr lang="de-AT" dirty="0" err="1" smtClean="0"/>
              <a:t>status</a:t>
            </a:r>
            <a:r>
              <a:rPr lang="de-AT" dirty="0" smtClean="0"/>
              <a:t>.</a:t>
            </a:r>
          </a:p>
          <a:p>
            <a:pPr lvl="1"/>
            <a:r>
              <a:rPr lang="de-AT" dirty="0" err="1" smtClean="0"/>
              <a:t>No</a:t>
            </a:r>
            <a:r>
              <a:rPr lang="de-AT" dirty="0" smtClean="0"/>
              <a:t> </a:t>
            </a:r>
            <a:r>
              <a:rPr lang="de-AT" dirty="0" err="1" smtClean="0"/>
              <a:t>chronology</a:t>
            </a:r>
            <a:r>
              <a:rPr lang="de-AT" dirty="0" smtClean="0"/>
              <a:t>.</a:t>
            </a:r>
          </a:p>
          <a:p>
            <a:r>
              <a:rPr lang="de-AT" dirty="0" smtClean="0"/>
              <a:t>Events</a:t>
            </a:r>
          </a:p>
          <a:p>
            <a:pPr lvl="1"/>
            <a:r>
              <a:rPr lang="de-AT" dirty="0" smtClean="0"/>
              <a:t>Callback </a:t>
            </a:r>
            <a:r>
              <a:rPr lang="de-AT" dirty="0" err="1" smtClean="0"/>
              <a:t>when</a:t>
            </a:r>
            <a:r>
              <a:rPr lang="de-AT" dirty="0" smtClean="0"/>
              <a:t> an </a:t>
            </a:r>
            <a:r>
              <a:rPr lang="de-AT" dirty="0" err="1" smtClean="0"/>
              <a:t>input</a:t>
            </a:r>
            <a:r>
              <a:rPr lang="de-AT" dirty="0" smtClean="0"/>
              <a:t> </a:t>
            </a:r>
            <a:r>
              <a:rPr lang="de-AT" dirty="0" err="1" smtClean="0"/>
              <a:t>event</a:t>
            </a:r>
            <a:r>
              <a:rPr lang="de-AT" dirty="0" smtClean="0"/>
              <a:t> </a:t>
            </a:r>
            <a:r>
              <a:rPr lang="de-AT" dirty="0" err="1" smtClean="0"/>
              <a:t>happened</a:t>
            </a:r>
            <a:r>
              <a:rPr lang="de-AT" dirty="0" smtClean="0"/>
              <a:t> (</a:t>
            </a:r>
            <a:r>
              <a:rPr lang="de-AT" dirty="0" err="1" smtClean="0"/>
              <a:t>key</a:t>
            </a:r>
            <a:r>
              <a:rPr lang="de-AT" dirty="0" smtClean="0"/>
              <a:t> down, etc.)</a:t>
            </a:r>
          </a:p>
          <a:p>
            <a:pPr lvl="1"/>
            <a:r>
              <a:rPr lang="de-AT" dirty="0" err="1" smtClean="0"/>
              <a:t>Chronological</a:t>
            </a:r>
            <a:r>
              <a:rPr lang="de-AT" dirty="0" smtClean="0"/>
              <a: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a:t>
            </a:r>
            <a:r>
              <a:rPr lang="de-AT" dirty="0" err="1" smtClean="0"/>
              <a:t>Persisting</a:t>
            </a:r>
            <a:r>
              <a:rPr lang="de-AT" dirty="0" smtClean="0"/>
              <a:t> State &amp; File I/O</a:t>
            </a:r>
            <a:endParaRPr lang="de-AT" dirty="0"/>
          </a:p>
        </p:txBody>
      </p:sp>
      <p:sp>
        <p:nvSpPr>
          <p:cNvPr id="3" name="Inhaltsplatzhalter 2"/>
          <p:cNvSpPr>
            <a:spLocks noGrp="1"/>
          </p:cNvSpPr>
          <p:nvPr>
            <p:ph idx="1"/>
          </p:nvPr>
        </p:nvSpPr>
        <p:spPr/>
        <p:txBody>
          <a:bodyPr/>
          <a:lstStyle/>
          <a:p>
            <a:r>
              <a:rPr lang="de-AT" dirty="0" smtClean="0"/>
              <a:t>Reading/Writing Files</a:t>
            </a:r>
          </a:p>
          <a:p>
            <a:r>
              <a:rPr lang="de-AT" dirty="0" smtClean="0"/>
              <a:t>Other </a:t>
            </a:r>
            <a:r>
              <a:rPr lang="de-AT" dirty="0" err="1" smtClean="0"/>
              <a:t>means</a:t>
            </a:r>
            <a:r>
              <a:rPr lang="de-AT" dirty="0" smtClean="0"/>
              <a:t> </a:t>
            </a:r>
            <a:r>
              <a:rPr lang="de-AT" dirty="0" err="1" smtClean="0"/>
              <a:t>of</a:t>
            </a:r>
            <a:r>
              <a:rPr lang="de-AT" dirty="0" smtClean="0"/>
              <a:t> </a:t>
            </a:r>
            <a:r>
              <a:rPr lang="de-AT" dirty="0" err="1" smtClean="0"/>
              <a:t>state</a:t>
            </a:r>
            <a:r>
              <a:rPr lang="de-AT" dirty="0" smtClean="0"/>
              <a:t> </a:t>
            </a:r>
            <a:r>
              <a:rPr lang="de-AT" dirty="0" err="1" smtClean="0"/>
              <a:t>persistency</a:t>
            </a:r>
            <a:endParaRPr lang="de-AT" dirty="0" smtClean="0"/>
          </a:p>
          <a:p>
            <a:pPr lvl="1"/>
            <a:r>
              <a:rPr lang="de-AT" dirty="0" smtClean="0"/>
              <a:t>Database</a:t>
            </a:r>
          </a:p>
          <a:p>
            <a:r>
              <a:rPr lang="de-AT" dirty="0" smtClean="0"/>
              <a:t>Not </a:t>
            </a:r>
            <a:r>
              <a:rPr lang="de-AT" dirty="0" err="1" smtClean="0"/>
              <a:t>exactly</a:t>
            </a:r>
            <a:r>
              <a:rPr lang="de-AT" dirty="0" smtClean="0"/>
              <a:t> rocket </a:t>
            </a:r>
            <a:r>
              <a:rPr lang="de-AT" dirty="0" err="1" smtClean="0"/>
              <a:t>surgery</a:t>
            </a:r>
            <a:r>
              <a:rPr lang="de-AT" dirty="0" smtClean="0"/>
              <a:t>.</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Game &amp; Screens</a:t>
            </a:r>
            <a:endParaRPr lang="de-AT" dirty="0"/>
          </a:p>
        </p:txBody>
      </p:sp>
      <p:sp>
        <p:nvSpPr>
          <p:cNvPr id="3" name="Inhaltsplatzhalter 2"/>
          <p:cNvSpPr>
            <a:spLocks noGrp="1"/>
          </p:cNvSpPr>
          <p:nvPr>
            <p:ph idx="1"/>
          </p:nvPr>
        </p:nvSpPr>
        <p:spPr/>
        <p:txBody>
          <a:bodyPr>
            <a:normAutofit/>
          </a:bodyPr>
          <a:lstStyle/>
          <a:p>
            <a:r>
              <a:rPr lang="de-AT" dirty="0" err="1" smtClean="0"/>
              <a:t>We</a:t>
            </a:r>
            <a:r>
              <a:rPr lang="de-AT" dirty="0" smtClean="0"/>
              <a:t> </a:t>
            </a:r>
            <a:r>
              <a:rPr lang="de-AT" dirty="0" err="1" smtClean="0"/>
              <a:t>should</a:t>
            </a:r>
            <a:r>
              <a:rPr lang="de-AT" dirty="0" smtClean="0"/>
              <a:t> </a:t>
            </a:r>
            <a:r>
              <a:rPr lang="de-AT" dirty="0" err="1" smtClean="0"/>
              <a:t>wrap</a:t>
            </a:r>
            <a:r>
              <a:rPr lang="de-AT" dirty="0" smtClean="0"/>
              <a:t> all </a:t>
            </a:r>
            <a:r>
              <a:rPr lang="de-AT" dirty="0" err="1" smtClean="0"/>
              <a:t>low-level</a:t>
            </a:r>
            <a:r>
              <a:rPr lang="de-AT" dirty="0" smtClean="0"/>
              <a:t> </a:t>
            </a:r>
            <a:r>
              <a:rPr lang="de-AT" dirty="0" err="1" smtClean="0"/>
              <a:t>stuff</a:t>
            </a:r>
            <a:r>
              <a:rPr lang="de-AT" dirty="0" smtClean="0"/>
              <a:t>.</a:t>
            </a:r>
          </a:p>
          <a:p>
            <a:r>
              <a:rPr lang="de-AT" dirty="0" smtClean="0"/>
              <a:t>A </a:t>
            </a:r>
            <a:r>
              <a:rPr lang="de-AT" dirty="0" err="1" smtClean="0"/>
              <a:t>nice</a:t>
            </a:r>
            <a:r>
              <a:rPr lang="de-AT" dirty="0" smtClean="0"/>
              <a:t> Game </a:t>
            </a:r>
            <a:r>
              <a:rPr lang="de-AT" dirty="0" err="1" smtClean="0"/>
              <a:t>class</a:t>
            </a:r>
            <a:r>
              <a:rPr lang="de-AT" dirty="0" smtClean="0"/>
              <a:t> </a:t>
            </a:r>
            <a:r>
              <a:rPr lang="de-AT" dirty="0" err="1" smtClean="0"/>
              <a:t>would</a:t>
            </a:r>
            <a:r>
              <a:rPr lang="de-AT" dirty="0" smtClean="0"/>
              <a:t> do!</a:t>
            </a:r>
          </a:p>
          <a:p>
            <a:r>
              <a:rPr lang="de-AT" dirty="0" err="1" smtClean="0"/>
              <a:t>It</a:t>
            </a:r>
            <a:r>
              <a:rPr lang="de-AT" dirty="0" smtClean="0"/>
              <a:t> </a:t>
            </a:r>
            <a:r>
              <a:rPr lang="de-AT" dirty="0" err="1" smtClean="0"/>
              <a:t>would</a:t>
            </a:r>
            <a:r>
              <a:rPr lang="de-AT" dirty="0" smtClean="0"/>
              <a:t> </a:t>
            </a:r>
            <a:r>
              <a:rPr lang="de-AT" dirty="0" err="1" smtClean="0"/>
              <a:t>be</a:t>
            </a:r>
            <a:r>
              <a:rPr lang="de-AT" dirty="0" smtClean="0"/>
              <a:t> </a:t>
            </a:r>
            <a:r>
              <a:rPr lang="de-AT" dirty="0" err="1" smtClean="0"/>
              <a:t>responsible</a:t>
            </a:r>
            <a:r>
              <a:rPr lang="de-AT" dirty="0" smtClean="0"/>
              <a:t> </a:t>
            </a:r>
            <a:r>
              <a:rPr lang="de-AT" dirty="0" err="1" smtClean="0"/>
              <a:t>for</a:t>
            </a:r>
            <a:r>
              <a:rPr lang="de-AT" dirty="0" smtClean="0"/>
              <a:t>:</a:t>
            </a:r>
          </a:p>
          <a:p>
            <a:pPr lvl="1"/>
            <a:r>
              <a:rPr lang="de-AT" dirty="0" smtClean="0"/>
              <a:t>Managing </a:t>
            </a:r>
            <a:r>
              <a:rPr lang="de-AT" dirty="0" err="1" smtClean="0"/>
              <a:t>the</a:t>
            </a:r>
            <a:r>
              <a:rPr lang="de-AT" dirty="0" smtClean="0"/>
              <a:t> UI </a:t>
            </a:r>
            <a:r>
              <a:rPr lang="de-AT" dirty="0" err="1" smtClean="0"/>
              <a:t>and</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a:t>
            </a:r>
          </a:p>
          <a:p>
            <a:pPr lvl="1"/>
            <a:r>
              <a:rPr lang="de-AT" dirty="0" err="1" smtClean="0"/>
              <a:t>Keeping</a:t>
            </a:r>
            <a:r>
              <a:rPr lang="de-AT" dirty="0" smtClean="0"/>
              <a:t> </a:t>
            </a:r>
            <a:r>
              <a:rPr lang="de-AT" dirty="0" err="1" smtClean="0"/>
              <a:t>track</a:t>
            </a:r>
            <a:r>
              <a:rPr lang="de-AT" dirty="0" smtClean="0"/>
              <a:t> </a:t>
            </a:r>
            <a:r>
              <a:rPr lang="de-AT" dirty="0" err="1" smtClean="0"/>
              <a:t>of</a:t>
            </a:r>
            <a:r>
              <a:rPr lang="de-AT" dirty="0" smtClean="0"/>
              <a:t>, update &amp; render </a:t>
            </a:r>
            <a:r>
              <a:rPr lang="de-AT" dirty="0" err="1" smtClean="0"/>
              <a:t>the</a:t>
            </a:r>
            <a:r>
              <a:rPr lang="de-AT" dirty="0" smtClean="0"/>
              <a:t> </a:t>
            </a:r>
            <a:r>
              <a:rPr lang="de-AT" dirty="0" err="1" smtClean="0"/>
              <a:t>current</a:t>
            </a:r>
            <a:r>
              <a:rPr lang="de-AT" dirty="0" smtClean="0"/>
              <a:t> </a:t>
            </a:r>
            <a:r>
              <a:rPr lang="de-AT" dirty="0" err="1" smtClean="0"/>
              <a:t>screen</a:t>
            </a:r>
            <a:r>
              <a:rPr lang="de-AT" dirty="0" smtClean="0"/>
              <a:t>.</a:t>
            </a:r>
          </a:p>
          <a:p>
            <a:pPr lvl="1"/>
            <a:r>
              <a:rPr lang="de-AT" dirty="0" err="1" smtClean="0"/>
              <a:t>Allowing</a:t>
            </a:r>
            <a:r>
              <a:rPr lang="de-AT" dirty="0" smtClean="0"/>
              <a:t> </a:t>
            </a:r>
            <a:r>
              <a:rPr lang="de-AT" dirty="0" err="1" smtClean="0"/>
              <a:t>to</a:t>
            </a:r>
            <a:r>
              <a:rPr lang="de-AT" dirty="0" smtClean="0"/>
              <a:t> </a:t>
            </a:r>
            <a:r>
              <a:rPr lang="de-AT" dirty="0" err="1" smtClean="0"/>
              <a:t>transition</a:t>
            </a:r>
            <a:r>
              <a:rPr lang="de-AT" dirty="0" smtClean="0"/>
              <a:t> </a:t>
            </a:r>
            <a:r>
              <a:rPr lang="de-AT" dirty="0" err="1" smtClean="0"/>
              <a:t>from</a:t>
            </a:r>
            <a:r>
              <a:rPr lang="de-AT" dirty="0" smtClean="0"/>
              <a:t> </a:t>
            </a:r>
            <a:r>
              <a:rPr lang="de-AT" dirty="0" err="1" smtClean="0"/>
              <a:t>one</a:t>
            </a:r>
            <a:r>
              <a:rPr lang="de-AT" dirty="0" smtClean="0"/>
              <a:t> </a:t>
            </a:r>
            <a:r>
              <a:rPr lang="de-AT" dirty="0" err="1" smtClean="0"/>
              <a:t>screen</a:t>
            </a:r>
            <a:r>
              <a:rPr lang="de-AT" dirty="0" smtClean="0"/>
              <a:t> </a:t>
            </a:r>
            <a:r>
              <a:rPr lang="de-AT" dirty="0" err="1" smtClean="0"/>
              <a:t>to</a:t>
            </a:r>
            <a:r>
              <a:rPr lang="de-AT" dirty="0" smtClean="0"/>
              <a:t> </a:t>
            </a:r>
            <a:r>
              <a:rPr lang="de-AT" dirty="0" err="1" smtClean="0"/>
              <a:t>the</a:t>
            </a:r>
            <a:r>
              <a:rPr lang="de-AT" dirty="0" smtClean="0"/>
              <a:t> </a:t>
            </a:r>
            <a:r>
              <a:rPr lang="de-AT" dirty="0" err="1" smtClean="0"/>
              <a:t>next</a:t>
            </a:r>
            <a:r>
              <a:rPr lang="de-AT" dirty="0" smtClean="0"/>
              <a:t>.</a:t>
            </a:r>
          </a:p>
          <a:p>
            <a:pPr lvl="1"/>
            <a:r>
              <a:rPr lang="de-AT" dirty="0" err="1" smtClean="0"/>
              <a:t>Passing</a:t>
            </a:r>
            <a:r>
              <a:rPr lang="de-AT" dirty="0" smtClean="0"/>
              <a:t> </a:t>
            </a:r>
            <a:r>
              <a:rPr lang="de-AT" dirty="0" smtClean="0"/>
              <a:t>on </a:t>
            </a:r>
            <a:r>
              <a:rPr lang="de-AT" dirty="0" err="1" smtClean="0"/>
              <a:t>application</a:t>
            </a:r>
            <a:r>
              <a:rPr lang="de-AT" dirty="0" smtClean="0"/>
              <a:t> </a:t>
            </a:r>
            <a:r>
              <a:rPr lang="de-AT" dirty="0" err="1" smtClean="0"/>
              <a:t>events</a:t>
            </a:r>
            <a:r>
              <a:rPr lang="de-AT" dirty="0" smtClean="0"/>
              <a:t> </a:t>
            </a:r>
            <a:r>
              <a:rPr lang="de-AT" dirty="0" err="1" smtClean="0"/>
              <a:t>to</a:t>
            </a:r>
            <a:r>
              <a:rPr lang="de-AT" dirty="0" smtClean="0"/>
              <a:t> </a:t>
            </a:r>
            <a:r>
              <a:rPr lang="de-AT" dirty="0" err="1" smtClean="0"/>
              <a:t>the</a:t>
            </a:r>
            <a:r>
              <a:rPr lang="de-AT" dirty="0" smtClean="0"/>
              <a:t> </a:t>
            </a:r>
            <a:r>
              <a:rPr lang="de-AT" dirty="0" err="1" smtClean="0"/>
              <a:t>current</a:t>
            </a:r>
            <a:r>
              <a:rPr lang="de-AT" dirty="0" smtClean="0"/>
              <a:t> </a:t>
            </a:r>
            <a:r>
              <a:rPr lang="de-AT" dirty="0" err="1" smtClean="0"/>
              <a:t>screen</a:t>
            </a:r>
            <a:r>
              <a:rPr lang="de-AT" dirty="0" smtClean="0"/>
              <a:t>.</a:t>
            </a:r>
          </a:p>
          <a:p>
            <a:pPr lvl="1"/>
            <a:r>
              <a:rPr lang="de-AT" dirty="0" smtClean="0"/>
              <a:t>Providing </a:t>
            </a:r>
            <a:r>
              <a:rPr lang="de-AT" dirty="0" err="1" smtClean="0"/>
              <a:t>access</a:t>
            </a:r>
            <a:r>
              <a:rPr lang="de-AT" dirty="0" smtClean="0"/>
              <a:t> </a:t>
            </a:r>
            <a:r>
              <a:rPr lang="de-AT" dirty="0" err="1" smtClean="0"/>
              <a:t>to</a:t>
            </a:r>
            <a:r>
              <a:rPr lang="de-AT" dirty="0" smtClean="0"/>
              <a:t> </a:t>
            </a:r>
            <a:r>
              <a:rPr lang="de-AT" dirty="0" err="1" smtClean="0"/>
              <a:t>input</a:t>
            </a:r>
            <a:r>
              <a:rPr lang="de-AT" dirty="0" smtClean="0"/>
              <a:t> </a:t>
            </a:r>
            <a:r>
              <a:rPr lang="de-AT" dirty="0" err="1" smtClean="0"/>
              <a:t>events</a:t>
            </a:r>
            <a:r>
              <a:rPr lang="de-AT" dirty="0" smtClean="0"/>
              <a:t>.</a:t>
            </a:r>
          </a:p>
          <a:p>
            <a:pPr lvl="1"/>
            <a:r>
              <a:rPr lang="de-AT" dirty="0" err="1" smtClean="0"/>
              <a:t>Loading</a:t>
            </a:r>
            <a:r>
              <a:rPr lang="de-AT" dirty="0" smtClean="0"/>
              <a:t> </a:t>
            </a:r>
            <a:r>
              <a:rPr lang="de-AT" dirty="0" err="1" smtClean="0"/>
              <a:t>and</a:t>
            </a:r>
            <a:r>
              <a:rPr lang="de-AT" dirty="0" smtClean="0"/>
              <a:t> </a:t>
            </a:r>
            <a:r>
              <a:rPr lang="de-AT" dirty="0" err="1" smtClean="0"/>
              <a:t>drawing</a:t>
            </a:r>
            <a:r>
              <a:rPr lang="de-AT" dirty="0" smtClean="0"/>
              <a:t> </a:t>
            </a:r>
            <a:r>
              <a:rPr lang="de-AT" dirty="0" err="1" smtClean="0"/>
              <a:t>bitmaps</a:t>
            </a:r>
            <a:r>
              <a:rPr lang="de-AT" dirty="0" smtClean="0"/>
              <a:t>/</a:t>
            </a:r>
            <a:r>
              <a:rPr lang="de-AT" dirty="0" err="1" smtClean="0"/>
              <a:t>playing</a:t>
            </a:r>
            <a:r>
              <a:rPr lang="de-AT" dirty="0" smtClean="0"/>
              <a:t> </a:t>
            </a:r>
            <a:r>
              <a:rPr lang="de-AT" dirty="0" err="1" smtClean="0"/>
              <a:t>sound</a:t>
            </a:r>
            <a:r>
              <a:rPr lang="de-AT" dirty="0" smtClean="0"/>
              <a:t> &amp; </a:t>
            </a:r>
            <a:r>
              <a:rPr lang="de-AT" dirty="0" err="1" smtClean="0"/>
              <a:t>music</a:t>
            </a:r>
            <a:endParaRPr lang="de-AT" dirty="0" smtClean="0"/>
          </a:p>
          <a:p>
            <a:r>
              <a:rPr lang="de-AT" dirty="0" err="1" smtClean="0"/>
              <a:t>Let‘s</a:t>
            </a:r>
            <a:r>
              <a:rPr lang="de-AT" dirty="0" smtClean="0"/>
              <a:t> </a:t>
            </a:r>
            <a:r>
              <a:rPr lang="de-AT" dirty="0" err="1" smtClean="0"/>
              <a:t>devise</a:t>
            </a:r>
            <a:r>
              <a:rPr lang="de-AT" dirty="0" smtClean="0"/>
              <a:t> a simple </a:t>
            </a:r>
            <a:r>
              <a:rPr lang="de-AT" dirty="0" err="1" smtClean="0"/>
              <a:t>interface</a:t>
            </a:r>
            <a:r>
              <a:rPr lang="de-AT" dirty="0" smtClean="0"/>
              <a:t> </a:t>
            </a:r>
            <a:r>
              <a:rPr lang="de-AT" dirty="0" err="1" smtClean="0"/>
              <a:t>for</a:t>
            </a:r>
            <a:r>
              <a:rPr lang="de-AT" dirty="0" smtClean="0"/>
              <a:t> </a:t>
            </a:r>
            <a:r>
              <a:rPr lang="de-AT" dirty="0" err="1" smtClean="0"/>
              <a:t>that</a:t>
            </a:r>
            <a:r>
              <a:rPr lang="de-AT" dirty="0" smtClean="0"/>
              <a:t>!</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The Game Class</a:t>
            </a:r>
            <a:endParaRPr lang="de-AT" dirty="0"/>
          </a:p>
        </p:txBody>
      </p:sp>
      <p:sp>
        <p:nvSpPr>
          <p:cNvPr id="5" name="Textfeld 4"/>
          <p:cNvSpPr txBox="1"/>
          <p:nvPr/>
        </p:nvSpPr>
        <p:spPr>
          <a:xfrm>
            <a:off x="827584" y="908720"/>
            <a:ext cx="7488832" cy="5262979"/>
          </a:xfrm>
          <a:prstGeom prst="rect">
            <a:avLst/>
          </a:prstGeom>
          <a:solidFill>
            <a:schemeClr val="accent1">
              <a:lumMod val="20000"/>
              <a:lumOff val="80000"/>
            </a:schemeClr>
          </a:solidFill>
          <a:ln>
            <a:solidFill>
              <a:schemeClr val="tx1"/>
            </a:solidFill>
          </a:ln>
          <a:effectLst>
            <a:outerShdw blurRad="50800" dist="38100" dir="8100000" algn="tr" rotWithShape="0">
              <a:prstClr val="black">
                <a:alpha val="40000"/>
              </a:prstClr>
            </a:outerShdw>
          </a:effectLst>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Screen </a:t>
            </a:r>
            <a:r>
              <a:rPr lang="de-AT" sz="1400" b="1" dirty="0" err="1" smtClean="0">
                <a:latin typeface="TheSansMonoConNormal" pitchFamily="34" charset="0"/>
              </a:rPr>
              <a:t>createStartScreen</a:t>
            </a:r>
            <a:r>
              <a:rPr lang="de-AT" sz="1400" b="1" dirty="0" smtClean="0">
                <a:latin typeface="TheSansMonoConNormal" pitchFamily="34" charset="0"/>
              </a:rPr>
              <a:t>();</a:t>
            </a: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setScreen</a:t>
            </a:r>
            <a:r>
              <a:rPr lang="de-AT" sz="1400" b="1" dirty="0" smtClean="0">
                <a:latin typeface="TheSansMonoConNormal" pitchFamily="34" charset="0"/>
              </a:rPr>
              <a:t>(Screen </a:t>
            </a:r>
            <a:r>
              <a:rPr lang="de-AT" sz="1400" b="1" dirty="0" err="1" smtClean="0">
                <a:latin typeface="TheSansMonoConNormal" pitchFamily="34" charset="0"/>
              </a:rPr>
              <a:t>screen</a:t>
            </a:r>
            <a:r>
              <a:rPr lang="de-AT" sz="1400" b="1" dirty="0" smtClean="0">
                <a:latin typeface="TheSansMonoConNormal" pitchFamily="34" charset="0"/>
              </a:rPr>
              <a:t>) { }</a:t>
            </a:r>
            <a:r>
              <a:rPr lang="de-AT" sz="1400" dirty="0" smtClean="0">
                <a:latin typeface="TheSansMonoConNormal" pitchFamily="34" charset="0"/>
              </a:rPr>
              <a:t>    </a:t>
            </a:r>
          </a:p>
          <a:p>
            <a:endParaRPr lang="de-AT" sz="1400" dirty="0" smtClean="0">
              <a:latin typeface="TheSansMonoConNormal" pitchFamily="34" charset="0"/>
            </a:endParaRP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Bitmap </a:t>
            </a:r>
            <a:r>
              <a:rPr lang="de-AT" sz="1400" b="1" dirty="0" err="1" smtClean="0">
                <a:latin typeface="TheSansMonoConNormal" pitchFamily="34" charset="0"/>
              </a:rPr>
              <a:t>loadBitmap</a:t>
            </a:r>
            <a:r>
              <a:rPr lang="de-AT" sz="1400" b="1" dirty="0" smtClean="0">
                <a:latin typeface="TheSansMonoConNormal" pitchFamily="34" charset="0"/>
              </a:rPr>
              <a:t>(String </a:t>
            </a:r>
            <a:r>
              <a:rPr lang="de-AT" sz="1400" b="1" dirty="0" err="1" smtClean="0">
                <a:latin typeface="TheSansMonoConNormal" pitchFamily="34" charset="0"/>
              </a:rPr>
              <a:t>fileName</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null; }</a:t>
            </a: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Music </a:t>
            </a:r>
            <a:r>
              <a:rPr lang="de-AT" sz="1400" b="1" dirty="0" err="1" smtClean="0">
                <a:latin typeface="TheSansMonoConNormal" pitchFamily="34" charset="0"/>
              </a:rPr>
              <a:t>loadMusic</a:t>
            </a:r>
            <a:r>
              <a:rPr lang="de-AT" sz="1400" b="1" dirty="0" smtClean="0">
                <a:latin typeface="TheSansMonoConNormal" pitchFamily="34" charset="0"/>
              </a:rPr>
              <a:t>(String </a:t>
            </a:r>
            <a:r>
              <a:rPr lang="de-AT" sz="1400" b="1" dirty="0" err="1" smtClean="0">
                <a:latin typeface="TheSansMonoConNormal" pitchFamily="34" charset="0"/>
              </a:rPr>
              <a:t>fileName</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null; }</a:t>
            </a: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Sound </a:t>
            </a:r>
            <a:r>
              <a:rPr lang="de-AT" sz="1400" b="1" dirty="0" err="1" smtClean="0">
                <a:latin typeface="TheSansMonoConNormal" pitchFamily="34" charset="0"/>
              </a:rPr>
              <a:t>loadSound</a:t>
            </a:r>
            <a:r>
              <a:rPr lang="de-AT" sz="1400" b="1" dirty="0" smtClean="0">
                <a:latin typeface="TheSansMonoConNormal" pitchFamily="34" charset="0"/>
              </a:rPr>
              <a:t>(String </a:t>
            </a:r>
            <a:r>
              <a:rPr lang="de-AT" sz="1400" b="1" dirty="0" err="1" smtClean="0">
                <a:latin typeface="TheSansMonoConNormal" pitchFamily="34" charset="0"/>
              </a:rPr>
              <a:t>fileName</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null; } </a:t>
            </a:r>
          </a:p>
          <a:p>
            <a:r>
              <a:rPr lang="de-AT" sz="1400" dirty="0" smtClean="0">
                <a:latin typeface="TheSansMonoConNormal" pitchFamily="34" charset="0"/>
              </a:rPr>
              <a:t>    </a:t>
            </a: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clearFramebuffer</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color</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getFramebufferWidth</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0;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getFramebufferHeight</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0; }</a:t>
            </a: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drawBitmap</a:t>
            </a:r>
            <a:r>
              <a:rPr lang="de-AT" sz="1400" b="1" dirty="0" smtClean="0">
                <a:latin typeface="TheSansMonoConNormal" pitchFamily="34" charset="0"/>
              </a:rPr>
              <a:t>(Bitmap </a:t>
            </a:r>
            <a:r>
              <a:rPr lang="de-AT" sz="1400" b="1" dirty="0" err="1" smtClean="0">
                <a:latin typeface="TheSansMonoConNormal" pitchFamily="34" charset="0"/>
              </a:rPr>
              <a:t>bitmap</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x, </a:t>
            </a:r>
            <a:r>
              <a:rPr lang="de-AT" sz="1400" b="1" dirty="0" err="1" smtClean="0">
                <a:latin typeface="TheSansMonoConNormal" pitchFamily="34" charset="0"/>
              </a:rPr>
              <a:t>int</a:t>
            </a:r>
            <a:r>
              <a:rPr lang="de-AT" sz="1400" b="1" dirty="0" smtClean="0">
                <a:latin typeface="TheSansMonoConNormal" pitchFamily="34" charset="0"/>
              </a:rPr>
              <a:t> y) { }</a:t>
            </a: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drawBitmap</a:t>
            </a:r>
            <a:r>
              <a:rPr lang="de-AT" sz="1400" b="1" dirty="0" smtClean="0">
                <a:latin typeface="TheSansMonoConNormal" pitchFamily="34" charset="0"/>
              </a:rPr>
              <a:t>(Bitmap </a:t>
            </a:r>
            <a:r>
              <a:rPr lang="de-AT" sz="1400" b="1" dirty="0" err="1" smtClean="0">
                <a:latin typeface="TheSansMonoConNormal" pitchFamily="34" charset="0"/>
              </a:rPr>
              <a:t>bitmap</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x, </a:t>
            </a:r>
            <a:r>
              <a:rPr lang="de-AT" sz="1400" b="1" dirty="0" err="1" smtClean="0">
                <a:latin typeface="TheSansMonoConNormal" pitchFamily="34" charset="0"/>
              </a:rPr>
              <a:t>int</a:t>
            </a:r>
            <a:r>
              <a:rPr lang="de-AT" sz="1400" b="1" dirty="0" smtClean="0">
                <a:latin typeface="TheSansMonoConNormal" pitchFamily="34" charset="0"/>
              </a:rPr>
              <a:t> y, </a:t>
            </a:r>
          </a:p>
          <a:p>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srcX</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srcY</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srcWidth</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srcHeight</a:t>
            </a:r>
            <a:r>
              <a:rPr lang="de-AT" sz="1400" b="1" dirty="0" smtClean="0">
                <a:latin typeface="TheSansMonoConNormal" pitchFamily="34" charset="0"/>
              </a:rPr>
              <a:t>) { }</a:t>
            </a:r>
          </a:p>
          <a:p>
            <a:endParaRPr lang="de-AT" sz="1400" dirty="0" smtClean="0">
              <a:latin typeface="TheSansMonoConNormal" pitchFamily="34" charset="0"/>
            </a:endParaRP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boolean</a:t>
            </a:r>
            <a:r>
              <a:rPr lang="de-AT" sz="1400" b="1" dirty="0" smtClean="0">
                <a:latin typeface="TheSansMonoConNormal" pitchFamily="34" charset="0"/>
              </a:rPr>
              <a:t> </a:t>
            </a:r>
            <a:r>
              <a:rPr lang="de-AT" sz="1400" b="1" dirty="0" err="1" smtClean="0">
                <a:latin typeface="TheSansMonoConNormal" pitchFamily="34" charset="0"/>
              </a:rPr>
              <a:t>isKeyPressed</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keyCode</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false</a:t>
            </a:r>
            <a:r>
              <a:rPr lang="de-AT" sz="1400" b="1" dirty="0" smtClean="0">
                <a:latin typeface="TheSansMonoConNormal" pitchFamily="34" charset="0"/>
              </a:rPr>
              <a:t>; }</a:t>
            </a: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boolean</a:t>
            </a:r>
            <a:r>
              <a:rPr lang="de-AT" sz="1400" b="1" dirty="0" smtClean="0">
                <a:latin typeface="TheSansMonoConNormal" pitchFamily="34" charset="0"/>
              </a:rPr>
              <a:t> </a:t>
            </a:r>
            <a:r>
              <a:rPr lang="de-AT" sz="1400" b="1" dirty="0" err="1" smtClean="0">
                <a:latin typeface="TheSansMonoConNormal" pitchFamily="34" charset="0"/>
              </a:rPr>
              <a:t>isTouchDown</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pointer</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false</a:t>
            </a:r>
            <a:r>
              <a:rPr lang="de-AT" sz="1400" b="1" dirty="0" smtClean="0">
                <a:latin typeface="TheSansMonoConNormal" pitchFamily="34" charset="0"/>
              </a:rPr>
              <a:t>; }</a:t>
            </a: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getTouchX</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pointer</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0; }</a:t>
            </a: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getTouchY</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pointer</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0; </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smtClean="0">
                <a:latin typeface="TheSansMonoConNormal" pitchFamily="34" charset="0"/>
              </a:rPr>
              <a:t>List&lt;</a:t>
            </a:r>
            <a:r>
              <a:rPr lang="de-AT" sz="1400" b="1" dirty="0" err="1" smtClean="0">
                <a:latin typeface="TheSansMonoConNormal" pitchFamily="34" charset="0"/>
              </a:rPr>
              <a:t>com.badlogic.agd.KeyEvent</a:t>
            </a:r>
            <a:r>
              <a:rPr lang="de-AT" sz="1400" b="1" dirty="0" smtClean="0">
                <a:latin typeface="TheSansMonoConNormal" pitchFamily="34" charset="0"/>
              </a:rPr>
              <a:t>&gt; </a:t>
            </a:r>
            <a:r>
              <a:rPr lang="de-AT" sz="1400" b="1" dirty="0" err="1" smtClean="0">
                <a:latin typeface="TheSansMonoConNormal" pitchFamily="34" charset="0"/>
              </a:rPr>
              <a:t>getKeyEvents</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null;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smtClean="0">
                <a:latin typeface="TheSansMonoConNormal" pitchFamily="34" charset="0"/>
              </a:rPr>
              <a:t>List&lt;</a:t>
            </a:r>
            <a:r>
              <a:rPr lang="de-AT" sz="1400" b="1" dirty="0" err="1" smtClean="0">
                <a:latin typeface="TheSansMonoConNormal" pitchFamily="34" charset="0"/>
              </a:rPr>
              <a:t>com.badlogic.agd.KeyEvent</a:t>
            </a:r>
            <a:r>
              <a:rPr lang="de-AT" sz="1400" b="1" dirty="0" smtClean="0">
                <a:latin typeface="TheSansMonoConNormal" pitchFamily="34" charset="0"/>
              </a:rPr>
              <a:t>&gt; </a:t>
            </a:r>
            <a:r>
              <a:rPr lang="de-AT" sz="1400" b="1" dirty="0" err="1" smtClean="0">
                <a:latin typeface="TheSansMonoConNormal" pitchFamily="34" charset="0"/>
              </a:rPr>
              <a:t>getKeyEvents</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null; }</a:t>
            </a:r>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float</a:t>
            </a:r>
            <a:r>
              <a:rPr lang="de-AT" sz="1400" b="1" dirty="0" smtClean="0">
                <a:latin typeface="TheSansMonoConNormal" pitchFamily="34" charset="0"/>
              </a:rPr>
              <a:t>[] </a:t>
            </a:r>
            <a:r>
              <a:rPr lang="de-AT" sz="1400" b="1" dirty="0" err="1" smtClean="0">
                <a:latin typeface="TheSansMonoConNormal" pitchFamily="34" charset="0"/>
              </a:rPr>
              <a:t>getAccelerometer</a:t>
            </a:r>
            <a:r>
              <a:rPr lang="de-AT" sz="1400" b="1" dirty="0" smtClean="0">
                <a:latin typeface="TheSansMonoConNormal" pitchFamily="34" charset="0"/>
              </a:rPr>
              <a:t>();</a:t>
            </a:r>
            <a:endParaRPr lang="de-AT" sz="1400" dirty="0" smtClean="0">
              <a:latin typeface="TheSansMonoConNormal" pitchFamily="34" charset="0"/>
            </a:endParaRPr>
          </a:p>
          <a:p>
            <a:r>
              <a:rPr lang="de-AT" sz="1400" dirty="0" smtClean="0">
                <a:latin typeface="TheSansMonoConNormal" pitchFamily="34" charset="0"/>
              </a:rPr>
              <a:t>}</a:t>
            </a:r>
            <a:endParaRPr lang="de-AT" sz="1400" dirty="0">
              <a:latin typeface="TheSansMonoConNormal"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 Mobile Gaming </a:t>
            </a:r>
            <a:r>
              <a:rPr lang="de-AT" dirty="0" err="1" smtClean="0"/>
              <a:t>is</a:t>
            </a:r>
            <a:r>
              <a:rPr lang="de-AT" dirty="0" smtClean="0"/>
              <a:t> Different</a:t>
            </a:r>
            <a:endParaRPr lang="de-AT" dirty="0"/>
          </a:p>
        </p:txBody>
      </p:sp>
      <p:sp>
        <p:nvSpPr>
          <p:cNvPr id="3" name="Inhaltsplatzhalter 2"/>
          <p:cNvSpPr>
            <a:spLocks noGrp="1"/>
          </p:cNvSpPr>
          <p:nvPr>
            <p:ph idx="1"/>
          </p:nvPr>
        </p:nvSpPr>
        <p:spPr/>
        <p:txBody>
          <a:bodyPr/>
          <a:lstStyle/>
          <a:p>
            <a:r>
              <a:rPr lang="de-AT" dirty="0" smtClean="0"/>
              <a:t>Mobile </a:t>
            </a:r>
            <a:r>
              <a:rPr lang="de-AT" dirty="0" err="1" smtClean="0"/>
              <a:t>Phones</a:t>
            </a:r>
            <a:r>
              <a:rPr lang="de-AT" dirty="0" smtClean="0"/>
              <a:t> </a:t>
            </a:r>
            <a:r>
              <a:rPr lang="de-AT" dirty="0" err="1" smtClean="0"/>
              <a:t>have</a:t>
            </a:r>
            <a:r>
              <a:rPr lang="de-AT" dirty="0" smtClean="0"/>
              <a:t> </a:t>
            </a:r>
            <a:r>
              <a:rPr lang="de-AT" dirty="0" err="1" smtClean="0"/>
              <a:t>become</a:t>
            </a:r>
            <a:r>
              <a:rPr lang="de-AT" dirty="0" smtClean="0"/>
              <a:t> </a:t>
            </a:r>
            <a:r>
              <a:rPr lang="de-AT" dirty="0" err="1" smtClean="0"/>
              <a:t>the</a:t>
            </a:r>
            <a:r>
              <a:rPr lang="de-AT" dirty="0" smtClean="0"/>
              <a:t> </a:t>
            </a:r>
            <a:r>
              <a:rPr lang="de-AT" dirty="0" err="1" smtClean="0"/>
              <a:t>new</a:t>
            </a:r>
            <a:r>
              <a:rPr lang="de-AT" dirty="0" smtClean="0"/>
              <a:t> </a:t>
            </a:r>
            <a:r>
              <a:rPr lang="de-AT" dirty="0" err="1" smtClean="0"/>
              <a:t>GameBoys</a:t>
            </a:r>
            <a:r>
              <a:rPr lang="de-AT" dirty="0" smtClean="0"/>
              <a:t>.</a:t>
            </a:r>
          </a:p>
          <a:p>
            <a:r>
              <a:rPr lang="de-AT" dirty="0" smtClean="0"/>
              <a:t>Covers an </a:t>
            </a:r>
            <a:r>
              <a:rPr lang="de-AT" dirty="0" err="1" smtClean="0"/>
              <a:t>even</a:t>
            </a:r>
            <a:r>
              <a:rPr lang="de-AT" dirty="0" smtClean="0"/>
              <a:t> larger </a:t>
            </a:r>
            <a:r>
              <a:rPr lang="de-AT" dirty="0" err="1" smtClean="0"/>
              <a:t>demographic</a:t>
            </a:r>
            <a:r>
              <a:rPr lang="de-AT" dirty="0" smtClean="0"/>
              <a:t>!</a:t>
            </a:r>
          </a:p>
          <a:p>
            <a:pPr lvl="1"/>
            <a:r>
              <a:rPr lang="de-AT" dirty="0" smtClean="0"/>
              <a:t>Hardcore </a:t>
            </a:r>
            <a:r>
              <a:rPr lang="de-AT" dirty="0" err="1" smtClean="0"/>
              <a:t>gamers</a:t>
            </a:r>
            <a:r>
              <a:rPr lang="de-AT" dirty="0" smtClean="0"/>
              <a:t>.</a:t>
            </a:r>
          </a:p>
          <a:p>
            <a:pPr lvl="1"/>
            <a:r>
              <a:rPr lang="de-AT" dirty="0" err="1" smtClean="0"/>
              <a:t>Casual</a:t>
            </a:r>
            <a:r>
              <a:rPr lang="de-AT" dirty="0" smtClean="0"/>
              <a:t> </a:t>
            </a:r>
            <a:r>
              <a:rPr lang="de-AT" dirty="0" err="1" smtClean="0"/>
              <a:t>gamers</a:t>
            </a:r>
            <a:r>
              <a:rPr lang="de-AT" dirty="0" smtClean="0"/>
              <a:t>.</a:t>
            </a:r>
          </a:p>
          <a:p>
            <a:pPr lvl="1"/>
            <a:r>
              <a:rPr lang="de-AT" dirty="0" err="1" smtClean="0"/>
              <a:t>Mom</a:t>
            </a:r>
            <a:r>
              <a:rPr lang="de-AT" dirty="0" smtClean="0"/>
              <a:t>, Pop </a:t>
            </a:r>
            <a:r>
              <a:rPr lang="de-AT" dirty="0" err="1" smtClean="0"/>
              <a:t>and</a:t>
            </a:r>
            <a:r>
              <a:rPr lang="de-AT" dirty="0" smtClean="0"/>
              <a:t> </a:t>
            </a:r>
            <a:r>
              <a:rPr lang="de-AT" dirty="0" err="1" smtClean="0"/>
              <a:t>even</a:t>
            </a:r>
            <a:r>
              <a:rPr lang="de-AT" dirty="0" smtClean="0"/>
              <a:t> </a:t>
            </a:r>
            <a:r>
              <a:rPr lang="de-AT" dirty="0" err="1" smtClean="0"/>
              <a:t>Grandma</a:t>
            </a:r>
            <a:r>
              <a:rPr lang="de-AT" dirty="0" smtClean="0"/>
              <a:t> </a:t>
            </a:r>
            <a:r>
              <a:rPr lang="de-AT" dirty="0" err="1" smtClean="0"/>
              <a:t>play</a:t>
            </a:r>
            <a:r>
              <a:rPr lang="de-AT" dirty="0" smtClean="0"/>
              <a:t> </a:t>
            </a:r>
            <a:r>
              <a:rPr lang="de-AT" dirty="0" err="1" smtClean="0"/>
              <a:t>games</a:t>
            </a:r>
            <a:r>
              <a:rPr lang="de-AT" dirty="0" smtClean="0"/>
              <a:t> </a:t>
            </a:r>
            <a:r>
              <a:rPr lang="de-AT" dirty="0" err="1" smtClean="0"/>
              <a:t>now</a:t>
            </a:r>
            <a:r>
              <a:rPr lang="de-AT" dirty="0" smtClean="0"/>
              <a:t>.</a:t>
            </a:r>
          </a:p>
          <a:p>
            <a:r>
              <a:rPr lang="de-AT" dirty="0" err="1" smtClean="0"/>
              <a:t>Always</a:t>
            </a:r>
            <a:r>
              <a:rPr lang="de-AT" dirty="0" smtClean="0"/>
              <a:t> </a:t>
            </a:r>
            <a:r>
              <a:rPr lang="de-AT" dirty="0" err="1" smtClean="0"/>
              <a:t>connected</a:t>
            </a:r>
            <a:r>
              <a:rPr lang="de-AT" dirty="0" smtClean="0"/>
              <a:t>.</a:t>
            </a:r>
          </a:p>
          <a:p>
            <a:r>
              <a:rPr lang="de-AT" dirty="0" smtClean="0"/>
              <a:t>New </a:t>
            </a:r>
            <a:r>
              <a:rPr lang="de-AT" dirty="0" err="1" smtClean="0"/>
              <a:t>distribution</a:t>
            </a:r>
            <a:r>
              <a:rPr lang="de-AT" dirty="0" smtClean="0"/>
              <a:t> </a:t>
            </a:r>
            <a:r>
              <a:rPr lang="de-AT" dirty="0" err="1" smtClean="0"/>
              <a:t>channels</a:t>
            </a:r>
            <a:r>
              <a:rPr lang="de-AT" dirty="0" smtClean="0"/>
              <a:t>.</a:t>
            </a:r>
          </a:p>
          <a:p>
            <a:r>
              <a:rPr lang="de-AT" dirty="0" smtClean="0"/>
              <a:t>Big Market, Small Developers.</a:t>
            </a:r>
          </a:p>
          <a:p>
            <a:endParaRPr lang="de-AT"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The Game Class</a:t>
            </a:r>
            <a:endParaRPr lang="de-AT" dirty="0"/>
          </a:p>
        </p:txBody>
      </p:sp>
      <p:sp>
        <p:nvSpPr>
          <p:cNvPr id="3" name="Inhaltsplatzhalter 2"/>
          <p:cNvSpPr>
            <a:spLocks noGrp="1"/>
          </p:cNvSpPr>
          <p:nvPr>
            <p:ph idx="1"/>
          </p:nvPr>
        </p:nvSpPr>
        <p:spPr/>
        <p:txBody>
          <a:bodyPr>
            <a:normAutofit fontScale="92500" lnSpcReduction="10000"/>
          </a:bodyPr>
          <a:lstStyle/>
          <a:p>
            <a:r>
              <a:rPr lang="de-AT" dirty="0" err="1" smtClean="0"/>
              <a:t>It‘s</a:t>
            </a:r>
            <a:r>
              <a:rPr lang="de-AT" dirty="0" smtClean="0"/>
              <a:t> an </a:t>
            </a:r>
            <a:r>
              <a:rPr lang="de-AT" dirty="0" err="1" smtClean="0"/>
              <a:t>Activity</a:t>
            </a:r>
            <a:r>
              <a:rPr lang="de-AT" dirty="0" smtClean="0"/>
              <a:t>!</a:t>
            </a:r>
          </a:p>
          <a:p>
            <a:r>
              <a:rPr lang="de-AT" dirty="0" err="1" smtClean="0"/>
              <a:t>It</a:t>
            </a:r>
            <a:r>
              <a:rPr lang="de-AT" dirty="0" smtClean="0"/>
              <a:t> </a:t>
            </a:r>
            <a:r>
              <a:rPr lang="de-AT" dirty="0" err="1" smtClean="0"/>
              <a:t>sets</a:t>
            </a:r>
            <a:r>
              <a:rPr lang="de-AT" dirty="0" smtClean="0"/>
              <a:t> </a:t>
            </a:r>
            <a:r>
              <a:rPr lang="de-AT" dirty="0" err="1" smtClean="0"/>
              <a:t>up</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a:t>
            </a:r>
            <a:r>
              <a:rPr lang="de-AT" dirty="0" err="1" smtClean="0"/>
              <a:t>and</a:t>
            </a:r>
            <a:r>
              <a:rPr lang="de-AT" dirty="0" smtClean="0"/>
              <a:t> </a:t>
            </a:r>
            <a:r>
              <a:rPr lang="de-AT" dirty="0" err="1" smtClean="0"/>
              <a:t>updates</a:t>
            </a:r>
            <a:r>
              <a:rPr lang="de-AT" dirty="0" smtClean="0"/>
              <a:t> </a:t>
            </a:r>
            <a:r>
              <a:rPr lang="de-AT" dirty="0" err="1" smtClean="0"/>
              <a:t>the</a:t>
            </a:r>
            <a:r>
              <a:rPr lang="de-AT" dirty="0" smtClean="0"/>
              <a:t> </a:t>
            </a:r>
            <a:r>
              <a:rPr lang="de-AT" dirty="0" err="1" smtClean="0"/>
              <a:t>current</a:t>
            </a:r>
            <a:r>
              <a:rPr lang="de-AT" dirty="0" smtClean="0"/>
              <a:t> </a:t>
            </a:r>
            <a:r>
              <a:rPr lang="de-AT" dirty="0" err="1" smtClean="0"/>
              <a:t>screen</a:t>
            </a:r>
            <a:r>
              <a:rPr lang="de-AT" dirty="0" smtClean="0"/>
              <a:t> </a:t>
            </a:r>
            <a:r>
              <a:rPr lang="de-AT" dirty="0" err="1" smtClean="0"/>
              <a:t>there</a:t>
            </a:r>
            <a:r>
              <a:rPr lang="de-AT" dirty="0" smtClean="0"/>
              <a:t>.</a:t>
            </a:r>
          </a:p>
          <a:p>
            <a:r>
              <a:rPr lang="de-AT" dirty="0" smtClean="0"/>
              <a:t>Screen </a:t>
            </a:r>
            <a:r>
              <a:rPr lang="de-AT" dirty="0" err="1" smtClean="0"/>
              <a:t>transitions</a:t>
            </a:r>
            <a:r>
              <a:rPr lang="de-AT" dirty="0" smtClean="0"/>
              <a:t> </a:t>
            </a:r>
            <a:r>
              <a:rPr lang="de-AT" dirty="0" err="1" smtClean="0"/>
              <a:t>are</a:t>
            </a:r>
            <a:r>
              <a:rPr lang="de-AT" dirty="0" smtClean="0"/>
              <a:t> </a:t>
            </a:r>
            <a:r>
              <a:rPr lang="de-AT" dirty="0" err="1" smtClean="0"/>
              <a:t>triggered</a:t>
            </a:r>
            <a:r>
              <a:rPr lang="de-AT" dirty="0" smtClean="0"/>
              <a:t> via </a:t>
            </a:r>
            <a:r>
              <a:rPr lang="de-AT" dirty="0" err="1" smtClean="0"/>
              <a:t>Game.setScreen</a:t>
            </a:r>
            <a:r>
              <a:rPr lang="de-AT" dirty="0" smtClean="0"/>
              <a:t>().</a:t>
            </a:r>
          </a:p>
          <a:p>
            <a:r>
              <a:rPr lang="de-AT" dirty="0" smtClean="0"/>
              <a:t>The </a:t>
            </a:r>
            <a:r>
              <a:rPr lang="de-AT" dirty="0" err="1" smtClean="0"/>
              <a:t>current</a:t>
            </a:r>
            <a:r>
              <a:rPr lang="de-AT" dirty="0" smtClean="0"/>
              <a:t> </a:t>
            </a:r>
            <a:r>
              <a:rPr lang="de-AT" dirty="0" err="1" smtClean="0"/>
              <a:t>screen</a:t>
            </a:r>
            <a:r>
              <a:rPr lang="de-AT" dirty="0" smtClean="0"/>
              <a:t> </a:t>
            </a:r>
            <a:r>
              <a:rPr lang="de-AT" dirty="0" err="1" smtClean="0"/>
              <a:t>can</a:t>
            </a:r>
            <a:r>
              <a:rPr lang="de-AT" dirty="0" smtClean="0"/>
              <a:t> </a:t>
            </a:r>
            <a:r>
              <a:rPr lang="de-AT" dirty="0" err="1" smtClean="0"/>
              <a:t>use</a:t>
            </a:r>
            <a:r>
              <a:rPr lang="de-AT" dirty="0" smtClean="0"/>
              <a:t> </a:t>
            </a:r>
            <a:r>
              <a:rPr lang="de-AT" dirty="0" err="1" smtClean="0"/>
              <a:t>its</a:t>
            </a:r>
            <a:r>
              <a:rPr lang="de-AT" dirty="0" smtClean="0"/>
              <a:t> </a:t>
            </a:r>
            <a:r>
              <a:rPr lang="de-AT" dirty="0" err="1" smtClean="0"/>
              <a:t>methods</a:t>
            </a:r>
            <a:r>
              <a:rPr lang="de-AT" dirty="0" smtClean="0"/>
              <a:t> </a:t>
            </a:r>
            <a:r>
              <a:rPr lang="de-AT" dirty="0" err="1" smtClean="0"/>
              <a:t>to</a:t>
            </a:r>
            <a:r>
              <a:rPr lang="de-AT" dirty="0" smtClean="0"/>
              <a:t>:</a:t>
            </a:r>
          </a:p>
          <a:p>
            <a:pPr lvl="1"/>
            <a:r>
              <a:rPr lang="de-AT" dirty="0" err="1" smtClean="0"/>
              <a:t>Load</a:t>
            </a:r>
            <a:r>
              <a:rPr lang="de-AT" dirty="0" smtClean="0"/>
              <a:t> </a:t>
            </a:r>
            <a:r>
              <a:rPr lang="de-AT" dirty="0" err="1" smtClean="0"/>
              <a:t>assets</a:t>
            </a:r>
            <a:r>
              <a:rPr lang="de-AT" dirty="0" smtClean="0"/>
              <a:t>.</a:t>
            </a:r>
          </a:p>
          <a:p>
            <a:pPr lvl="1"/>
            <a:r>
              <a:rPr lang="de-AT" dirty="0" smtClean="0"/>
              <a:t>Render </a:t>
            </a:r>
            <a:r>
              <a:rPr lang="de-AT" dirty="0" err="1" smtClean="0"/>
              <a:t>bitmaps</a:t>
            </a:r>
            <a:r>
              <a:rPr lang="de-AT" dirty="0" smtClean="0"/>
              <a:t> </a:t>
            </a:r>
            <a:r>
              <a:rPr lang="de-AT" dirty="0" err="1" smtClean="0"/>
              <a:t>and</a:t>
            </a:r>
            <a:r>
              <a:rPr lang="de-AT" dirty="0" smtClean="0"/>
              <a:t> </a:t>
            </a:r>
            <a:r>
              <a:rPr lang="de-AT" dirty="0" err="1" smtClean="0"/>
              <a:t>playback</a:t>
            </a:r>
            <a:r>
              <a:rPr lang="de-AT" dirty="0" smtClean="0"/>
              <a:t> </a:t>
            </a:r>
            <a:r>
              <a:rPr lang="de-AT" dirty="0" err="1" smtClean="0"/>
              <a:t>audio</a:t>
            </a:r>
            <a:r>
              <a:rPr lang="de-AT" dirty="0" smtClean="0"/>
              <a:t>.</a:t>
            </a:r>
          </a:p>
          <a:p>
            <a:pPr lvl="1"/>
            <a:r>
              <a:rPr lang="de-AT" dirty="0" err="1" smtClean="0"/>
              <a:t>Get</a:t>
            </a:r>
            <a:r>
              <a:rPr lang="de-AT" dirty="0" smtClean="0"/>
              <a:t> </a:t>
            </a:r>
            <a:r>
              <a:rPr lang="de-AT" dirty="0" err="1" smtClean="0"/>
              <a:t>user</a:t>
            </a:r>
            <a:r>
              <a:rPr lang="de-AT" dirty="0" smtClean="0"/>
              <a:t> </a:t>
            </a:r>
            <a:r>
              <a:rPr lang="de-AT" dirty="0" err="1" smtClean="0"/>
              <a:t>input</a:t>
            </a:r>
            <a:r>
              <a:rPr lang="de-AT" dirty="0" smtClean="0"/>
              <a:t>.</a:t>
            </a:r>
          </a:p>
          <a:p>
            <a:r>
              <a:rPr lang="de-AT" dirty="0" smtClean="0"/>
              <a:t>The </a:t>
            </a:r>
            <a:r>
              <a:rPr lang="de-AT" dirty="0" err="1" smtClean="0"/>
              <a:t>createStartScreen</a:t>
            </a:r>
            <a:r>
              <a:rPr lang="de-AT" dirty="0" smtClean="0"/>
              <a:t>() </a:t>
            </a:r>
            <a:r>
              <a:rPr lang="de-AT" dirty="0" err="1" smtClean="0"/>
              <a:t>method</a:t>
            </a:r>
            <a:r>
              <a:rPr lang="de-AT" dirty="0" smtClean="0"/>
              <a:t> must </a:t>
            </a:r>
            <a:r>
              <a:rPr lang="de-AT" dirty="0" err="1" smtClean="0"/>
              <a:t>be</a:t>
            </a:r>
            <a:r>
              <a:rPr lang="de-AT" dirty="0" smtClean="0"/>
              <a:t> </a:t>
            </a:r>
            <a:r>
              <a:rPr lang="de-AT" dirty="0" err="1" smtClean="0"/>
              <a:t>implemented</a:t>
            </a:r>
            <a:r>
              <a:rPr lang="de-AT" dirty="0" smtClean="0"/>
              <a:t> </a:t>
            </a:r>
            <a:r>
              <a:rPr lang="de-AT" dirty="0" err="1" smtClean="0"/>
              <a:t>for</a:t>
            </a:r>
            <a:r>
              <a:rPr lang="de-AT" dirty="0" smtClean="0"/>
              <a:t> </a:t>
            </a:r>
            <a:r>
              <a:rPr lang="de-AT" dirty="0" err="1" smtClean="0"/>
              <a:t>each</a:t>
            </a:r>
            <a:r>
              <a:rPr lang="de-AT" dirty="0" smtClean="0"/>
              <a:t> </a:t>
            </a:r>
            <a:r>
              <a:rPr lang="de-AT" dirty="0" err="1" smtClean="0"/>
              <a:t>new</a:t>
            </a:r>
            <a:r>
              <a:rPr lang="de-AT" dirty="0" smtClean="0"/>
              <a:t> </a:t>
            </a:r>
            <a:r>
              <a:rPr lang="de-AT" dirty="0" err="1" smtClean="0"/>
              <a:t>game</a:t>
            </a:r>
            <a:r>
              <a:rPr lang="de-AT" dirty="0" smtClean="0"/>
              <a:t>. </a:t>
            </a:r>
            <a:r>
              <a:rPr lang="de-AT" dirty="0" err="1" smtClean="0"/>
              <a:t>It‘s</a:t>
            </a:r>
            <a:r>
              <a:rPr lang="de-AT" dirty="0" smtClean="0"/>
              <a:t> </a:t>
            </a:r>
            <a:r>
              <a:rPr lang="de-AT" dirty="0" err="1" smtClean="0"/>
              <a:t>the</a:t>
            </a:r>
            <a:r>
              <a:rPr lang="de-AT" dirty="0" smtClean="0"/>
              <a:t> </a:t>
            </a:r>
            <a:r>
              <a:rPr lang="de-AT" dirty="0" err="1" smtClean="0"/>
              <a:t>main</a:t>
            </a:r>
            <a:r>
              <a:rPr lang="de-AT" dirty="0" smtClean="0"/>
              <a:t> </a:t>
            </a:r>
            <a:r>
              <a:rPr lang="de-AT" dirty="0" err="1" smtClean="0"/>
              <a:t>entry</a:t>
            </a:r>
            <a:r>
              <a:rPr lang="de-AT" dirty="0" smtClean="0"/>
              <a:t> </a:t>
            </a:r>
            <a:r>
              <a:rPr lang="de-AT" dirty="0" err="1" smtClean="0"/>
              <a:t>point</a:t>
            </a:r>
            <a:r>
              <a:rPr lang="de-AT" dirty="0" smtClean="0"/>
              <a:t> </a:t>
            </a:r>
            <a:r>
              <a:rPr lang="de-AT" dirty="0" err="1" smtClean="0"/>
              <a:t>and</a:t>
            </a:r>
            <a:r>
              <a:rPr lang="de-AT" dirty="0" smtClean="0"/>
              <a:t> </a:t>
            </a:r>
            <a:r>
              <a:rPr lang="de-AT" dirty="0" err="1" smtClean="0"/>
              <a:t>returns</a:t>
            </a:r>
            <a:r>
              <a:rPr lang="de-AT" dirty="0" smtClean="0"/>
              <a:t> </a:t>
            </a:r>
            <a:r>
              <a:rPr lang="de-AT" dirty="0" err="1" smtClean="0"/>
              <a:t>the</a:t>
            </a:r>
            <a:r>
              <a:rPr lang="de-AT" dirty="0" smtClean="0"/>
              <a:t> </a:t>
            </a:r>
            <a:r>
              <a:rPr lang="de-AT" dirty="0" err="1" smtClean="0"/>
              <a:t>first</a:t>
            </a:r>
            <a:r>
              <a:rPr lang="de-AT" dirty="0" smtClean="0"/>
              <a:t> </a:t>
            </a:r>
            <a:r>
              <a:rPr lang="de-AT" dirty="0" err="1" smtClean="0"/>
              <a:t>screen</a:t>
            </a:r>
            <a:r>
              <a:rPr lang="de-AT" dirty="0" smtClean="0"/>
              <a:t>!</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The Screen Class</a:t>
            </a:r>
            <a:endParaRPr lang="de-AT" dirty="0"/>
          </a:p>
        </p:txBody>
      </p:sp>
      <p:sp>
        <p:nvSpPr>
          <p:cNvPr id="3" name="Inhaltsplatzhalter 2"/>
          <p:cNvSpPr>
            <a:spLocks noGrp="1"/>
          </p:cNvSpPr>
          <p:nvPr>
            <p:ph idx="1"/>
          </p:nvPr>
        </p:nvSpPr>
        <p:spPr/>
        <p:txBody>
          <a:bodyPr>
            <a:normAutofit/>
          </a:bodyPr>
          <a:lstStyle/>
          <a:p>
            <a:r>
              <a:rPr lang="de-AT" dirty="0" smtClean="0"/>
              <a:t>A </a:t>
            </a:r>
            <a:r>
              <a:rPr lang="de-AT" dirty="0" err="1" smtClean="0"/>
              <a:t>screen</a:t>
            </a:r>
            <a:r>
              <a:rPr lang="de-AT" dirty="0" smtClean="0"/>
              <a:t> </a:t>
            </a:r>
            <a:r>
              <a:rPr lang="de-AT" dirty="0" err="1" smtClean="0"/>
              <a:t>implements</a:t>
            </a:r>
            <a:r>
              <a:rPr lang="de-AT" dirty="0" smtClean="0"/>
              <a:t> </a:t>
            </a:r>
            <a:r>
              <a:rPr lang="de-AT" dirty="0" err="1" smtClean="0"/>
              <a:t>one</a:t>
            </a:r>
            <a:r>
              <a:rPr lang="de-AT" dirty="0" smtClean="0"/>
              <a:t> </a:t>
            </a:r>
            <a:r>
              <a:rPr lang="de-AT" dirty="0" err="1" smtClean="0"/>
              <a:t>phase</a:t>
            </a:r>
            <a:r>
              <a:rPr lang="de-AT" dirty="0" smtClean="0"/>
              <a:t> </a:t>
            </a:r>
            <a:r>
              <a:rPr lang="de-AT" dirty="0" err="1" smtClean="0"/>
              <a:t>of</a:t>
            </a:r>
            <a:r>
              <a:rPr lang="de-AT" dirty="0" smtClean="0"/>
              <a:t> </a:t>
            </a:r>
            <a:r>
              <a:rPr lang="de-AT" dirty="0" err="1" smtClean="0"/>
              <a:t>our</a:t>
            </a:r>
            <a:r>
              <a:rPr lang="de-AT" dirty="0" smtClean="0"/>
              <a:t> </a:t>
            </a:r>
            <a:r>
              <a:rPr lang="de-AT" dirty="0" err="1" smtClean="0"/>
              <a:t>game</a:t>
            </a:r>
            <a:r>
              <a:rPr lang="de-AT" dirty="0" smtClean="0"/>
              <a:t>.</a:t>
            </a:r>
          </a:p>
          <a:p>
            <a:r>
              <a:rPr lang="de-AT" dirty="0" smtClean="0"/>
              <a:t>See design!</a:t>
            </a:r>
          </a:p>
          <a:p>
            <a:r>
              <a:rPr lang="de-AT" dirty="0" err="1" smtClean="0"/>
              <a:t>It</a:t>
            </a:r>
            <a:r>
              <a:rPr lang="de-AT" dirty="0" smtClean="0"/>
              <a:t> will </a:t>
            </a:r>
            <a:r>
              <a:rPr lang="de-AT" dirty="0" err="1" smtClean="0"/>
              <a:t>be</a:t>
            </a:r>
            <a:r>
              <a:rPr lang="de-AT" dirty="0" smtClean="0"/>
              <a:t> </a:t>
            </a:r>
            <a:r>
              <a:rPr lang="de-AT" dirty="0" err="1" smtClean="0"/>
              <a:t>managed</a:t>
            </a:r>
            <a:r>
              <a:rPr lang="de-AT" dirty="0" smtClean="0"/>
              <a:t> </a:t>
            </a:r>
            <a:r>
              <a:rPr lang="de-AT" dirty="0" err="1" smtClean="0"/>
              <a:t>by</a:t>
            </a:r>
            <a:r>
              <a:rPr lang="de-AT" dirty="0" smtClean="0"/>
              <a:t> </a:t>
            </a:r>
            <a:r>
              <a:rPr lang="de-AT" dirty="0" err="1" smtClean="0"/>
              <a:t>the</a:t>
            </a:r>
            <a:r>
              <a:rPr lang="de-AT" dirty="0" smtClean="0"/>
              <a:t> Game </a:t>
            </a:r>
            <a:r>
              <a:rPr lang="de-AT" dirty="0" err="1" smtClean="0"/>
              <a:t>instance</a:t>
            </a:r>
            <a:r>
              <a:rPr lang="de-AT" dirty="0" smtClean="0"/>
              <a:t> </a:t>
            </a:r>
            <a:r>
              <a:rPr lang="de-AT" dirty="0" err="1" smtClean="0"/>
              <a:t>and</a:t>
            </a:r>
            <a:r>
              <a:rPr lang="de-AT" dirty="0" smtClean="0"/>
              <a:t> </a:t>
            </a:r>
            <a:r>
              <a:rPr lang="de-AT" dirty="0" err="1" smtClean="0"/>
              <a:t>updated</a:t>
            </a:r>
            <a:r>
              <a:rPr lang="de-AT" dirty="0" smtClean="0"/>
              <a:t> </a:t>
            </a:r>
            <a:r>
              <a:rPr lang="de-AT" dirty="0" err="1" smtClean="0"/>
              <a:t>as</a:t>
            </a:r>
            <a:r>
              <a:rPr lang="de-AT" dirty="0" smtClean="0"/>
              <a:t> </a:t>
            </a:r>
            <a:r>
              <a:rPr lang="de-AT" dirty="0" err="1" smtClean="0"/>
              <a:t>often</a:t>
            </a:r>
            <a:r>
              <a:rPr lang="de-AT" dirty="0" smtClean="0"/>
              <a:t> </a:t>
            </a:r>
            <a:r>
              <a:rPr lang="de-AT" dirty="0" err="1" smtClean="0"/>
              <a:t>as</a:t>
            </a:r>
            <a:r>
              <a:rPr lang="de-AT" dirty="0" smtClean="0"/>
              <a:t> </a:t>
            </a:r>
            <a:r>
              <a:rPr lang="de-AT" dirty="0" err="1" smtClean="0"/>
              <a:t>possible</a:t>
            </a:r>
            <a:r>
              <a:rPr lang="de-AT" dirty="0" smtClean="0"/>
              <a:t> on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a:t>
            </a:r>
          </a:p>
          <a:p>
            <a:r>
              <a:rPr lang="de-AT" dirty="0" err="1" smtClean="0"/>
              <a:t>It‘s</a:t>
            </a:r>
            <a:r>
              <a:rPr lang="de-AT" dirty="0" smtClean="0"/>
              <a:t> </a:t>
            </a:r>
            <a:r>
              <a:rPr lang="de-AT" dirty="0" err="1" smtClean="0"/>
              <a:t>responsible</a:t>
            </a:r>
            <a:r>
              <a:rPr lang="de-AT" dirty="0" smtClean="0"/>
              <a:t> </a:t>
            </a:r>
            <a:r>
              <a:rPr lang="de-AT" dirty="0" err="1" smtClean="0"/>
              <a:t>for</a:t>
            </a:r>
            <a:r>
              <a:rPr lang="de-AT" dirty="0" smtClean="0"/>
              <a:t>:</a:t>
            </a:r>
          </a:p>
          <a:p>
            <a:pPr lvl="1"/>
            <a:r>
              <a:rPr lang="de-AT" dirty="0" err="1" smtClean="0"/>
              <a:t>Updating</a:t>
            </a:r>
            <a:r>
              <a:rPr lang="de-AT" dirty="0" smtClean="0"/>
              <a:t> </a:t>
            </a:r>
            <a:r>
              <a:rPr lang="de-AT" dirty="0" err="1" smtClean="0"/>
              <a:t>the</a:t>
            </a:r>
            <a:r>
              <a:rPr lang="de-AT" dirty="0" smtClean="0"/>
              <a:t> </a:t>
            </a:r>
            <a:r>
              <a:rPr lang="de-AT" dirty="0" err="1" smtClean="0"/>
              <a:t>state</a:t>
            </a:r>
            <a:r>
              <a:rPr lang="de-AT" dirty="0" smtClean="0"/>
              <a:t>, </a:t>
            </a:r>
            <a:r>
              <a:rPr lang="de-AT" dirty="0" err="1" smtClean="0"/>
              <a:t>drawing</a:t>
            </a:r>
            <a:r>
              <a:rPr lang="de-AT" dirty="0" smtClean="0"/>
              <a:t> </a:t>
            </a:r>
            <a:r>
              <a:rPr lang="de-AT" dirty="0" err="1" smtClean="0"/>
              <a:t>and</a:t>
            </a:r>
            <a:r>
              <a:rPr lang="de-AT" dirty="0" smtClean="0"/>
              <a:t> </a:t>
            </a:r>
            <a:r>
              <a:rPr lang="de-AT" dirty="0" err="1" smtClean="0"/>
              <a:t>playing</a:t>
            </a:r>
            <a:r>
              <a:rPr lang="de-AT" dirty="0" smtClean="0"/>
              <a:t> back </a:t>
            </a:r>
            <a:r>
              <a:rPr lang="de-AT" dirty="0" err="1" smtClean="0"/>
              <a:t>audio</a:t>
            </a:r>
            <a:r>
              <a:rPr lang="de-AT" dirty="0" smtClean="0"/>
              <a:t>.</a:t>
            </a:r>
          </a:p>
          <a:p>
            <a:pPr lvl="1"/>
            <a:r>
              <a:rPr lang="de-AT" dirty="0" err="1" smtClean="0"/>
              <a:t>Triggering</a:t>
            </a:r>
            <a:r>
              <a:rPr lang="de-AT" dirty="0" smtClean="0"/>
              <a:t> </a:t>
            </a:r>
            <a:r>
              <a:rPr lang="de-AT" dirty="0" err="1" smtClean="0"/>
              <a:t>transitions</a:t>
            </a:r>
            <a:r>
              <a:rPr lang="de-AT" dirty="0" smtClean="0"/>
              <a:t> </a:t>
            </a:r>
            <a:r>
              <a:rPr lang="de-AT" dirty="0" err="1" smtClean="0"/>
              <a:t>by</a:t>
            </a:r>
            <a:r>
              <a:rPr lang="de-AT" dirty="0" smtClean="0"/>
              <a:t> </a:t>
            </a:r>
            <a:r>
              <a:rPr lang="de-AT" dirty="0" err="1" smtClean="0"/>
              <a:t>calling</a:t>
            </a:r>
            <a:r>
              <a:rPr lang="de-AT" dirty="0" smtClean="0"/>
              <a:t> </a:t>
            </a:r>
            <a:r>
              <a:rPr lang="de-AT" dirty="0" err="1" smtClean="0"/>
              <a:t>Game.setScreen</a:t>
            </a:r>
            <a:r>
              <a:rPr lang="de-AT" dirty="0" smtClean="0"/>
              <a:t>().</a:t>
            </a:r>
          </a:p>
          <a:p>
            <a:r>
              <a:rPr lang="de-AT" dirty="0" smtClean="0"/>
              <a:t>Game </a:t>
            </a:r>
            <a:r>
              <a:rPr lang="de-AT" dirty="0" err="1" smtClean="0"/>
              <a:t>reports</a:t>
            </a:r>
            <a:r>
              <a:rPr lang="de-AT" dirty="0" smtClean="0"/>
              <a:t> </a:t>
            </a:r>
            <a:r>
              <a:rPr lang="de-AT" dirty="0" err="1" smtClean="0"/>
              <a:t>life-cycle</a:t>
            </a:r>
            <a:r>
              <a:rPr lang="de-AT" dirty="0" smtClean="0"/>
              <a:t> </a:t>
            </a:r>
            <a:r>
              <a:rPr lang="de-AT" dirty="0" err="1" smtClean="0"/>
              <a:t>events</a:t>
            </a:r>
            <a:r>
              <a:rPr lang="de-AT" dirty="0" smtClean="0"/>
              <a:t> </a:t>
            </a:r>
            <a:r>
              <a:rPr lang="de-AT" dirty="0" err="1" smtClean="0"/>
              <a:t>to</a:t>
            </a:r>
            <a:r>
              <a:rPr lang="de-AT" dirty="0" smtClean="0"/>
              <a:t> it.</a:t>
            </a:r>
            <a:endParaRPr lang="de-AT"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The Screen Class</a:t>
            </a:r>
            <a:endParaRPr lang="de-AT" dirty="0"/>
          </a:p>
        </p:txBody>
      </p:sp>
      <p:sp>
        <p:nvSpPr>
          <p:cNvPr id="4" name="Textfeld 3"/>
          <p:cNvSpPr txBox="1"/>
          <p:nvPr/>
        </p:nvSpPr>
        <p:spPr>
          <a:xfrm>
            <a:off x="1331640" y="1628800"/>
            <a:ext cx="6157192" cy="3416320"/>
          </a:xfrm>
          <a:prstGeom prst="rect">
            <a:avLst/>
          </a:prstGeom>
          <a:solidFill>
            <a:schemeClr val="accent1">
              <a:lumMod val="20000"/>
              <a:lumOff val="80000"/>
            </a:schemeClr>
          </a:solidFill>
          <a:ln>
            <a:solidFill>
              <a:schemeClr val="tx1"/>
            </a:solidFill>
          </a:ln>
          <a:effectLst>
            <a:outerShdw blurRad="50800" dist="38100" dir="8100000" algn="tr" rotWithShape="0">
              <a:prstClr val="black">
                <a:alpha val="40000"/>
              </a:prstClr>
            </a:outerShdw>
          </a:effectLst>
        </p:spPr>
        <p:txBody>
          <a:bodyPr wrap="square" rtlCol="0">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abstract</a:t>
            </a:r>
            <a:r>
              <a:rPr lang="de-AT" b="1" dirty="0" smtClean="0">
                <a:latin typeface="TheSansMonoConNormal" pitchFamily="34" charset="0"/>
              </a:rPr>
              <a:t> </a:t>
            </a:r>
            <a:r>
              <a:rPr lang="de-AT" b="1" dirty="0" err="1" smtClean="0">
                <a:latin typeface="TheSansMonoConNormal" pitchFamily="34" charset="0"/>
              </a:rPr>
              <a:t>class</a:t>
            </a:r>
            <a:r>
              <a:rPr lang="de-AT" b="1" dirty="0" smtClean="0">
                <a:latin typeface="TheSansMonoConNormal" pitchFamily="34" charset="0"/>
              </a:rPr>
              <a:t> Screen {</a:t>
            </a:r>
          </a:p>
          <a:p>
            <a:r>
              <a:rPr lang="de-AT" dirty="0" smtClean="0">
                <a:latin typeface="TheSansMonoConNormal" pitchFamily="34" charset="0"/>
              </a:rPr>
              <a:t>    </a:t>
            </a:r>
            <a:r>
              <a:rPr lang="de-AT" b="1" dirty="0" err="1" smtClean="0">
                <a:latin typeface="TheSansMonoConNormal" pitchFamily="34" charset="0"/>
              </a:rPr>
              <a:t>protected</a:t>
            </a:r>
            <a:r>
              <a:rPr lang="de-AT" b="1" dirty="0" smtClean="0">
                <a:latin typeface="TheSansMonoConNormal" pitchFamily="34" charset="0"/>
              </a:rPr>
              <a:t> final Game </a:t>
            </a:r>
            <a:r>
              <a:rPr lang="de-AT" b="1" dirty="0" err="1" smtClean="0">
                <a:latin typeface="TheSansMonoConNormal" pitchFamily="34" charset="0"/>
              </a:rPr>
              <a:t>game</a:t>
            </a:r>
            <a:r>
              <a:rPr lang="de-AT" b="1" dirty="0" smtClean="0">
                <a:latin typeface="TheSansMonoConNormal" pitchFamily="34" charset="0"/>
              </a:rPr>
              <a:t>;</a:t>
            </a:r>
          </a:p>
          <a:p>
            <a:r>
              <a:rPr lang="de-AT" dirty="0" smtClean="0">
                <a:latin typeface="TheSansMonoConNormal" pitchFamily="34" charset="0"/>
              </a:rPr>
              <a:t>    </a:t>
            </a:r>
          </a:p>
          <a:p>
            <a:r>
              <a:rPr lang="de-AT"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Screen(Game </a:t>
            </a:r>
            <a:r>
              <a:rPr lang="de-AT" b="1" dirty="0" err="1" smtClean="0">
                <a:latin typeface="TheSansMonoConNormal" pitchFamily="34" charset="0"/>
              </a:rPr>
              <a:t>game</a:t>
            </a:r>
            <a:r>
              <a:rPr lang="de-AT" b="1" dirty="0" smtClean="0">
                <a:latin typeface="TheSansMonoConNormal" pitchFamily="34" charset="0"/>
              </a:rPr>
              <a:t>) {</a:t>
            </a:r>
          </a:p>
          <a:p>
            <a:r>
              <a:rPr lang="de-AT" dirty="0" smtClean="0">
                <a:latin typeface="TheSansMonoConNormal" pitchFamily="34" charset="0"/>
              </a:rPr>
              <a:t>        </a:t>
            </a:r>
            <a:r>
              <a:rPr lang="de-AT" b="1" dirty="0" err="1" smtClean="0">
                <a:latin typeface="TheSansMonoConNormal" pitchFamily="34" charset="0"/>
              </a:rPr>
              <a:t>this.game</a:t>
            </a:r>
            <a:r>
              <a:rPr lang="de-AT" b="1" dirty="0" smtClean="0">
                <a:latin typeface="TheSansMonoConNormal" pitchFamily="34" charset="0"/>
              </a:rPr>
              <a:t> = </a:t>
            </a:r>
            <a:r>
              <a:rPr lang="de-AT" b="1" dirty="0" err="1" smtClean="0">
                <a:latin typeface="TheSansMonoConNormal" pitchFamily="34" charset="0"/>
              </a:rPr>
              <a:t>game</a:t>
            </a:r>
            <a:r>
              <a:rPr lang="de-AT" b="1" dirty="0" smtClean="0">
                <a:latin typeface="TheSansMonoConNormal" pitchFamily="34" charset="0"/>
              </a:rPr>
              <a:t>;</a:t>
            </a:r>
          </a:p>
          <a:p>
            <a:r>
              <a:rPr lang="de-AT" dirty="0" smtClean="0">
                <a:latin typeface="TheSansMonoConNormal" pitchFamily="34" charset="0"/>
              </a:rPr>
              <a:t>    }</a:t>
            </a:r>
          </a:p>
          <a:p>
            <a:r>
              <a:rPr lang="de-AT" dirty="0" smtClean="0">
                <a:latin typeface="TheSansMonoConNormal" pitchFamily="34" charset="0"/>
              </a:rPr>
              <a:t>    </a:t>
            </a:r>
          </a:p>
          <a:p>
            <a:r>
              <a:rPr lang="de-AT"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abstract</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update(</a:t>
            </a:r>
            <a:r>
              <a:rPr lang="de-AT" b="1" dirty="0" err="1" smtClean="0">
                <a:latin typeface="TheSansMonoConNormal" pitchFamily="34" charset="0"/>
              </a:rPr>
              <a:t>float</a:t>
            </a:r>
            <a:r>
              <a:rPr lang="de-AT" b="1" dirty="0" smtClean="0">
                <a:latin typeface="TheSansMonoConNormal" pitchFamily="34" charset="0"/>
              </a:rPr>
              <a:t> deltaTime);</a:t>
            </a: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abstract</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pause();</a:t>
            </a:r>
          </a:p>
          <a:p>
            <a:r>
              <a:rPr lang="de-AT"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abstract</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a:t>
            </a:r>
            <a:r>
              <a:rPr lang="de-AT" b="1" dirty="0" err="1" smtClean="0">
                <a:latin typeface="TheSansMonoConNormal" pitchFamily="34" charset="0"/>
              </a:rPr>
              <a:t>resume</a:t>
            </a:r>
            <a:r>
              <a:rPr lang="de-AT" b="1" dirty="0" smtClean="0">
                <a:latin typeface="TheSansMonoConNormal" pitchFamily="34" charset="0"/>
              </a:rPr>
              <a:t>();</a:t>
            </a:r>
          </a:p>
          <a:p>
            <a:r>
              <a:rPr lang="de-AT"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abstract</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a:t>
            </a:r>
            <a:r>
              <a:rPr lang="de-AT" b="1" dirty="0" err="1" smtClean="0">
                <a:latin typeface="TheSansMonoConNormal" pitchFamily="34" charset="0"/>
              </a:rPr>
              <a:t>dispose</a:t>
            </a:r>
            <a:r>
              <a:rPr lang="de-AT" b="1" dirty="0" smtClean="0">
                <a:latin typeface="TheSansMonoConNormal" pitchFamily="34" charset="0"/>
              </a:rPr>
              <a:t>();</a:t>
            </a:r>
          </a:p>
          <a:p>
            <a:r>
              <a:rPr lang="de-AT" dirty="0" smtClean="0">
                <a:latin typeface="TheSansMonoConNormal" pitchFamily="34" charset="0"/>
              </a:rPr>
              <a:t>}</a:t>
            </a:r>
            <a:endParaRPr lang="de-AT" dirty="0">
              <a:latin typeface="TheSansMonoConNormal" pitchFamily="34"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The Screen Class</a:t>
            </a:r>
            <a:endParaRPr lang="de-AT" dirty="0"/>
          </a:p>
        </p:txBody>
      </p:sp>
      <p:sp>
        <p:nvSpPr>
          <p:cNvPr id="3" name="Inhaltsplatzhalter 2"/>
          <p:cNvSpPr>
            <a:spLocks noGrp="1"/>
          </p:cNvSpPr>
          <p:nvPr>
            <p:ph idx="1"/>
          </p:nvPr>
        </p:nvSpPr>
        <p:spPr/>
        <p:txBody>
          <a:bodyPr>
            <a:normAutofit/>
          </a:bodyPr>
          <a:lstStyle/>
          <a:p>
            <a:r>
              <a:rPr lang="de-AT" dirty="0" err="1" smtClean="0"/>
              <a:t>We</a:t>
            </a:r>
            <a:r>
              <a:rPr lang="de-AT" dirty="0" smtClean="0"/>
              <a:t> </a:t>
            </a:r>
            <a:r>
              <a:rPr lang="de-AT" dirty="0" err="1" smtClean="0"/>
              <a:t>store</a:t>
            </a:r>
            <a:r>
              <a:rPr lang="de-AT" dirty="0" smtClean="0"/>
              <a:t> a Game </a:t>
            </a:r>
            <a:r>
              <a:rPr lang="de-AT" dirty="0" err="1" smtClean="0"/>
              <a:t>instance</a:t>
            </a:r>
            <a:r>
              <a:rPr lang="de-AT" dirty="0" smtClean="0"/>
              <a:t> </a:t>
            </a:r>
            <a:r>
              <a:rPr lang="de-AT" dirty="0" err="1" smtClean="0"/>
              <a:t>reference</a:t>
            </a:r>
            <a:r>
              <a:rPr lang="de-AT" dirty="0" smtClean="0"/>
              <a:t>.</a:t>
            </a:r>
          </a:p>
          <a:p>
            <a:r>
              <a:rPr lang="de-AT" dirty="0" smtClean="0"/>
              <a:t>The update() </a:t>
            </a:r>
            <a:r>
              <a:rPr lang="de-AT" dirty="0" err="1" smtClean="0"/>
              <a:t>method</a:t>
            </a:r>
            <a:r>
              <a:rPr lang="de-AT" dirty="0" smtClean="0"/>
              <a:t> </a:t>
            </a:r>
            <a:r>
              <a:rPr lang="de-AT" dirty="0" err="1" smtClean="0"/>
              <a:t>gets</a:t>
            </a:r>
            <a:r>
              <a:rPr lang="de-AT" dirty="0" smtClean="0"/>
              <a:t> </a:t>
            </a:r>
            <a:r>
              <a:rPr lang="de-AT" dirty="0" err="1" smtClean="0"/>
              <a:t>called</a:t>
            </a:r>
            <a:r>
              <a:rPr lang="de-AT" dirty="0" smtClean="0"/>
              <a:t> </a:t>
            </a:r>
            <a:r>
              <a:rPr lang="de-AT" dirty="0" err="1" smtClean="0"/>
              <a:t>as</a:t>
            </a:r>
            <a:r>
              <a:rPr lang="de-AT" dirty="0" smtClean="0"/>
              <a:t> </a:t>
            </a:r>
            <a:r>
              <a:rPr lang="de-AT" dirty="0" err="1" smtClean="0"/>
              <a:t>often</a:t>
            </a:r>
            <a:r>
              <a:rPr lang="de-AT" dirty="0" smtClean="0"/>
              <a:t> </a:t>
            </a:r>
            <a:r>
              <a:rPr lang="de-AT" dirty="0" err="1" smtClean="0"/>
              <a:t>as</a:t>
            </a:r>
            <a:r>
              <a:rPr lang="de-AT" dirty="0" smtClean="0"/>
              <a:t> </a:t>
            </a:r>
            <a:r>
              <a:rPr lang="de-AT" dirty="0" err="1" smtClean="0"/>
              <a:t>possible</a:t>
            </a:r>
            <a:r>
              <a:rPr lang="de-AT" dirty="0" smtClean="0"/>
              <a:t>.</a:t>
            </a:r>
          </a:p>
          <a:p>
            <a:r>
              <a:rPr lang="de-AT" dirty="0" smtClean="0"/>
              <a:t>The pause()/</a:t>
            </a:r>
            <a:r>
              <a:rPr lang="de-AT" dirty="0" err="1" smtClean="0"/>
              <a:t>resume</a:t>
            </a:r>
            <a:r>
              <a:rPr lang="de-AT" dirty="0" smtClean="0"/>
              <a:t>() </a:t>
            </a:r>
            <a:r>
              <a:rPr lang="de-AT" dirty="0" err="1" smtClean="0"/>
              <a:t>methods</a:t>
            </a:r>
            <a:r>
              <a:rPr lang="de-AT" dirty="0" smtClean="0"/>
              <a:t> </a:t>
            </a:r>
            <a:r>
              <a:rPr lang="de-AT" dirty="0" err="1" smtClean="0"/>
              <a:t>get</a:t>
            </a:r>
            <a:r>
              <a:rPr lang="de-AT" dirty="0" smtClean="0"/>
              <a:t> </a:t>
            </a:r>
            <a:r>
              <a:rPr lang="de-AT" dirty="0" err="1" smtClean="0"/>
              <a:t>called</a:t>
            </a:r>
            <a:r>
              <a:rPr lang="de-AT" dirty="0" smtClean="0"/>
              <a:t> </a:t>
            </a:r>
            <a:r>
              <a:rPr lang="de-AT" dirty="0" err="1" smtClean="0"/>
              <a:t>based</a:t>
            </a:r>
            <a:r>
              <a:rPr lang="de-AT" dirty="0" smtClean="0"/>
              <a:t> on </a:t>
            </a:r>
            <a:r>
              <a:rPr lang="de-AT" dirty="0" err="1" smtClean="0"/>
              <a:t>life-cycle</a:t>
            </a:r>
            <a:r>
              <a:rPr lang="de-AT" dirty="0" smtClean="0"/>
              <a:t> </a:t>
            </a:r>
            <a:r>
              <a:rPr lang="de-AT" dirty="0" err="1" smtClean="0"/>
              <a:t>events</a:t>
            </a:r>
            <a:r>
              <a:rPr lang="de-AT" dirty="0" smtClean="0"/>
              <a:t>.</a:t>
            </a:r>
          </a:p>
          <a:p>
            <a:r>
              <a:rPr lang="de-AT" dirty="0" smtClean="0"/>
              <a:t>The </a:t>
            </a:r>
            <a:r>
              <a:rPr lang="de-AT" dirty="0" err="1" smtClean="0"/>
              <a:t>dispose</a:t>
            </a:r>
            <a:r>
              <a:rPr lang="de-AT" dirty="0" smtClean="0"/>
              <a:t>() </a:t>
            </a:r>
            <a:r>
              <a:rPr lang="de-AT" dirty="0" err="1" smtClean="0"/>
              <a:t>method</a:t>
            </a:r>
            <a:r>
              <a:rPr lang="de-AT" dirty="0" smtClean="0"/>
              <a:t> </a:t>
            </a:r>
            <a:r>
              <a:rPr lang="de-AT" dirty="0" err="1" smtClean="0"/>
              <a:t>gets</a:t>
            </a:r>
            <a:r>
              <a:rPr lang="de-AT" dirty="0" smtClean="0"/>
              <a:t> </a:t>
            </a:r>
            <a:r>
              <a:rPr lang="de-AT" dirty="0" err="1" smtClean="0"/>
              <a:t>called</a:t>
            </a:r>
            <a:r>
              <a:rPr lang="de-AT" dirty="0" smtClean="0"/>
              <a:t> </a:t>
            </a:r>
            <a:r>
              <a:rPr lang="de-AT" dirty="0" err="1" smtClean="0"/>
              <a:t>when</a:t>
            </a:r>
            <a:r>
              <a:rPr lang="de-AT" dirty="0" smtClean="0"/>
              <a:t> </a:t>
            </a:r>
            <a:r>
              <a:rPr lang="de-AT" dirty="0" err="1" smtClean="0"/>
              <a:t>the</a:t>
            </a:r>
            <a:r>
              <a:rPr lang="de-AT" dirty="0" smtClean="0"/>
              <a:t> </a:t>
            </a:r>
            <a:r>
              <a:rPr lang="de-AT" dirty="0" err="1" smtClean="0"/>
              <a:t>app</a:t>
            </a:r>
            <a:r>
              <a:rPr lang="de-AT" dirty="0" smtClean="0"/>
              <a:t> </a:t>
            </a:r>
            <a:r>
              <a:rPr lang="de-AT" dirty="0" err="1" smtClean="0"/>
              <a:t>quits</a:t>
            </a:r>
            <a:r>
              <a:rPr lang="de-AT" dirty="0" smtClean="0"/>
              <a:t> </a:t>
            </a:r>
            <a:r>
              <a:rPr lang="de-AT" dirty="0" err="1" smtClean="0"/>
              <a:t>or</a:t>
            </a:r>
            <a:r>
              <a:rPr lang="de-AT" dirty="0" smtClean="0"/>
              <a:t> a </a:t>
            </a:r>
            <a:r>
              <a:rPr lang="de-AT" dirty="0" err="1" smtClean="0"/>
              <a:t>screen</a:t>
            </a:r>
            <a:r>
              <a:rPr lang="de-AT" dirty="0" smtClean="0"/>
              <a:t> </a:t>
            </a:r>
            <a:r>
              <a:rPr lang="de-AT" dirty="0" err="1" smtClean="0"/>
              <a:t>transition</a:t>
            </a:r>
            <a:r>
              <a:rPr lang="de-AT" dirty="0" smtClean="0"/>
              <a:t> </a:t>
            </a:r>
            <a:r>
              <a:rPr lang="de-AT" dirty="0" err="1" smtClean="0"/>
              <a:t>happens</a:t>
            </a:r>
            <a:r>
              <a:rPr lang="de-AT" dirty="0" smtClean="0"/>
              <a:t>.</a:t>
            </a:r>
          </a:p>
          <a:p>
            <a:r>
              <a:rPr lang="de-AT" dirty="0" smtClean="0"/>
              <a:t>All </a:t>
            </a:r>
            <a:r>
              <a:rPr lang="de-AT" dirty="0" err="1" smtClean="0"/>
              <a:t>this</a:t>
            </a:r>
            <a:r>
              <a:rPr lang="de-AT" dirty="0" smtClean="0"/>
              <a:t> </a:t>
            </a:r>
            <a:r>
              <a:rPr lang="de-AT" dirty="0" err="1" smtClean="0"/>
              <a:t>methods</a:t>
            </a:r>
            <a:r>
              <a:rPr lang="de-AT" dirty="0" smtClean="0"/>
              <a:t> </a:t>
            </a:r>
            <a:r>
              <a:rPr lang="de-AT" dirty="0" err="1" smtClean="0"/>
              <a:t>are</a:t>
            </a:r>
            <a:r>
              <a:rPr lang="de-AT" dirty="0" smtClean="0"/>
              <a:t> </a:t>
            </a:r>
            <a:r>
              <a:rPr lang="de-AT" dirty="0" err="1" smtClean="0"/>
              <a:t>called</a:t>
            </a:r>
            <a:r>
              <a:rPr lang="de-AT" dirty="0" smtClean="0"/>
              <a:t> on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a:t>
            </a:r>
          </a:p>
          <a:p>
            <a:r>
              <a:rPr lang="de-AT" dirty="0" err="1" smtClean="0"/>
              <a:t>Ignore</a:t>
            </a:r>
            <a:r>
              <a:rPr lang="de-AT" dirty="0" smtClean="0"/>
              <a:t> </a:t>
            </a:r>
            <a:r>
              <a:rPr lang="de-AT" dirty="0" err="1" smtClean="0"/>
              <a:t>the</a:t>
            </a:r>
            <a:r>
              <a:rPr lang="de-AT" dirty="0" smtClean="0"/>
              <a:t> </a:t>
            </a:r>
            <a:r>
              <a:rPr lang="de-AT" dirty="0" err="1" smtClean="0"/>
              <a:t>delta</a:t>
            </a:r>
            <a:r>
              <a:rPr lang="de-AT" dirty="0" smtClean="0"/>
              <a:t> time </a:t>
            </a:r>
            <a:r>
              <a:rPr lang="de-AT" dirty="0" err="1" smtClean="0"/>
              <a:t>parameter</a:t>
            </a:r>
            <a:r>
              <a:rPr lang="de-AT" dirty="0" smtClean="0"/>
              <a:t> </a:t>
            </a:r>
            <a:r>
              <a:rPr lang="de-AT" dirty="0" err="1" smtClean="0"/>
              <a:t>for</a:t>
            </a:r>
            <a:r>
              <a:rPr lang="de-AT" dirty="0" smtClean="0"/>
              <a:t> </a:t>
            </a:r>
            <a:r>
              <a:rPr lang="de-AT" dirty="0" err="1" smtClean="0"/>
              <a:t>now</a:t>
            </a:r>
            <a:r>
              <a:rPr lang="de-AT" dirty="0" smtClean="0"/>
              <a:t>!</a:t>
            </a:r>
            <a:endParaRPr lang="de-AT"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5976" y="980728"/>
            <a:ext cx="4608512" cy="5047536"/>
          </a:xfrm>
          <a:prstGeom prst="rect">
            <a:avLst/>
          </a:prstGeom>
          <a:solidFill>
            <a:schemeClr val="accent1">
              <a:lumMod val="20000"/>
              <a:lumOff val="80000"/>
            </a:schemeClr>
          </a:solidFill>
          <a:ln>
            <a:solidFill>
              <a:schemeClr val="tx1"/>
            </a:solidFill>
          </a:ln>
        </p:spPr>
        <p:txBody>
          <a:bodyPr wrap="square" numCol="1" rtlCol="0">
            <a:spAutoFit/>
          </a:bodyPr>
          <a:lstStyle/>
          <a:p>
            <a:r>
              <a:rPr lang="de-AT" sz="1400" b="1" dirty="0" err="1" smtClean="0">
                <a:latin typeface="TheSansMonoConNormal" pitchFamily="34" charset="0"/>
              </a:rPr>
              <a:t>class</a:t>
            </a:r>
            <a:r>
              <a:rPr lang="de-AT" sz="1400" b="1" dirty="0" smtClean="0">
                <a:latin typeface="TheSansMonoConNormal" pitchFamily="34" charset="0"/>
              </a:rPr>
              <a:t> </a:t>
            </a:r>
            <a:r>
              <a:rPr lang="de-AT" sz="1400" b="1" dirty="0" err="1" smtClean="0">
                <a:latin typeface="TheSansMonoConNormal" pitchFamily="34" charset="0"/>
              </a:rPr>
              <a:t>SimpleScreen</a:t>
            </a:r>
            <a:r>
              <a:rPr lang="de-AT" sz="1400" b="1" dirty="0" smtClean="0">
                <a:latin typeface="TheSansMonoConNormal" pitchFamily="34" charset="0"/>
              </a:rPr>
              <a:t> </a:t>
            </a:r>
            <a:r>
              <a:rPr lang="de-AT" sz="1400" b="1" dirty="0" err="1" smtClean="0">
                <a:latin typeface="TheSansMonoConNormal" pitchFamily="34" charset="0"/>
              </a:rPr>
              <a:t>extends</a:t>
            </a:r>
            <a:r>
              <a:rPr lang="de-AT" sz="1400" b="1" dirty="0" smtClean="0">
                <a:latin typeface="TheSansMonoConNormal" pitchFamily="34" charset="0"/>
              </a:rPr>
              <a:t> Screen {</a:t>
            </a:r>
          </a:p>
          <a:p>
            <a:r>
              <a:rPr lang="es-ES" sz="1400" b="1" dirty="0" smtClean="0">
                <a:latin typeface="TheSansMonoConNormal" pitchFamily="34" charset="0"/>
              </a:rPr>
              <a:t>    int x = 0, y = 0;</a:t>
            </a:r>
          </a:p>
          <a:p>
            <a:r>
              <a:rPr lang="de-AT" sz="1400" b="1" dirty="0" smtClean="0">
                <a:latin typeface="TheSansMonoConNormal" pitchFamily="34" charset="0"/>
              </a:rPr>
              <a:t>    Bitmap </a:t>
            </a:r>
            <a:r>
              <a:rPr lang="de-AT" sz="1400" b="1" dirty="0" err="1" smtClean="0">
                <a:latin typeface="TheSansMonoConNormal" pitchFamily="34" charset="0"/>
              </a:rPr>
              <a:t>bitmap</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SimpleScreen</a:t>
            </a:r>
            <a:r>
              <a:rPr lang="de-AT" sz="1400" b="1" dirty="0" smtClean="0">
                <a:latin typeface="TheSansMonoConNormal" pitchFamily="34" charset="0"/>
              </a:rPr>
              <a:t>(Game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super(</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bitmap</a:t>
            </a:r>
            <a:r>
              <a:rPr lang="de-AT" sz="1400" b="1" dirty="0" smtClean="0">
                <a:latin typeface="TheSansMonoConNormal" pitchFamily="34" charset="0"/>
              </a:rPr>
              <a:t> = </a:t>
            </a:r>
            <a:r>
              <a:rPr lang="de-AT" sz="1400" b="1" dirty="0" err="1" smtClean="0">
                <a:latin typeface="TheSansMonoConNormal" pitchFamily="34" charset="0"/>
              </a:rPr>
              <a:t>game.loadBitmap</a:t>
            </a:r>
            <a:r>
              <a:rPr lang="de-AT" sz="1400" b="1" dirty="0" smtClean="0">
                <a:latin typeface="TheSansMonoConNormal" pitchFamily="34" charset="0"/>
              </a:rPr>
              <a:t>("bitmap.png");</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game.isTouchDown</a:t>
            </a:r>
            <a:r>
              <a:rPr lang="de-AT" sz="1400" b="1" dirty="0" smtClean="0">
                <a:latin typeface="TheSansMonoConNormal" pitchFamily="34" charset="0"/>
              </a:rPr>
              <a:t>(0)) {</a:t>
            </a:r>
          </a:p>
          <a:p>
            <a:r>
              <a:rPr lang="de-AT" sz="1400" b="1" dirty="0" smtClean="0">
                <a:latin typeface="TheSansMonoConNormal" pitchFamily="34" charset="0"/>
              </a:rPr>
              <a:t>            x = </a:t>
            </a:r>
            <a:r>
              <a:rPr lang="de-AT" sz="1400" b="1" dirty="0" err="1" smtClean="0">
                <a:latin typeface="TheSansMonoConNormal" pitchFamily="34" charset="0"/>
              </a:rPr>
              <a:t>game.getTouchX</a:t>
            </a:r>
            <a:r>
              <a:rPr lang="de-AT" sz="1400" b="1" dirty="0" smtClean="0">
                <a:latin typeface="TheSansMonoConNormal" pitchFamily="34" charset="0"/>
              </a:rPr>
              <a:t>(0);</a:t>
            </a:r>
          </a:p>
          <a:p>
            <a:r>
              <a:rPr lang="de-AT" sz="1400" b="1" dirty="0" smtClean="0">
                <a:latin typeface="TheSansMonoConNormal" pitchFamily="34" charset="0"/>
              </a:rPr>
              <a:t>            y = </a:t>
            </a:r>
            <a:r>
              <a:rPr lang="de-AT" sz="1400" b="1" dirty="0" err="1" smtClean="0">
                <a:latin typeface="TheSansMonoConNormal" pitchFamily="34" charset="0"/>
              </a:rPr>
              <a:t>game.getTouchY</a:t>
            </a:r>
            <a:r>
              <a:rPr lang="de-AT" sz="1400" b="1" dirty="0" smtClean="0">
                <a:latin typeface="TheSansMonoConNormal" pitchFamily="34" charset="0"/>
              </a:rPr>
              <a:t>(0);</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game.clearFramebuffer</a:t>
            </a:r>
            <a:r>
              <a:rPr lang="de-AT" sz="1400" b="1" dirty="0" smtClean="0">
                <a:latin typeface="TheSansMonoConNormal" pitchFamily="34" charset="0"/>
              </a:rPr>
              <a:t>(</a:t>
            </a:r>
            <a:r>
              <a:rPr lang="de-AT" sz="1400" b="1" dirty="0" err="1" smtClean="0">
                <a:latin typeface="TheSansMonoConNormal" pitchFamily="34" charset="0"/>
              </a:rPr>
              <a:t>Color.</a:t>
            </a:r>
            <a:r>
              <a:rPr lang="de-AT" sz="1400" b="1" i="1" dirty="0" err="1" smtClean="0">
                <a:latin typeface="TheSansMonoConNormal" pitchFamily="34" charset="0"/>
              </a:rPr>
              <a:t>BLACK</a:t>
            </a:r>
            <a:r>
              <a:rPr lang="de-AT" sz="1400" b="1" i="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game.drawBitmap</a:t>
            </a:r>
            <a:r>
              <a:rPr lang="de-AT" sz="1400" b="1" dirty="0" smtClean="0">
                <a:latin typeface="TheSansMonoConNormal" pitchFamily="34" charset="0"/>
              </a:rPr>
              <a:t>(</a:t>
            </a:r>
            <a:r>
              <a:rPr lang="de-AT" sz="1400" b="1" dirty="0" err="1" smtClean="0">
                <a:latin typeface="TheSansMonoConNormal" pitchFamily="34" charset="0"/>
              </a:rPr>
              <a:t>bitmap</a:t>
            </a:r>
            <a:r>
              <a:rPr lang="de-AT" sz="1400" b="1" dirty="0" smtClean="0">
                <a:latin typeface="TheSansMonoConNormal" pitchFamily="34" charset="0"/>
              </a:rPr>
              <a:t>, x, y);</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resume</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dispose</a:t>
            </a:r>
            <a:r>
              <a:rPr lang="de-AT" sz="1400" b="1" dirty="0" smtClean="0">
                <a:latin typeface="TheSansMonoConNormal" pitchFamily="34" charset="0"/>
              </a:rPr>
              <a:t>() { }        </a:t>
            </a:r>
          </a:p>
          <a:p>
            <a:r>
              <a:rPr lang="de-AT" sz="1400" b="1" dirty="0" smtClean="0">
                <a:latin typeface="TheSansMonoConNormal" pitchFamily="34" charset="0"/>
              </a:rPr>
              <a:t>}</a:t>
            </a:r>
          </a:p>
        </p:txBody>
      </p:sp>
      <p:sp>
        <p:nvSpPr>
          <p:cNvPr id="2" name="Titel 1"/>
          <p:cNvSpPr>
            <a:spLocks noGrp="1"/>
          </p:cNvSpPr>
          <p:nvPr>
            <p:ph type="title"/>
          </p:nvPr>
        </p:nvSpPr>
        <p:spPr/>
        <p:txBody>
          <a:bodyPr/>
          <a:lstStyle/>
          <a:p>
            <a:r>
              <a:rPr lang="de-AT" dirty="0" smtClean="0"/>
              <a:t>3 – A Simple </a:t>
            </a:r>
            <a:r>
              <a:rPr lang="de-AT" dirty="0" err="1" smtClean="0"/>
              <a:t>Example</a:t>
            </a:r>
            <a:endParaRPr lang="de-AT" dirty="0"/>
          </a:p>
        </p:txBody>
      </p:sp>
      <p:sp>
        <p:nvSpPr>
          <p:cNvPr id="4" name="Textfeld 3"/>
          <p:cNvSpPr txBox="1"/>
          <p:nvPr/>
        </p:nvSpPr>
        <p:spPr>
          <a:xfrm>
            <a:off x="395536" y="980728"/>
            <a:ext cx="3888432" cy="1169551"/>
          </a:xfrm>
          <a:prstGeom prst="rect">
            <a:avLst/>
          </a:prstGeom>
          <a:solidFill>
            <a:schemeClr val="accent1">
              <a:lumMod val="20000"/>
              <a:lumOff val="80000"/>
            </a:schemeClr>
          </a:solidFill>
          <a:ln>
            <a:solidFill>
              <a:schemeClr val="tx1"/>
            </a:solidFill>
          </a:ln>
          <a:effectLst>
            <a:outerShdw blurRad="50800" dist="38100" dir="8100000" algn="tr" rotWithShape="0">
              <a:prstClr val="black">
                <a:alpha val="40000"/>
              </a:prstClr>
            </a:outerShdw>
          </a:effectLst>
        </p:spPr>
        <p:txBody>
          <a:bodyPr wrap="square" rtlCol="0">
            <a:spAutoFit/>
          </a:bodyPr>
          <a:lstStyle/>
          <a:p>
            <a:r>
              <a:rPr lang="en-US" sz="1400" b="1" dirty="0" smtClean="0">
                <a:latin typeface="TheSansMonoConNormal" pitchFamily="34" charset="0"/>
              </a:rPr>
              <a:t>public class </a:t>
            </a:r>
            <a:r>
              <a:rPr lang="en-US" sz="1400" b="1" dirty="0" err="1" smtClean="0">
                <a:latin typeface="TheSansMonoConNormal" pitchFamily="34" charset="0"/>
              </a:rPr>
              <a:t>SimpleGame</a:t>
            </a:r>
            <a:r>
              <a:rPr lang="en-US" sz="1400" b="1" dirty="0" smtClean="0">
                <a:latin typeface="TheSansMonoConNormal" pitchFamily="34" charset="0"/>
              </a:rPr>
              <a:t> extends Game {    </a:t>
            </a: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Screen </a:t>
            </a:r>
            <a:r>
              <a:rPr lang="de-AT" sz="1400" b="1" dirty="0" err="1" smtClean="0">
                <a:latin typeface="TheSansMonoConNormal" pitchFamily="34" charset="0"/>
              </a:rPr>
              <a:t>createStartScreen</a:t>
            </a:r>
            <a:r>
              <a:rPr lang="de-AT" sz="1400" b="1" dirty="0" smtClean="0">
                <a:latin typeface="TheSansMonoConNormal" pitchFamily="34" charset="0"/>
              </a:rPr>
              <a:t>() {</a:t>
            </a:r>
          </a:p>
          <a:p>
            <a:r>
              <a:rPr lang="de-AT" sz="1400"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SimpleScreen</a:t>
            </a:r>
            <a:r>
              <a:rPr lang="de-AT" sz="1400" b="1" dirty="0" smtClean="0">
                <a:latin typeface="TheSansMonoConNormal" pitchFamily="34" charset="0"/>
              </a:rPr>
              <a:t>(</a:t>
            </a:r>
            <a:r>
              <a:rPr lang="de-AT" sz="1400" b="1" dirty="0" err="1" smtClean="0">
                <a:latin typeface="TheSansMonoConNormal" pitchFamily="34" charset="0"/>
              </a:rPr>
              <a:t>this</a:t>
            </a:r>
            <a:r>
              <a:rPr lang="de-AT" sz="1400" b="1" dirty="0" smtClean="0">
                <a:latin typeface="TheSansMonoConNormal" pitchFamily="34" charset="0"/>
              </a:rPr>
              <a:t>);</a:t>
            </a:r>
          </a:p>
          <a:p>
            <a:r>
              <a:rPr lang="de-AT" sz="1400" dirty="0" smtClean="0">
                <a:latin typeface="TheSansMonoConNormal" pitchFamily="34" charset="0"/>
              </a:rPr>
              <a:t>    }</a:t>
            </a:r>
          </a:p>
          <a:p>
            <a:r>
              <a:rPr lang="de-AT" sz="1400" dirty="0" smtClean="0">
                <a:latin typeface="TheSansMonoConNormal" pitchFamily="34" charset="0"/>
              </a:rPr>
              <a:t>}</a:t>
            </a:r>
            <a:endParaRPr lang="de-AT" sz="1400" dirty="0">
              <a:latin typeface="TheSansMonoConNormal" pitchFamily="34" charset="0"/>
            </a:endParaRPr>
          </a:p>
        </p:txBody>
      </p:sp>
      <p:sp>
        <p:nvSpPr>
          <p:cNvPr id="7" name="Inhaltsplatzhalter 2"/>
          <p:cNvSpPr>
            <a:spLocks noGrp="1"/>
          </p:cNvSpPr>
          <p:nvPr>
            <p:ph idx="1"/>
          </p:nvPr>
        </p:nvSpPr>
        <p:spPr>
          <a:xfrm>
            <a:off x="179512" y="2492896"/>
            <a:ext cx="4104456" cy="3888432"/>
          </a:xfrm>
        </p:spPr>
        <p:txBody>
          <a:bodyPr>
            <a:normAutofit fontScale="92500" lnSpcReduction="20000"/>
          </a:bodyPr>
          <a:lstStyle/>
          <a:p>
            <a:r>
              <a:rPr lang="de-AT" dirty="0" smtClean="0"/>
              <a:t>On </a:t>
            </a:r>
            <a:r>
              <a:rPr lang="de-AT" dirty="0" err="1" smtClean="0"/>
              <a:t>startup</a:t>
            </a:r>
            <a:r>
              <a:rPr lang="de-AT" dirty="0" smtClean="0"/>
              <a:t> </a:t>
            </a:r>
            <a:r>
              <a:rPr lang="de-AT" dirty="0" err="1" smtClean="0"/>
              <a:t>createStartScreen</a:t>
            </a:r>
            <a:r>
              <a:rPr lang="de-AT" dirty="0" smtClean="0"/>
              <a:t>() </a:t>
            </a:r>
            <a:r>
              <a:rPr lang="de-AT" dirty="0" err="1" smtClean="0"/>
              <a:t>is</a:t>
            </a:r>
            <a:r>
              <a:rPr lang="de-AT" dirty="0" smtClean="0"/>
              <a:t> </a:t>
            </a:r>
            <a:r>
              <a:rPr lang="de-AT" dirty="0" err="1" smtClean="0"/>
              <a:t>called</a:t>
            </a:r>
            <a:r>
              <a:rPr lang="de-AT" dirty="0" smtClean="0"/>
              <a:t>, </a:t>
            </a:r>
            <a:r>
              <a:rPr lang="de-AT" dirty="0" err="1" smtClean="0"/>
              <a:t>returning</a:t>
            </a:r>
            <a:r>
              <a:rPr lang="de-AT" dirty="0" smtClean="0"/>
              <a:t> </a:t>
            </a:r>
            <a:r>
              <a:rPr lang="de-AT" dirty="0" err="1" smtClean="0"/>
              <a:t>the</a:t>
            </a:r>
            <a:r>
              <a:rPr lang="de-AT" dirty="0" smtClean="0"/>
              <a:t> Screen </a:t>
            </a:r>
            <a:r>
              <a:rPr lang="de-AT" dirty="0" err="1" smtClean="0"/>
              <a:t>the</a:t>
            </a:r>
            <a:r>
              <a:rPr lang="de-AT" dirty="0" smtClean="0"/>
              <a:t> Game </a:t>
            </a:r>
            <a:r>
              <a:rPr lang="de-AT" dirty="0" err="1" smtClean="0"/>
              <a:t>should</a:t>
            </a:r>
            <a:r>
              <a:rPr lang="de-AT" dirty="0" smtClean="0"/>
              <a:t> handle.</a:t>
            </a:r>
          </a:p>
          <a:p>
            <a:r>
              <a:rPr lang="de-AT" dirty="0" smtClean="0"/>
              <a:t>Next </a:t>
            </a:r>
            <a:r>
              <a:rPr lang="de-AT" dirty="0" err="1" smtClean="0"/>
              <a:t>the</a:t>
            </a:r>
            <a:r>
              <a:rPr lang="de-AT" dirty="0" smtClean="0"/>
              <a:t> </a:t>
            </a:r>
            <a:r>
              <a:rPr lang="de-AT" dirty="0" err="1" smtClean="0"/>
              <a:t>SimpleScreen.update</a:t>
            </a:r>
            <a:r>
              <a:rPr lang="de-AT" dirty="0" smtClean="0"/>
              <a:t>() </a:t>
            </a:r>
            <a:r>
              <a:rPr lang="de-AT" dirty="0" err="1" smtClean="0"/>
              <a:t>method</a:t>
            </a:r>
            <a:r>
              <a:rPr lang="de-AT" dirty="0" smtClean="0"/>
              <a:t> </a:t>
            </a:r>
            <a:r>
              <a:rPr lang="de-AT" dirty="0" err="1" smtClean="0"/>
              <a:t>is</a:t>
            </a:r>
            <a:r>
              <a:rPr lang="de-AT" dirty="0" smtClean="0"/>
              <a:t> </a:t>
            </a:r>
            <a:r>
              <a:rPr lang="de-AT" dirty="0" err="1" smtClean="0"/>
              <a:t>called</a:t>
            </a:r>
            <a:r>
              <a:rPr lang="de-AT" dirty="0" smtClean="0"/>
              <a:t> </a:t>
            </a:r>
            <a:r>
              <a:rPr lang="de-AT" dirty="0" err="1" smtClean="0"/>
              <a:t>by</a:t>
            </a:r>
            <a:r>
              <a:rPr lang="de-AT" dirty="0" smtClean="0"/>
              <a:t> </a:t>
            </a:r>
            <a:r>
              <a:rPr lang="de-AT" dirty="0" err="1" smtClean="0"/>
              <a:t>the</a:t>
            </a:r>
            <a:r>
              <a:rPr lang="de-AT" dirty="0" smtClean="0"/>
              <a:t> </a:t>
            </a:r>
            <a:r>
              <a:rPr lang="de-AT" dirty="0" err="1" smtClean="0"/>
              <a:t>SimpleGame</a:t>
            </a:r>
            <a:r>
              <a:rPr lang="de-AT" dirty="0" smtClean="0"/>
              <a:t> on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a:t>
            </a:r>
            <a:endParaRPr lang="de-AT"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Run Through</a:t>
            </a:r>
            <a:endParaRPr lang="de-AT" dirty="0"/>
          </a:p>
        </p:txBody>
      </p:sp>
      <p:sp>
        <p:nvSpPr>
          <p:cNvPr id="3" name="Inhaltsplatzhalter 2"/>
          <p:cNvSpPr>
            <a:spLocks noGrp="1"/>
          </p:cNvSpPr>
          <p:nvPr>
            <p:ph idx="1"/>
          </p:nvPr>
        </p:nvSpPr>
        <p:spPr/>
        <p:txBody>
          <a:bodyPr>
            <a:normAutofit fontScale="92500" lnSpcReduction="10000"/>
          </a:bodyPr>
          <a:lstStyle/>
          <a:p>
            <a:pPr marL="514350" indent="-514350">
              <a:buFont typeface="+mj-lt"/>
              <a:buAutoNum type="arabicPeriod"/>
            </a:pPr>
            <a:r>
              <a:rPr lang="de-AT" dirty="0" smtClean="0"/>
              <a:t>The </a:t>
            </a:r>
            <a:r>
              <a:rPr lang="de-AT" dirty="0" err="1" smtClean="0"/>
              <a:t>SimpleGame</a:t>
            </a:r>
            <a:r>
              <a:rPr lang="de-AT" dirty="0" smtClean="0"/>
              <a:t> </a:t>
            </a:r>
            <a:r>
              <a:rPr lang="de-AT" dirty="0" err="1" smtClean="0"/>
              <a:t>instance</a:t>
            </a:r>
            <a:r>
              <a:rPr lang="de-AT" dirty="0" smtClean="0"/>
              <a:t> </a:t>
            </a:r>
            <a:r>
              <a:rPr lang="de-AT" dirty="0" err="1" smtClean="0"/>
              <a:t>is</a:t>
            </a:r>
            <a:r>
              <a:rPr lang="de-AT" dirty="0" smtClean="0"/>
              <a:t> </a:t>
            </a:r>
            <a:r>
              <a:rPr lang="de-AT" dirty="0" err="1" smtClean="0"/>
              <a:t>created</a:t>
            </a:r>
            <a:r>
              <a:rPr lang="de-AT" dirty="0" smtClean="0"/>
              <a:t> </a:t>
            </a:r>
            <a:r>
              <a:rPr lang="de-AT" dirty="0" err="1" smtClean="0"/>
              <a:t>and</a:t>
            </a:r>
            <a:r>
              <a:rPr lang="de-AT" dirty="0" smtClean="0"/>
              <a:t> will </a:t>
            </a:r>
            <a:r>
              <a:rPr lang="de-AT" dirty="0" err="1" smtClean="0"/>
              <a:t>setup</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a:t>
            </a:r>
          </a:p>
          <a:p>
            <a:pPr marL="514350" indent="-514350">
              <a:buFont typeface="+mj-lt"/>
              <a:buAutoNum type="arabicPeriod"/>
            </a:pPr>
            <a:r>
              <a:rPr lang="de-AT" dirty="0" err="1" smtClean="0"/>
              <a:t>It</a:t>
            </a:r>
            <a:r>
              <a:rPr lang="de-AT" dirty="0" smtClean="0"/>
              <a:t> </a:t>
            </a:r>
            <a:r>
              <a:rPr lang="de-AT" dirty="0" err="1" smtClean="0"/>
              <a:t>then</a:t>
            </a:r>
            <a:r>
              <a:rPr lang="de-AT" dirty="0" smtClean="0"/>
              <a:t> </a:t>
            </a:r>
            <a:r>
              <a:rPr lang="de-AT" dirty="0" err="1" smtClean="0"/>
              <a:t>calls</a:t>
            </a:r>
            <a:r>
              <a:rPr lang="de-AT" dirty="0" smtClean="0"/>
              <a:t> </a:t>
            </a:r>
            <a:r>
              <a:rPr lang="de-AT" dirty="0" err="1" smtClean="0"/>
              <a:t>createStartScreen</a:t>
            </a:r>
            <a:r>
              <a:rPr lang="de-AT" dirty="0" smtClean="0"/>
              <a:t>() </a:t>
            </a:r>
            <a:r>
              <a:rPr lang="de-AT" dirty="0" err="1" smtClean="0"/>
              <a:t>and</a:t>
            </a:r>
            <a:r>
              <a:rPr lang="de-AT" dirty="0" smtClean="0"/>
              <a:t> will update </a:t>
            </a:r>
            <a:r>
              <a:rPr lang="de-AT" dirty="0" err="1" smtClean="0"/>
              <a:t>the</a:t>
            </a:r>
            <a:r>
              <a:rPr lang="de-AT" dirty="0" smtClean="0"/>
              <a:t> </a:t>
            </a:r>
            <a:r>
              <a:rPr lang="de-AT" dirty="0" err="1" smtClean="0"/>
              <a:t>returned</a:t>
            </a:r>
            <a:r>
              <a:rPr lang="de-AT" dirty="0" smtClean="0"/>
              <a:t> Screen on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a:t>
            </a:r>
            <a:r>
              <a:rPr lang="de-AT" dirty="0" err="1" smtClean="0"/>
              <a:t>as</a:t>
            </a:r>
            <a:r>
              <a:rPr lang="de-AT" dirty="0" smtClean="0"/>
              <a:t> </a:t>
            </a:r>
            <a:r>
              <a:rPr lang="de-AT" dirty="0" err="1" smtClean="0"/>
              <a:t>often</a:t>
            </a:r>
            <a:r>
              <a:rPr lang="de-AT" dirty="0" smtClean="0"/>
              <a:t> </a:t>
            </a:r>
            <a:r>
              <a:rPr lang="de-AT" dirty="0" err="1" smtClean="0"/>
              <a:t>as</a:t>
            </a:r>
            <a:r>
              <a:rPr lang="de-AT" dirty="0" smtClean="0"/>
              <a:t> </a:t>
            </a:r>
            <a:r>
              <a:rPr lang="de-AT" dirty="0" err="1" smtClean="0"/>
              <a:t>possible</a:t>
            </a:r>
            <a:r>
              <a:rPr lang="de-AT" dirty="0" smtClean="0"/>
              <a:t>.</a:t>
            </a:r>
          </a:p>
          <a:p>
            <a:pPr marL="514350" indent="-514350">
              <a:buFont typeface="+mj-lt"/>
              <a:buAutoNum type="arabicPeriod"/>
            </a:pPr>
            <a:r>
              <a:rPr lang="de-AT" dirty="0" err="1" smtClean="0"/>
              <a:t>If</a:t>
            </a:r>
            <a:r>
              <a:rPr lang="de-AT" dirty="0" smtClean="0"/>
              <a:t> </a:t>
            </a:r>
            <a:r>
              <a:rPr lang="de-AT" dirty="0" err="1" smtClean="0"/>
              <a:t>the</a:t>
            </a:r>
            <a:r>
              <a:rPr lang="de-AT" dirty="0" smtClean="0"/>
              <a:t> </a:t>
            </a:r>
            <a:r>
              <a:rPr lang="de-AT" dirty="0" err="1" smtClean="0"/>
              <a:t>application</a:t>
            </a:r>
            <a:r>
              <a:rPr lang="de-AT" dirty="0" smtClean="0"/>
              <a:t> </a:t>
            </a:r>
            <a:r>
              <a:rPr lang="de-AT" dirty="0" err="1" smtClean="0"/>
              <a:t>is</a:t>
            </a:r>
            <a:r>
              <a:rPr lang="de-AT" dirty="0" smtClean="0"/>
              <a:t> </a:t>
            </a:r>
            <a:r>
              <a:rPr lang="de-AT" dirty="0" err="1" smtClean="0"/>
              <a:t>paused</a:t>
            </a:r>
            <a:r>
              <a:rPr lang="de-AT" dirty="0" smtClean="0"/>
              <a:t> </a:t>
            </a:r>
            <a:r>
              <a:rPr lang="de-AT" dirty="0" err="1" smtClean="0"/>
              <a:t>the</a:t>
            </a:r>
            <a:r>
              <a:rPr lang="de-AT" dirty="0" smtClean="0"/>
              <a:t> Screen </a:t>
            </a:r>
            <a:r>
              <a:rPr lang="de-AT" dirty="0" err="1" smtClean="0"/>
              <a:t>is</a:t>
            </a:r>
            <a:r>
              <a:rPr lang="de-AT" dirty="0" smtClean="0"/>
              <a:t> </a:t>
            </a:r>
            <a:r>
              <a:rPr lang="de-AT" dirty="0" err="1" smtClean="0"/>
              <a:t>informed</a:t>
            </a:r>
            <a:r>
              <a:rPr lang="de-AT" dirty="0" smtClean="0"/>
              <a:t> </a:t>
            </a:r>
            <a:r>
              <a:rPr lang="de-AT" dirty="0" err="1" smtClean="0"/>
              <a:t>and</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a:t>
            </a:r>
            <a:r>
              <a:rPr lang="de-AT" dirty="0" err="1" smtClean="0"/>
              <a:t>is</a:t>
            </a:r>
            <a:r>
              <a:rPr lang="de-AT" dirty="0" smtClean="0"/>
              <a:t> </a:t>
            </a:r>
            <a:r>
              <a:rPr lang="de-AT" dirty="0" err="1" smtClean="0"/>
              <a:t>paused</a:t>
            </a:r>
            <a:r>
              <a:rPr lang="de-AT" dirty="0" smtClean="0"/>
              <a:t>.</a:t>
            </a:r>
          </a:p>
          <a:p>
            <a:pPr marL="514350" indent="-514350">
              <a:buFont typeface="+mj-lt"/>
              <a:buAutoNum type="arabicPeriod"/>
            </a:pPr>
            <a:r>
              <a:rPr lang="de-AT" dirty="0" err="1" smtClean="0"/>
              <a:t>If</a:t>
            </a:r>
            <a:r>
              <a:rPr lang="de-AT" dirty="0" smtClean="0"/>
              <a:t> </a:t>
            </a:r>
            <a:r>
              <a:rPr lang="de-AT" dirty="0" err="1" smtClean="0"/>
              <a:t>the</a:t>
            </a:r>
            <a:r>
              <a:rPr lang="de-AT" dirty="0" smtClean="0"/>
              <a:t> </a:t>
            </a:r>
            <a:r>
              <a:rPr lang="de-AT" dirty="0" err="1" smtClean="0"/>
              <a:t>application</a:t>
            </a:r>
            <a:r>
              <a:rPr lang="de-AT" dirty="0" smtClean="0"/>
              <a:t> </a:t>
            </a:r>
            <a:r>
              <a:rPr lang="de-AT" dirty="0" err="1" smtClean="0"/>
              <a:t>is</a:t>
            </a:r>
            <a:r>
              <a:rPr lang="de-AT" dirty="0" smtClean="0"/>
              <a:t> </a:t>
            </a:r>
            <a:r>
              <a:rPr lang="de-AT" dirty="0" err="1" smtClean="0"/>
              <a:t>resumed</a:t>
            </a:r>
            <a:r>
              <a:rPr lang="de-AT" dirty="0" smtClean="0"/>
              <a:t> </a:t>
            </a:r>
            <a:r>
              <a:rPr lang="de-AT" dirty="0" err="1" smtClean="0"/>
              <a:t>the</a:t>
            </a:r>
            <a:r>
              <a:rPr lang="de-AT" dirty="0" smtClean="0"/>
              <a:t> Screen </a:t>
            </a:r>
            <a:r>
              <a:rPr lang="de-AT" dirty="0" err="1" smtClean="0"/>
              <a:t>is</a:t>
            </a:r>
            <a:r>
              <a:rPr lang="de-AT" dirty="0" smtClean="0"/>
              <a:t> </a:t>
            </a:r>
            <a:r>
              <a:rPr lang="de-AT" dirty="0" err="1" smtClean="0"/>
              <a:t>informed</a:t>
            </a:r>
            <a:r>
              <a:rPr lang="de-AT" dirty="0" smtClean="0"/>
              <a:t> </a:t>
            </a:r>
            <a:r>
              <a:rPr lang="de-AT" dirty="0" err="1" smtClean="0"/>
              <a:t>and</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will </a:t>
            </a:r>
            <a:r>
              <a:rPr lang="de-AT" dirty="0" err="1" smtClean="0"/>
              <a:t>continue</a:t>
            </a:r>
            <a:r>
              <a:rPr lang="de-AT" dirty="0" smtClean="0"/>
              <a:t> </a:t>
            </a:r>
            <a:r>
              <a:rPr lang="de-AT" dirty="0" err="1" smtClean="0"/>
              <a:t>updating</a:t>
            </a:r>
            <a:r>
              <a:rPr lang="de-AT" dirty="0" smtClean="0"/>
              <a:t> </a:t>
            </a:r>
            <a:r>
              <a:rPr lang="de-AT" dirty="0" err="1" smtClean="0"/>
              <a:t>the</a:t>
            </a:r>
            <a:r>
              <a:rPr lang="de-AT" dirty="0" smtClean="0"/>
              <a:t> Screen </a:t>
            </a:r>
            <a:r>
              <a:rPr lang="de-AT" dirty="0" err="1" smtClean="0"/>
              <a:t>again</a:t>
            </a:r>
            <a:r>
              <a:rPr lang="de-AT" dirty="0" smtClean="0"/>
              <a:t>.</a:t>
            </a:r>
          </a:p>
          <a:p>
            <a:pPr marL="514350" indent="-514350">
              <a:buFont typeface="+mj-lt"/>
              <a:buAutoNum type="arabicPeriod"/>
            </a:pPr>
            <a:r>
              <a:rPr lang="de-AT" dirty="0" err="1" smtClean="0"/>
              <a:t>If</a:t>
            </a:r>
            <a:r>
              <a:rPr lang="de-AT" dirty="0" smtClean="0"/>
              <a:t> </a:t>
            </a:r>
            <a:r>
              <a:rPr lang="de-AT" dirty="0" err="1" smtClean="0"/>
              <a:t>the</a:t>
            </a:r>
            <a:r>
              <a:rPr lang="de-AT" dirty="0" smtClean="0"/>
              <a:t> </a:t>
            </a:r>
            <a:r>
              <a:rPr lang="de-AT" dirty="0" err="1" smtClean="0"/>
              <a:t>application</a:t>
            </a:r>
            <a:r>
              <a:rPr lang="de-AT" dirty="0" smtClean="0"/>
              <a:t> </a:t>
            </a:r>
            <a:r>
              <a:rPr lang="de-AT" dirty="0" err="1" smtClean="0"/>
              <a:t>is</a:t>
            </a:r>
            <a:r>
              <a:rPr lang="de-AT" dirty="0" smtClean="0"/>
              <a:t> </a:t>
            </a:r>
            <a:r>
              <a:rPr lang="de-AT" dirty="0" err="1" smtClean="0"/>
              <a:t>quit</a:t>
            </a:r>
            <a:r>
              <a:rPr lang="de-AT" dirty="0" smtClean="0"/>
              <a:t> </a:t>
            </a:r>
            <a:r>
              <a:rPr lang="de-AT" dirty="0" err="1" smtClean="0"/>
              <a:t>the</a:t>
            </a:r>
            <a:r>
              <a:rPr lang="de-AT" dirty="0" smtClean="0"/>
              <a:t> Screen </a:t>
            </a:r>
            <a:r>
              <a:rPr lang="de-AT" dirty="0" err="1" smtClean="0"/>
              <a:t>is</a:t>
            </a:r>
            <a:r>
              <a:rPr lang="de-AT" dirty="0" smtClean="0"/>
              <a:t> </a:t>
            </a:r>
            <a:r>
              <a:rPr lang="de-AT" dirty="0" err="1" smtClean="0"/>
              <a:t>informed</a:t>
            </a:r>
            <a:r>
              <a:rPr lang="de-AT" dirty="0" smtClean="0"/>
              <a:t> </a:t>
            </a:r>
            <a:r>
              <a:rPr lang="de-AT" dirty="0" err="1" smtClean="0"/>
              <a:t>and</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a:t>
            </a:r>
            <a:r>
              <a:rPr lang="de-AT" dirty="0" err="1" smtClean="0"/>
              <a:t>is</a:t>
            </a:r>
            <a:r>
              <a:rPr lang="de-AT" dirty="0" smtClean="0"/>
              <a:t> </a:t>
            </a:r>
            <a:r>
              <a:rPr lang="de-AT" dirty="0" err="1" smtClean="0"/>
              <a:t>destroyed</a:t>
            </a:r>
            <a:r>
              <a:rPr lang="de-AT" dirty="0" smtClean="0"/>
              <a:t>.</a:t>
            </a:r>
          </a:p>
          <a:p>
            <a:pPr marL="514350" indent="-514350">
              <a:buFont typeface="+mj-lt"/>
              <a:buAutoNum type="arabicPeriod"/>
            </a:pPr>
            <a:endParaRPr lang="de-AT"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Code!</a:t>
            </a:r>
            <a:endParaRPr lang="de-AT" dirty="0"/>
          </a:p>
        </p:txBody>
      </p:sp>
      <p:sp>
        <p:nvSpPr>
          <p:cNvPr id="3" name="Inhaltsplatzhalter 2"/>
          <p:cNvSpPr>
            <a:spLocks noGrp="1"/>
          </p:cNvSpPr>
          <p:nvPr>
            <p:ph idx="1"/>
          </p:nvPr>
        </p:nvSpPr>
        <p:spPr/>
        <p:txBody>
          <a:bodyPr/>
          <a:lstStyle/>
          <a:p>
            <a:pPr>
              <a:buNone/>
            </a:pPr>
            <a:endParaRPr lang="de-AT" dirty="0" smtClean="0"/>
          </a:p>
          <a:p>
            <a:pPr>
              <a:buNone/>
            </a:pPr>
            <a:endParaRPr lang="de-AT" dirty="0" smtClean="0"/>
          </a:p>
          <a:p>
            <a:pPr>
              <a:buNone/>
            </a:pPr>
            <a:endParaRPr lang="de-AT" dirty="0" smtClean="0"/>
          </a:p>
          <a:p>
            <a:pPr algn="ctr">
              <a:buNone/>
            </a:pPr>
            <a:endParaRPr lang="de-AT" dirty="0" smtClean="0"/>
          </a:p>
          <a:p>
            <a:pPr algn="ctr">
              <a:buNone/>
            </a:pPr>
            <a:r>
              <a:rPr lang="de-AT" dirty="0" err="1" smtClean="0"/>
              <a:t>Let‘s</a:t>
            </a:r>
            <a:r>
              <a:rPr lang="de-AT" dirty="0" smtClean="0"/>
              <a:t> </a:t>
            </a:r>
            <a:r>
              <a:rPr lang="de-AT" dirty="0" err="1" smtClean="0"/>
              <a:t>implement</a:t>
            </a:r>
            <a:r>
              <a:rPr lang="de-AT" dirty="0" smtClean="0"/>
              <a:t> all </a:t>
            </a:r>
            <a:r>
              <a:rPr lang="de-AT" dirty="0" err="1" smtClean="0"/>
              <a:t>these</a:t>
            </a:r>
            <a:r>
              <a:rPr lang="de-AT" dirty="0" smtClean="0"/>
              <a:t> </a:t>
            </a:r>
            <a:r>
              <a:rPr lang="de-AT" dirty="0" err="1" smtClean="0"/>
              <a:t>classes</a:t>
            </a:r>
            <a:r>
              <a:rPr lang="de-AT" dirty="0" smtClean="0"/>
              <a:t> </a:t>
            </a:r>
            <a:r>
              <a:rPr lang="de-AT" dirty="0" err="1" smtClean="0"/>
              <a:t>for</a:t>
            </a:r>
            <a:r>
              <a:rPr lang="de-AT" dirty="0" smtClean="0"/>
              <a:t> </a:t>
            </a:r>
            <a:r>
              <a:rPr lang="de-AT" dirty="0" err="1" smtClean="0"/>
              <a:t>Android</a:t>
            </a:r>
            <a:r>
              <a:rPr lang="de-AT" dirty="0" smtClean="0"/>
              <a: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p:txBody>
          <a:bodyPr/>
          <a:lstStyle/>
          <a:p>
            <a:pPr marL="514350" indent="-514350">
              <a:buFont typeface="+mj-lt"/>
              <a:buAutoNum type="arabicPeriod"/>
            </a:pPr>
            <a:r>
              <a:rPr lang="de-AT" strike="sngStrike" dirty="0" err="1" smtClean="0"/>
              <a:t>Android</a:t>
            </a:r>
            <a:r>
              <a:rPr lang="de-AT" strike="sngStrike" dirty="0" smtClean="0"/>
              <a:t> – A Gaming </a:t>
            </a:r>
            <a:r>
              <a:rPr lang="de-AT" strike="sngStrike" dirty="0" err="1" smtClean="0"/>
              <a:t>Platform</a:t>
            </a:r>
            <a:endParaRPr lang="de-AT" strike="sngStrike" dirty="0" smtClean="0"/>
          </a:p>
          <a:p>
            <a:pPr marL="514350" indent="-514350">
              <a:buFont typeface="+mj-lt"/>
              <a:buAutoNum type="arabicPeriod"/>
            </a:pPr>
            <a:r>
              <a:rPr lang="de-AT" strike="sngStrike" dirty="0" smtClean="0"/>
              <a:t>Game Design 101</a:t>
            </a:r>
          </a:p>
          <a:p>
            <a:pPr marL="514350" indent="-514350">
              <a:buFont typeface="+mj-lt"/>
              <a:buAutoNum type="arabicPeriod"/>
            </a:pPr>
            <a:r>
              <a:rPr lang="de-AT" strike="sngStrike" dirty="0" smtClean="0"/>
              <a:t>Game Programming 101</a:t>
            </a:r>
          </a:p>
          <a:p>
            <a:pPr marL="514350" indent="-514350">
              <a:buFont typeface="+mj-lt"/>
              <a:buAutoNum type="arabicPeriod"/>
            </a:pPr>
            <a:r>
              <a:rPr lang="de-AT" dirty="0" err="1" smtClean="0"/>
              <a:t>Android</a:t>
            </a:r>
            <a:r>
              <a:rPr lang="de-AT" dirty="0" smtClean="0"/>
              <a:t> </a:t>
            </a:r>
            <a:r>
              <a:rPr lang="de-AT" dirty="0" err="1" smtClean="0"/>
              <a:t>for</a:t>
            </a:r>
            <a:r>
              <a:rPr lang="de-AT" dirty="0" smtClean="0"/>
              <a:t> Game Developers</a:t>
            </a:r>
          </a:p>
          <a:p>
            <a:pPr marL="514350" indent="-514350">
              <a:buFont typeface="+mj-lt"/>
              <a:buAutoNum type="arabicPeriod"/>
            </a:pPr>
            <a:r>
              <a:rPr lang="de-AT" dirty="0" smtClean="0"/>
              <a:t>Lunch Break (Ohm </a:t>
            </a:r>
            <a:r>
              <a:rPr lang="de-AT" dirty="0" err="1" smtClean="0"/>
              <a:t>Nom</a:t>
            </a:r>
            <a:r>
              <a:rPr lang="de-AT" dirty="0" smtClean="0"/>
              <a:t> </a:t>
            </a:r>
            <a:r>
              <a:rPr lang="de-AT" dirty="0" err="1" smtClean="0"/>
              <a:t>Nom</a:t>
            </a:r>
            <a:r>
              <a:rPr lang="de-AT" dirty="0" smtClean="0"/>
              <a:t> </a:t>
            </a:r>
            <a:r>
              <a:rPr lang="de-AT" dirty="0" err="1" smtClean="0"/>
              <a:t>Nom</a:t>
            </a:r>
            <a:r>
              <a:rPr lang="de-AT" dirty="0" smtClean="0"/>
              <a:t>)</a:t>
            </a:r>
          </a:p>
          <a:p>
            <a:pPr marL="514350" indent="-514350">
              <a:buFont typeface="+mj-lt"/>
              <a:buAutoNum type="arabicPeriod"/>
            </a:pPr>
            <a:r>
              <a:rPr lang="de-AT" dirty="0" err="1" smtClean="0"/>
              <a:t>Droidanoid</a:t>
            </a:r>
            <a:endParaRPr lang="de-AT" dirty="0" smtClean="0"/>
          </a:p>
          <a:p>
            <a:endParaRPr lang="de-AT" dirty="0" smtClean="0"/>
          </a:p>
          <a:p>
            <a:endParaRPr lang="de-AT" dirty="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Demystifying</a:t>
            </a:r>
            <a:r>
              <a:rPr lang="de-AT" dirty="0" smtClean="0"/>
              <a:t> </a:t>
            </a:r>
            <a:r>
              <a:rPr lang="de-AT" dirty="0" err="1" smtClean="0"/>
              <a:t>the</a:t>
            </a:r>
            <a:r>
              <a:rPr lang="de-AT" dirty="0" smtClean="0"/>
              <a:t> Manifest File</a:t>
            </a:r>
            <a:endParaRPr lang="de-AT" dirty="0"/>
          </a:p>
        </p:txBody>
      </p:sp>
      <p:sp>
        <p:nvSpPr>
          <p:cNvPr id="3" name="Inhaltsplatzhalter 2"/>
          <p:cNvSpPr>
            <a:spLocks noGrp="1"/>
          </p:cNvSpPr>
          <p:nvPr>
            <p:ph idx="1"/>
          </p:nvPr>
        </p:nvSpPr>
        <p:spPr/>
        <p:txBody>
          <a:bodyPr/>
          <a:lstStyle/>
          <a:p>
            <a:r>
              <a:rPr lang="de-AT" dirty="0" smtClean="0"/>
              <a:t>The AndroidManifest.xml </a:t>
            </a:r>
            <a:r>
              <a:rPr lang="de-AT" dirty="0" err="1" smtClean="0"/>
              <a:t>file</a:t>
            </a:r>
            <a:r>
              <a:rPr lang="de-AT" dirty="0" smtClean="0"/>
              <a:t> </a:t>
            </a:r>
            <a:r>
              <a:rPr lang="de-AT" dirty="0" err="1" smtClean="0"/>
              <a:t>governs</a:t>
            </a:r>
            <a:r>
              <a:rPr lang="de-AT" dirty="0" smtClean="0"/>
              <a:t> </a:t>
            </a:r>
            <a:r>
              <a:rPr lang="de-AT" dirty="0" err="1" smtClean="0"/>
              <a:t>how</a:t>
            </a:r>
            <a:r>
              <a:rPr lang="de-AT" dirty="0" smtClean="0"/>
              <a:t> </a:t>
            </a:r>
            <a:r>
              <a:rPr lang="de-AT" dirty="0" err="1" smtClean="0"/>
              <a:t>the</a:t>
            </a:r>
            <a:r>
              <a:rPr lang="de-AT" dirty="0" smtClean="0"/>
              <a:t> Market </a:t>
            </a:r>
            <a:r>
              <a:rPr lang="de-AT" dirty="0" err="1" smtClean="0"/>
              <a:t>filters</a:t>
            </a:r>
            <a:r>
              <a:rPr lang="de-AT" dirty="0" smtClean="0"/>
              <a:t> </a:t>
            </a:r>
            <a:r>
              <a:rPr lang="de-AT" dirty="0" err="1" smtClean="0"/>
              <a:t>our</a:t>
            </a:r>
            <a:r>
              <a:rPr lang="de-AT" dirty="0" smtClean="0"/>
              <a:t> </a:t>
            </a:r>
            <a:r>
              <a:rPr lang="de-AT" dirty="0" err="1" smtClean="0"/>
              <a:t>app</a:t>
            </a:r>
            <a:r>
              <a:rPr lang="de-AT" dirty="0" smtClean="0"/>
              <a:t>.</a:t>
            </a:r>
          </a:p>
          <a:p>
            <a:r>
              <a:rPr lang="de-AT" dirty="0" err="1" smtClean="0"/>
              <a:t>It</a:t>
            </a:r>
            <a:r>
              <a:rPr lang="de-AT" dirty="0" smtClean="0"/>
              <a:t> also </a:t>
            </a:r>
            <a:r>
              <a:rPr lang="de-AT" dirty="0" err="1" smtClean="0"/>
              <a:t>specifies</a:t>
            </a:r>
            <a:r>
              <a:rPr lang="de-AT" dirty="0" smtClean="0"/>
              <a:t> </a:t>
            </a:r>
            <a:r>
              <a:rPr lang="de-AT" dirty="0" err="1" smtClean="0"/>
              <a:t>the</a:t>
            </a:r>
            <a:r>
              <a:rPr lang="de-AT" dirty="0" smtClean="0"/>
              <a:t> </a:t>
            </a:r>
            <a:r>
              <a:rPr lang="de-AT" dirty="0" err="1" smtClean="0"/>
              <a:t>permissions</a:t>
            </a:r>
            <a:r>
              <a:rPr lang="de-AT" dirty="0" smtClean="0"/>
              <a:t> </a:t>
            </a:r>
            <a:r>
              <a:rPr lang="de-AT" dirty="0" err="1" smtClean="0"/>
              <a:t>we</a:t>
            </a:r>
            <a:r>
              <a:rPr lang="de-AT" dirty="0" smtClean="0"/>
              <a:t> </a:t>
            </a:r>
            <a:r>
              <a:rPr lang="de-AT" dirty="0" err="1" smtClean="0"/>
              <a:t>need</a:t>
            </a:r>
            <a:r>
              <a:rPr lang="de-AT" dirty="0" smtClean="0"/>
              <a:t>.</a:t>
            </a:r>
          </a:p>
          <a:p>
            <a:r>
              <a:rPr lang="de-AT" dirty="0" err="1" smtClean="0"/>
              <a:t>Additionally</a:t>
            </a:r>
            <a:r>
              <a:rPr lang="de-AT" dirty="0" smtClean="0"/>
              <a:t> </a:t>
            </a:r>
            <a:r>
              <a:rPr lang="de-AT" dirty="0" err="1" smtClean="0"/>
              <a:t>it</a:t>
            </a:r>
            <a:r>
              <a:rPr lang="de-AT" dirty="0" smtClean="0"/>
              <a:t> </a:t>
            </a:r>
            <a:r>
              <a:rPr lang="de-AT" dirty="0" err="1" smtClean="0"/>
              <a:t>lets</a:t>
            </a:r>
            <a:r>
              <a:rPr lang="de-AT" dirty="0" smtClean="0"/>
              <a:t> </a:t>
            </a:r>
            <a:r>
              <a:rPr lang="de-AT" dirty="0" err="1" smtClean="0"/>
              <a:t>Android</a:t>
            </a:r>
            <a:r>
              <a:rPr lang="de-AT" dirty="0" smtClean="0"/>
              <a:t> </a:t>
            </a:r>
            <a:r>
              <a:rPr lang="de-AT" dirty="0" err="1" smtClean="0"/>
              <a:t>know</a:t>
            </a:r>
            <a:r>
              <a:rPr lang="de-AT" dirty="0" smtClean="0"/>
              <a:t> </a:t>
            </a:r>
            <a:r>
              <a:rPr lang="de-AT" dirty="0" err="1" smtClean="0"/>
              <a:t>which</a:t>
            </a:r>
            <a:r>
              <a:rPr lang="de-AT" dirty="0" smtClean="0"/>
              <a:t> </a:t>
            </a:r>
            <a:r>
              <a:rPr lang="de-AT" dirty="0" err="1" smtClean="0"/>
              <a:t>Activities</a:t>
            </a:r>
            <a:r>
              <a:rPr lang="de-AT" dirty="0" smtClean="0"/>
              <a:t> </a:t>
            </a:r>
            <a:r>
              <a:rPr lang="de-AT" dirty="0" err="1" smtClean="0"/>
              <a:t>there</a:t>
            </a:r>
            <a:r>
              <a:rPr lang="de-AT" dirty="0" smtClean="0"/>
              <a:t> </a:t>
            </a:r>
            <a:r>
              <a:rPr lang="de-AT" dirty="0" err="1" smtClean="0"/>
              <a:t>are</a:t>
            </a:r>
            <a:r>
              <a:rPr lang="de-AT" dirty="0" smtClean="0"/>
              <a:t> in </a:t>
            </a:r>
            <a:r>
              <a:rPr lang="de-AT" dirty="0" err="1" smtClean="0"/>
              <a:t>our</a:t>
            </a:r>
            <a:r>
              <a:rPr lang="de-AT" dirty="0" smtClean="0"/>
              <a:t> </a:t>
            </a:r>
            <a:r>
              <a:rPr lang="de-AT" dirty="0" err="1" smtClean="0"/>
              <a:t>application</a:t>
            </a:r>
            <a:r>
              <a:rPr lang="de-AT" dirty="0" smtClean="0"/>
              <a:t>.</a:t>
            </a:r>
            <a:endParaRPr lang="de-AT" dirty="0" smtClean="0"/>
          </a:p>
          <a:p>
            <a:r>
              <a:rPr lang="de-AT" dirty="0" err="1" smtClean="0"/>
              <a:t>Here</a:t>
            </a:r>
            <a:r>
              <a:rPr lang="de-AT" dirty="0" smtClean="0"/>
              <a:t> </a:t>
            </a:r>
            <a:r>
              <a:rPr lang="de-AT" dirty="0" err="1" smtClean="0"/>
              <a:t>are</a:t>
            </a:r>
            <a:r>
              <a:rPr lang="de-AT" dirty="0" smtClean="0"/>
              <a:t> 10 easy </a:t>
            </a:r>
            <a:r>
              <a:rPr lang="de-AT" dirty="0" err="1" smtClean="0"/>
              <a:t>steps</a:t>
            </a:r>
            <a:r>
              <a:rPr lang="de-AT" dirty="0" smtClean="0"/>
              <a:t> </a:t>
            </a:r>
            <a:r>
              <a:rPr lang="de-AT" dirty="0" err="1" smtClean="0"/>
              <a:t>to</a:t>
            </a:r>
            <a:r>
              <a:rPr lang="de-AT" dirty="0" smtClean="0"/>
              <a:t> </a:t>
            </a:r>
            <a:r>
              <a:rPr lang="de-AT" dirty="0" err="1" smtClean="0"/>
              <a:t>create</a:t>
            </a:r>
            <a:r>
              <a:rPr lang="de-AT" dirty="0" smtClean="0"/>
              <a:t> a </a:t>
            </a:r>
            <a:r>
              <a:rPr lang="de-AT" dirty="0" err="1" smtClean="0"/>
              <a:t>Android</a:t>
            </a:r>
            <a:r>
              <a:rPr lang="de-AT" dirty="0" smtClean="0"/>
              <a:t> </a:t>
            </a:r>
            <a:r>
              <a:rPr lang="de-AT" dirty="0" err="1" smtClean="0"/>
              <a:t>game</a:t>
            </a:r>
            <a:r>
              <a:rPr lang="de-AT" dirty="0" smtClean="0"/>
              <a:t> </a:t>
            </a:r>
            <a:r>
              <a:rPr lang="de-AT" dirty="0" err="1" smtClean="0"/>
              <a:t>project</a:t>
            </a:r>
            <a:r>
              <a:rPr lang="de-AT" dirty="0" smtClean="0"/>
              <a:t> in </a:t>
            </a:r>
            <a:r>
              <a:rPr lang="de-AT" dirty="0" err="1" smtClean="0"/>
              <a:t>Eclipse</a:t>
            </a:r>
            <a:r>
              <a:rPr lang="de-AT" dirty="0" smtClean="0"/>
              <a:t>.</a:t>
            </a:r>
            <a:endParaRPr lang="de-AT"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Demystifying</a:t>
            </a:r>
            <a:r>
              <a:rPr lang="de-AT" dirty="0" smtClean="0"/>
              <a:t> </a:t>
            </a:r>
            <a:r>
              <a:rPr lang="de-AT" dirty="0" err="1" smtClean="0"/>
              <a:t>the</a:t>
            </a:r>
            <a:r>
              <a:rPr lang="de-AT" dirty="0" smtClean="0"/>
              <a:t> Manifest File</a:t>
            </a:r>
            <a:endParaRPr lang="de-AT" dirty="0"/>
          </a:p>
        </p:txBody>
      </p:sp>
      <p:sp>
        <p:nvSpPr>
          <p:cNvPr id="3" name="Inhaltsplatzhalter 2"/>
          <p:cNvSpPr>
            <a:spLocks noGrp="1"/>
          </p:cNvSpPr>
          <p:nvPr>
            <p:ph idx="1"/>
          </p:nvPr>
        </p:nvSpPr>
        <p:spPr/>
        <p:txBody>
          <a:bodyPr>
            <a:normAutofit fontScale="55000" lnSpcReduction="20000"/>
          </a:bodyPr>
          <a:lstStyle/>
          <a:p>
            <a:pPr marL="514350" indent="-514350">
              <a:buFont typeface="+mj-lt"/>
              <a:buAutoNum type="arabicPeriod"/>
            </a:pPr>
            <a:r>
              <a:rPr lang="en-US" dirty="0" smtClean="0"/>
              <a:t>Create a new Android project in Eclipse by opening the New Android Project dialog</a:t>
            </a:r>
            <a:endParaRPr lang="de-AT" dirty="0" smtClean="0"/>
          </a:p>
          <a:p>
            <a:pPr marL="514350" indent="-514350">
              <a:buFont typeface="+mj-lt"/>
              <a:buAutoNum type="arabicPeriod"/>
            </a:pPr>
            <a:r>
              <a:rPr lang="en-US" dirty="0" smtClean="0"/>
              <a:t>Specify your project’s name and set the build target to the latest available SDK version.</a:t>
            </a:r>
            <a:endParaRPr lang="de-AT" dirty="0" smtClean="0"/>
          </a:p>
          <a:p>
            <a:pPr marL="514350" indent="-514350">
              <a:buFont typeface="+mj-lt"/>
              <a:buAutoNum type="arabicPeriod"/>
            </a:pPr>
            <a:r>
              <a:rPr lang="en-US" dirty="0" smtClean="0"/>
              <a:t>Specify the name of your game, the package all your classes will be stored in, and the name of your main activity.</a:t>
            </a:r>
          </a:p>
          <a:p>
            <a:pPr marL="514350" indent="-514350">
              <a:buFont typeface="+mj-lt"/>
              <a:buAutoNum type="arabicPeriod"/>
            </a:pPr>
            <a:r>
              <a:rPr lang="en-US" dirty="0" smtClean="0"/>
              <a:t>Set the minimum SDK version to 3.</a:t>
            </a:r>
            <a:endParaRPr lang="de-AT" dirty="0" smtClean="0"/>
          </a:p>
          <a:p>
            <a:pPr marL="514350" indent="-514350">
              <a:buFont typeface="+mj-lt"/>
              <a:buAutoNum type="arabicPeriod"/>
            </a:pPr>
            <a:r>
              <a:rPr lang="en-US" dirty="0" smtClean="0"/>
              <a:t>Add the </a:t>
            </a:r>
            <a:r>
              <a:rPr lang="en-US" dirty="0" err="1" smtClean="0"/>
              <a:t>installLocation</a:t>
            </a:r>
            <a:r>
              <a:rPr lang="en-US" dirty="0" smtClean="0"/>
              <a:t> attribute to the &lt;manifest&gt; element in your manifest file and set it to “</a:t>
            </a:r>
            <a:r>
              <a:rPr lang="en-US" dirty="0" err="1" smtClean="0"/>
              <a:t>preferExternal</a:t>
            </a:r>
            <a:r>
              <a:rPr lang="en-US" dirty="0" smtClean="0"/>
              <a:t>”.</a:t>
            </a:r>
            <a:endParaRPr lang="de-AT" dirty="0" smtClean="0"/>
          </a:p>
          <a:p>
            <a:pPr marL="514350" indent="-514350">
              <a:buFont typeface="+mj-lt"/>
              <a:buAutoNum type="arabicPeriod"/>
            </a:pPr>
            <a:r>
              <a:rPr lang="en-US" dirty="0" smtClean="0"/>
              <a:t>Add the </a:t>
            </a:r>
            <a:r>
              <a:rPr lang="en-US" dirty="0" err="1" smtClean="0"/>
              <a:t>debuggable</a:t>
            </a:r>
            <a:r>
              <a:rPr lang="en-US" dirty="0" smtClean="0"/>
              <a:t> attribute to the &lt;application&gt; element and set it to “true”.</a:t>
            </a:r>
            <a:endParaRPr lang="de-AT" dirty="0" smtClean="0"/>
          </a:p>
          <a:p>
            <a:pPr marL="514350" indent="-514350">
              <a:buFont typeface="+mj-lt"/>
              <a:buAutoNum type="arabicPeriod"/>
            </a:pPr>
            <a:r>
              <a:rPr lang="en-US" dirty="0" smtClean="0"/>
              <a:t>Add the </a:t>
            </a:r>
            <a:r>
              <a:rPr lang="en-US" dirty="0" err="1" smtClean="0"/>
              <a:t>screenOrientation</a:t>
            </a:r>
            <a:r>
              <a:rPr lang="en-US" dirty="0" smtClean="0"/>
              <a:t> attribute to the &lt;activity&gt; element and specify the orientation you want (“portrait” or “landscape”).</a:t>
            </a:r>
            <a:endParaRPr lang="de-AT" dirty="0" smtClean="0"/>
          </a:p>
          <a:p>
            <a:pPr marL="514350" indent="-514350">
              <a:buFont typeface="+mj-lt"/>
              <a:buAutoNum type="arabicPeriod"/>
            </a:pPr>
            <a:r>
              <a:rPr lang="en-US" dirty="0" smtClean="0"/>
              <a:t>Set the </a:t>
            </a:r>
            <a:r>
              <a:rPr lang="en-US" dirty="0" err="1" smtClean="0"/>
              <a:t>configChanges</a:t>
            </a:r>
            <a:r>
              <a:rPr lang="en-US" dirty="0" smtClean="0"/>
              <a:t> attribute of the &lt;activity&gt; element to “</a:t>
            </a:r>
            <a:r>
              <a:rPr lang="en-US" dirty="0" err="1" smtClean="0"/>
              <a:t>keyboard|keyboardHidden|orientation</a:t>
            </a:r>
            <a:r>
              <a:rPr lang="en-US" dirty="0" smtClean="0"/>
              <a:t>”.</a:t>
            </a:r>
            <a:endParaRPr lang="de-AT" dirty="0" smtClean="0"/>
          </a:p>
          <a:p>
            <a:pPr marL="514350" indent="-514350">
              <a:buFont typeface="+mj-lt"/>
              <a:buAutoNum type="arabicPeriod"/>
            </a:pPr>
            <a:r>
              <a:rPr lang="en-US" dirty="0" smtClean="0"/>
              <a:t>Add two &lt;uses-permission&gt; elements to the &lt;manifest&gt; element and specify the name  attributes “</a:t>
            </a:r>
            <a:r>
              <a:rPr lang="en-US" dirty="0" err="1" smtClean="0"/>
              <a:t>android.permission.WRITE_EXTERNAL_STORAGE</a:t>
            </a:r>
            <a:r>
              <a:rPr lang="en-US" dirty="0" smtClean="0"/>
              <a:t>” and “</a:t>
            </a:r>
            <a:r>
              <a:rPr lang="en-US" dirty="0" err="1" smtClean="0"/>
              <a:t>android.permission.WAKE_LOCK</a:t>
            </a:r>
            <a:r>
              <a:rPr lang="en-US" dirty="0" smtClean="0"/>
              <a:t>”.</a:t>
            </a:r>
            <a:endParaRPr lang="de-AT" dirty="0" smtClean="0"/>
          </a:p>
          <a:p>
            <a:pPr marL="514350" indent="-514350">
              <a:buFont typeface="+mj-lt"/>
              <a:buAutoNum type="arabicPeriod"/>
            </a:pPr>
            <a:r>
              <a:rPr lang="en-US" dirty="0" smtClean="0"/>
              <a:t>Add the </a:t>
            </a:r>
            <a:r>
              <a:rPr lang="en-US" dirty="0" err="1" smtClean="0"/>
              <a:t>targetSdkVersion</a:t>
            </a:r>
            <a:r>
              <a:rPr lang="en-US" dirty="0" smtClean="0"/>
              <a:t> attribute to the &lt;uses-</a:t>
            </a:r>
            <a:r>
              <a:rPr lang="en-US" dirty="0" err="1" smtClean="0"/>
              <a:t>sdk</a:t>
            </a:r>
            <a:r>
              <a:rPr lang="en-US" dirty="0" smtClean="0"/>
              <a:t>&gt; element and specify your target SDK. </a:t>
            </a:r>
            <a:endParaRPr lang="de-AT"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 Genres: </a:t>
            </a:r>
            <a:r>
              <a:rPr lang="de-AT" dirty="0" err="1" smtClean="0"/>
              <a:t>to</a:t>
            </a:r>
            <a:r>
              <a:rPr lang="de-AT" dirty="0" smtClean="0"/>
              <a:t> </a:t>
            </a:r>
            <a:r>
              <a:rPr lang="de-AT" dirty="0" err="1" smtClean="0"/>
              <a:t>Each</a:t>
            </a:r>
            <a:r>
              <a:rPr lang="de-AT" dirty="0" smtClean="0"/>
              <a:t> </a:t>
            </a:r>
            <a:r>
              <a:rPr lang="de-AT" dirty="0" err="1" smtClean="0"/>
              <a:t>One‘s</a:t>
            </a:r>
            <a:r>
              <a:rPr lang="de-AT" dirty="0" smtClean="0"/>
              <a:t> Taste</a:t>
            </a:r>
            <a:endParaRPr lang="de-AT" dirty="0"/>
          </a:p>
        </p:txBody>
      </p:sp>
      <p:sp>
        <p:nvSpPr>
          <p:cNvPr id="3" name="Inhaltsplatzhalter 2"/>
          <p:cNvSpPr>
            <a:spLocks noGrp="1"/>
          </p:cNvSpPr>
          <p:nvPr>
            <p:ph idx="1"/>
          </p:nvPr>
        </p:nvSpPr>
        <p:spPr/>
        <p:txBody>
          <a:bodyPr/>
          <a:lstStyle/>
          <a:p>
            <a:pPr algn="ctr">
              <a:buNone/>
            </a:pPr>
            <a:r>
              <a:rPr lang="de-AT" dirty="0" err="1" smtClean="0"/>
              <a:t>Casual</a:t>
            </a:r>
            <a:r>
              <a:rPr lang="de-AT" dirty="0" smtClean="0"/>
              <a:t> Games</a:t>
            </a:r>
            <a:endParaRPr lang="de-AT" dirty="0"/>
          </a:p>
        </p:txBody>
      </p:sp>
      <p:pic>
        <p:nvPicPr>
          <p:cNvPr id="1026" name="Picture 2" descr="http://www.geek.com/wp-content/uploads/2009/12/Angry_Birds_nitro.png"/>
          <p:cNvPicPr>
            <a:picLocks noChangeAspect="1" noChangeArrowheads="1"/>
          </p:cNvPicPr>
          <p:nvPr/>
        </p:nvPicPr>
        <p:blipFill>
          <a:blip r:embed="rId2" cstate="print"/>
          <a:srcRect/>
          <a:stretch>
            <a:fillRect/>
          </a:stretch>
        </p:blipFill>
        <p:spPr bwMode="auto">
          <a:xfrm>
            <a:off x="1475656" y="1772816"/>
            <a:ext cx="5832648" cy="3888433"/>
          </a:xfrm>
          <a:prstGeom prst="rect">
            <a:avLst/>
          </a:prstGeom>
          <a:noFill/>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Demystifying</a:t>
            </a:r>
            <a:r>
              <a:rPr lang="de-AT" dirty="0" smtClean="0"/>
              <a:t> </a:t>
            </a:r>
            <a:r>
              <a:rPr lang="de-AT" dirty="0" err="1" smtClean="0"/>
              <a:t>the</a:t>
            </a:r>
            <a:r>
              <a:rPr lang="de-AT" dirty="0" smtClean="0"/>
              <a:t> Manifest File</a:t>
            </a:r>
            <a:endParaRPr lang="de-AT" dirty="0"/>
          </a:p>
        </p:txBody>
      </p:sp>
      <p:sp>
        <p:nvSpPr>
          <p:cNvPr id="3" name="Inhaltsplatzhalter 2"/>
          <p:cNvSpPr>
            <a:spLocks noGrp="1"/>
          </p:cNvSpPr>
          <p:nvPr>
            <p:ph idx="1"/>
          </p:nvPr>
        </p:nvSpPr>
        <p:spPr>
          <a:xfrm>
            <a:off x="467544" y="980728"/>
            <a:ext cx="8229600" cy="5877272"/>
          </a:xfrm>
        </p:spPr>
        <p:txBody>
          <a:bodyPr>
            <a:normAutofit fontScale="47500" lnSpcReduction="20000"/>
          </a:bodyPr>
          <a:lstStyle/>
          <a:p>
            <a:pPr>
              <a:buNone/>
            </a:pPr>
            <a:r>
              <a:rPr lang="de-AT" dirty="0" smtClean="0">
                <a:latin typeface="TheSansMonoConNormal" pitchFamily="34" charset="0"/>
              </a:rPr>
              <a:t>&lt;?</a:t>
            </a:r>
            <a:r>
              <a:rPr lang="de-AT" dirty="0" err="1" smtClean="0">
                <a:latin typeface="TheSansMonoConNormal" pitchFamily="34" charset="0"/>
              </a:rPr>
              <a:t>xml</a:t>
            </a:r>
            <a:r>
              <a:rPr lang="de-AT" dirty="0" smtClean="0">
                <a:latin typeface="TheSansMonoConNormal" pitchFamily="34" charset="0"/>
              </a:rPr>
              <a:t> </a:t>
            </a:r>
            <a:r>
              <a:rPr lang="de-AT" dirty="0" err="1" smtClean="0">
                <a:latin typeface="TheSansMonoConNormal" pitchFamily="34" charset="0"/>
              </a:rPr>
              <a:t>version</a:t>
            </a:r>
            <a:r>
              <a:rPr lang="de-AT" dirty="0" smtClean="0">
                <a:latin typeface="TheSansMonoConNormal" pitchFamily="34" charset="0"/>
              </a:rPr>
              <a:t>=</a:t>
            </a:r>
            <a:r>
              <a:rPr lang="de-AT" i="1" dirty="0" smtClean="0">
                <a:latin typeface="TheSansMonoConNormal" pitchFamily="34" charset="0"/>
              </a:rPr>
              <a:t>"1.0" </a:t>
            </a:r>
            <a:r>
              <a:rPr lang="de-AT" i="1" dirty="0" err="1" smtClean="0">
                <a:latin typeface="TheSansMonoConNormal" pitchFamily="34" charset="0"/>
              </a:rPr>
              <a:t>encoding</a:t>
            </a:r>
            <a:r>
              <a:rPr lang="de-AT" i="1" dirty="0" smtClean="0">
                <a:latin typeface="TheSansMonoConNormal" pitchFamily="34" charset="0"/>
              </a:rPr>
              <a:t>="utf-8"?&gt;</a:t>
            </a:r>
          </a:p>
          <a:p>
            <a:pPr>
              <a:buNone/>
            </a:pPr>
            <a:r>
              <a:rPr lang="de-AT" dirty="0" smtClean="0">
                <a:latin typeface="TheSansMonoConNormal" pitchFamily="34" charset="0"/>
              </a:rPr>
              <a:t>&lt;manifest </a:t>
            </a:r>
            <a:r>
              <a:rPr lang="de-AT" dirty="0" err="1" smtClean="0">
                <a:latin typeface="TheSansMonoConNormal" pitchFamily="34" charset="0"/>
              </a:rPr>
              <a:t>xmlns:android</a:t>
            </a:r>
            <a:r>
              <a:rPr lang="de-AT" dirty="0" smtClean="0">
                <a:latin typeface="TheSansMonoConNormal" pitchFamily="34" charset="0"/>
              </a:rPr>
              <a:t>=</a:t>
            </a:r>
            <a:r>
              <a:rPr lang="de-AT" i="1" dirty="0" smtClean="0">
                <a:latin typeface="TheSansMonoConNormal" pitchFamily="34" charset="0"/>
              </a:rPr>
              <a:t>"http://schemas.android.com/apk/res/android"</a:t>
            </a:r>
          </a:p>
          <a:p>
            <a:pPr>
              <a:buNone/>
            </a:pPr>
            <a:r>
              <a:rPr lang="de-AT" dirty="0" smtClean="0">
                <a:latin typeface="TheSansMonoConNormal" pitchFamily="34" charset="0"/>
              </a:rPr>
              <a:t>      </a:t>
            </a:r>
            <a:r>
              <a:rPr lang="de-AT" dirty="0" err="1" smtClean="0">
                <a:latin typeface="TheSansMonoConNormal" pitchFamily="34" charset="0"/>
              </a:rPr>
              <a:t>package</a:t>
            </a:r>
            <a:r>
              <a:rPr lang="de-AT" dirty="0" smtClean="0">
                <a:latin typeface="TheSansMonoConNormal" pitchFamily="34" charset="0"/>
              </a:rPr>
              <a:t>=</a:t>
            </a:r>
            <a:r>
              <a:rPr lang="de-AT" i="1" dirty="0" smtClean="0">
                <a:latin typeface="TheSansMonoConNormal" pitchFamily="34" charset="0"/>
              </a:rPr>
              <a:t>"</a:t>
            </a:r>
            <a:r>
              <a:rPr lang="de-AT" i="1" dirty="0" err="1" smtClean="0">
                <a:latin typeface="TheSansMonoConNormal" pitchFamily="34" charset="0"/>
              </a:rPr>
              <a:t>com.badlogic.agd</a:t>
            </a:r>
            <a:r>
              <a:rPr lang="de-AT" i="1" dirty="0" smtClean="0">
                <a:latin typeface="TheSansMonoConNormal" pitchFamily="34" charset="0"/>
              </a:rPr>
              <a:t>"</a:t>
            </a:r>
          </a:p>
          <a:p>
            <a:pPr>
              <a:buNone/>
            </a:pPr>
            <a:r>
              <a:rPr lang="de-AT" dirty="0" smtClean="0">
                <a:latin typeface="TheSansMonoConNormal" pitchFamily="34" charset="0"/>
              </a:rPr>
              <a:t>      </a:t>
            </a:r>
            <a:r>
              <a:rPr lang="de-AT" dirty="0" err="1" smtClean="0">
                <a:latin typeface="TheSansMonoConNormal" pitchFamily="34" charset="0"/>
              </a:rPr>
              <a:t>android:versionCode</a:t>
            </a:r>
            <a:r>
              <a:rPr lang="de-AT" dirty="0" smtClean="0">
                <a:latin typeface="TheSansMonoConNormal" pitchFamily="34" charset="0"/>
              </a:rPr>
              <a:t>=</a:t>
            </a:r>
            <a:r>
              <a:rPr lang="de-AT" i="1" dirty="0" smtClean="0">
                <a:latin typeface="TheSansMonoConNormal" pitchFamily="34" charset="0"/>
              </a:rPr>
              <a:t>"1"</a:t>
            </a:r>
          </a:p>
          <a:p>
            <a:pPr>
              <a:buNone/>
            </a:pPr>
            <a:r>
              <a:rPr lang="de-AT" dirty="0" smtClean="0">
                <a:latin typeface="TheSansMonoConNormal" pitchFamily="34" charset="0"/>
              </a:rPr>
              <a:t>      </a:t>
            </a:r>
            <a:r>
              <a:rPr lang="de-AT" dirty="0" err="1" smtClean="0">
                <a:latin typeface="TheSansMonoConNormal" pitchFamily="34" charset="0"/>
              </a:rPr>
              <a:t>android:versionName</a:t>
            </a:r>
            <a:r>
              <a:rPr lang="de-AT" dirty="0" smtClean="0">
                <a:latin typeface="TheSansMonoConNormal" pitchFamily="34" charset="0"/>
              </a:rPr>
              <a:t>=</a:t>
            </a:r>
            <a:r>
              <a:rPr lang="de-AT" i="1" dirty="0" smtClean="0">
                <a:latin typeface="TheSansMonoConNormal" pitchFamily="34" charset="0"/>
              </a:rPr>
              <a:t>"1.0"</a:t>
            </a:r>
          </a:p>
          <a:p>
            <a:pPr>
              <a:buNone/>
            </a:pPr>
            <a:r>
              <a:rPr lang="de-AT" dirty="0" smtClean="0">
                <a:latin typeface="TheSansMonoConNormal" pitchFamily="34" charset="0"/>
              </a:rPr>
              <a:t>      </a:t>
            </a:r>
            <a:r>
              <a:rPr lang="de-AT" dirty="0" err="1" smtClean="0">
                <a:latin typeface="TheSansMonoConNormal" pitchFamily="34" charset="0"/>
              </a:rPr>
              <a:t>android:installLocation</a:t>
            </a:r>
            <a:r>
              <a:rPr lang="de-AT" dirty="0" smtClean="0">
                <a:latin typeface="TheSansMonoConNormal" pitchFamily="34" charset="0"/>
              </a:rPr>
              <a:t>=</a:t>
            </a:r>
            <a:r>
              <a:rPr lang="de-AT" i="1" dirty="0" smtClean="0">
                <a:latin typeface="TheSansMonoConNormal" pitchFamily="34" charset="0"/>
              </a:rPr>
              <a:t>"</a:t>
            </a:r>
            <a:r>
              <a:rPr lang="de-AT" i="1" dirty="0" err="1" smtClean="0">
                <a:latin typeface="TheSansMonoConNormal" pitchFamily="34" charset="0"/>
              </a:rPr>
              <a:t>preferExternal</a:t>
            </a:r>
            <a:r>
              <a:rPr lang="de-AT" i="1" dirty="0" smtClean="0">
                <a:latin typeface="TheSansMonoConNormal" pitchFamily="34" charset="0"/>
              </a:rPr>
              <a:t>"&gt;    </a:t>
            </a:r>
          </a:p>
          <a:p>
            <a:pPr>
              <a:buNone/>
            </a:pPr>
            <a:endParaRPr lang="de-AT" dirty="0" smtClean="0">
              <a:latin typeface="TheSansMonoConNormal" pitchFamily="34" charset="0"/>
            </a:endParaRPr>
          </a:p>
          <a:p>
            <a:pPr>
              <a:buNone/>
            </a:pPr>
            <a:r>
              <a:rPr lang="de-AT" dirty="0" smtClean="0">
                <a:latin typeface="TheSansMonoConNormal" pitchFamily="34" charset="0"/>
              </a:rPr>
              <a:t>    &lt;</a:t>
            </a:r>
            <a:r>
              <a:rPr lang="de-AT" dirty="0" err="1" smtClean="0">
                <a:latin typeface="TheSansMonoConNormal" pitchFamily="34" charset="0"/>
              </a:rPr>
              <a:t>application</a:t>
            </a:r>
            <a:r>
              <a:rPr lang="de-AT" dirty="0" smtClean="0">
                <a:latin typeface="TheSansMonoConNormal" pitchFamily="34" charset="0"/>
              </a:rPr>
              <a:t> </a:t>
            </a:r>
            <a:r>
              <a:rPr lang="de-AT" dirty="0" err="1" smtClean="0">
                <a:latin typeface="TheSansMonoConNormal" pitchFamily="34" charset="0"/>
              </a:rPr>
              <a:t>android:icon</a:t>
            </a:r>
            <a:r>
              <a:rPr lang="de-AT" dirty="0" smtClean="0">
                <a:latin typeface="TheSansMonoConNormal" pitchFamily="34" charset="0"/>
              </a:rPr>
              <a:t>=</a:t>
            </a:r>
            <a:r>
              <a:rPr lang="de-AT" i="1" dirty="0" smtClean="0">
                <a:latin typeface="TheSansMonoConNormal" pitchFamily="34" charset="0"/>
              </a:rPr>
              <a:t>"@</a:t>
            </a:r>
            <a:r>
              <a:rPr lang="de-AT" i="1" dirty="0" err="1" smtClean="0">
                <a:latin typeface="TheSansMonoConNormal" pitchFamily="34" charset="0"/>
              </a:rPr>
              <a:t>drawable</a:t>
            </a:r>
            <a:r>
              <a:rPr lang="de-AT" i="1" dirty="0" smtClean="0">
                <a:latin typeface="TheSansMonoConNormal" pitchFamily="34" charset="0"/>
              </a:rPr>
              <a:t>/</a:t>
            </a:r>
            <a:r>
              <a:rPr lang="de-AT" i="1" dirty="0" err="1" smtClean="0">
                <a:latin typeface="TheSansMonoConNormal" pitchFamily="34" charset="0"/>
              </a:rPr>
              <a:t>icon</a:t>
            </a:r>
            <a:r>
              <a:rPr lang="de-AT" i="1" dirty="0" smtClean="0">
                <a:latin typeface="TheSansMonoConNormal" pitchFamily="34" charset="0"/>
              </a:rPr>
              <a:t>" </a:t>
            </a:r>
          </a:p>
          <a:p>
            <a:pPr>
              <a:buNone/>
            </a:pPr>
            <a:r>
              <a:rPr lang="de-AT" dirty="0" smtClean="0">
                <a:latin typeface="TheSansMonoConNormal" pitchFamily="34" charset="0"/>
              </a:rPr>
              <a:t>     </a:t>
            </a:r>
            <a:r>
              <a:rPr lang="de-AT" dirty="0" err="1" smtClean="0">
                <a:latin typeface="TheSansMonoConNormal" pitchFamily="34" charset="0"/>
              </a:rPr>
              <a:t>android:label</a:t>
            </a:r>
            <a:r>
              <a:rPr lang="de-AT" dirty="0" smtClean="0">
                <a:latin typeface="TheSansMonoConNormal" pitchFamily="34" charset="0"/>
              </a:rPr>
              <a:t>=</a:t>
            </a:r>
            <a:r>
              <a:rPr lang="de-AT" i="1" dirty="0" smtClean="0">
                <a:latin typeface="TheSansMonoConNormal" pitchFamily="34" charset="0"/>
              </a:rPr>
              <a:t>"@</a:t>
            </a:r>
            <a:r>
              <a:rPr lang="de-AT" i="1" dirty="0" err="1" smtClean="0">
                <a:latin typeface="TheSansMonoConNormal" pitchFamily="34" charset="0"/>
              </a:rPr>
              <a:t>string</a:t>
            </a:r>
            <a:r>
              <a:rPr lang="de-AT" i="1" dirty="0" smtClean="0">
                <a:latin typeface="TheSansMonoConNormal" pitchFamily="34" charset="0"/>
              </a:rPr>
              <a:t>/</a:t>
            </a:r>
            <a:r>
              <a:rPr lang="de-AT" i="1" dirty="0" err="1" smtClean="0">
                <a:latin typeface="TheSansMonoConNormal" pitchFamily="34" charset="0"/>
              </a:rPr>
              <a:t>app_name</a:t>
            </a:r>
            <a:r>
              <a:rPr lang="de-AT" i="1" dirty="0" smtClean="0">
                <a:latin typeface="TheSansMonoConNormal" pitchFamily="34" charset="0"/>
              </a:rPr>
              <a:t>"</a:t>
            </a:r>
          </a:p>
          <a:p>
            <a:pPr>
              <a:buNone/>
            </a:pPr>
            <a:r>
              <a:rPr lang="de-AT" dirty="0" smtClean="0">
                <a:latin typeface="TheSansMonoConNormal" pitchFamily="34" charset="0"/>
              </a:rPr>
              <a:t>     </a:t>
            </a:r>
            <a:r>
              <a:rPr lang="de-AT" dirty="0" err="1" smtClean="0">
                <a:latin typeface="TheSansMonoConNormal" pitchFamily="34" charset="0"/>
              </a:rPr>
              <a:t>android:debuggable</a:t>
            </a:r>
            <a:r>
              <a:rPr lang="de-AT" dirty="0" smtClean="0">
                <a:latin typeface="TheSansMonoConNormal" pitchFamily="34" charset="0"/>
              </a:rPr>
              <a:t>=</a:t>
            </a:r>
            <a:r>
              <a:rPr lang="de-AT" i="1" dirty="0" smtClean="0">
                <a:latin typeface="TheSansMonoConNormal" pitchFamily="34" charset="0"/>
              </a:rPr>
              <a:t>"</a:t>
            </a:r>
            <a:r>
              <a:rPr lang="de-AT" i="1" dirty="0" err="1" smtClean="0">
                <a:latin typeface="TheSansMonoConNormal" pitchFamily="34" charset="0"/>
              </a:rPr>
              <a:t>true</a:t>
            </a:r>
            <a:r>
              <a:rPr lang="de-AT" i="1" dirty="0" smtClean="0">
                <a:latin typeface="TheSansMonoConNormal" pitchFamily="34" charset="0"/>
              </a:rPr>
              <a:t>"&gt;</a:t>
            </a:r>
          </a:p>
          <a:p>
            <a:pPr>
              <a:buNone/>
            </a:pPr>
            <a:r>
              <a:rPr lang="de-AT" dirty="0" smtClean="0">
                <a:latin typeface="TheSansMonoConNormal" pitchFamily="34" charset="0"/>
              </a:rPr>
              <a:t>        &lt;</a:t>
            </a:r>
            <a:r>
              <a:rPr lang="de-AT" dirty="0" err="1" smtClean="0">
                <a:latin typeface="TheSansMonoConNormal" pitchFamily="34" charset="0"/>
              </a:rPr>
              <a:t>activity</a:t>
            </a:r>
            <a:r>
              <a:rPr lang="de-AT" dirty="0" smtClean="0">
                <a:latin typeface="TheSansMonoConNormal" pitchFamily="34" charset="0"/>
              </a:rPr>
              <a:t> </a:t>
            </a:r>
            <a:r>
              <a:rPr lang="de-AT" dirty="0" err="1" smtClean="0">
                <a:latin typeface="TheSansMonoConNormal" pitchFamily="34" charset="0"/>
              </a:rPr>
              <a:t>android:name</a:t>
            </a:r>
            <a:r>
              <a:rPr lang="de-AT" dirty="0" smtClean="0">
                <a:latin typeface="TheSansMonoConNormal" pitchFamily="34" charset="0"/>
              </a:rPr>
              <a:t>=</a:t>
            </a:r>
            <a:r>
              <a:rPr lang="de-AT" i="1" dirty="0" smtClean="0">
                <a:latin typeface="TheSansMonoConNormal" pitchFamily="34" charset="0"/>
              </a:rPr>
              <a:t>".</a:t>
            </a:r>
            <a:r>
              <a:rPr lang="de-AT" i="1" dirty="0" err="1" smtClean="0">
                <a:latin typeface="TheSansMonoConNormal" pitchFamily="34" charset="0"/>
              </a:rPr>
              <a:t>MyAwesomeGame</a:t>
            </a:r>
            <a:r>
              <a:rPr lang="de-AT" i="1" dirty="0" smtClean="0">
                <a:latin typeface="TheSansMonoConNormal" pitchFamily="34" charset="0"/>
              </a:rPr>
              <a:t>"</a:t>
            </a:r>
          </a:p>
          <a:p>
            <a:pPr>
              <a:buNone/>
            </a:pPr>
            <a:r>
              <a:rPr lang="de-AT" dirty="0" smtClean="0">
                <a:latin typeface="TheSansMonoConNormal" pitchFamily="34" charset="0"/>
              </a:rPr>
              <a:t>                  </a:t>
            </a:r>
            <a:r>
              <a:rPr lang="de-AT" dirty="0" err="1" smtClean="0">
                <a:latin typeface="TheSansMonoConNormal" pitchFamily="34" charset="0"/>
              </a:rPr>
              <a:t>android:label</a:t>
            </a:r>
            <a:r>
              <a:rPr lang="de-AT" dirty="0" smtClean="0">
                <a:latin typeface="TheSansMonoConNormal" pitchFamily="34" charset="0"/>
              </a:rPr>
              <a:t>=</a:t>
            </a:r>
            <a:r>
              <a:rPr lang="de-AT" i="1" dirty="0" smtClean="0">
                <a:latin typeface="TheSansMonoConNormal" pitchFamily="34" charset="0"/>
              </a:rPr>
              <a:t>"@</a:t>
            </a:r>
            <a:r>
              <a:rPr lang="de-AT" i="1" dirty="0" err="1" smtClean="0">
                <a:latin typeface="TheSansMonoConNormal" pitchFamily="34" charset="0"/>
              </a:rPr>
              <a:t>string</a:t>
            </a:r>
            <a:r>
              <a:rPr lang="de-AT" i="1" dirty="0" smtClean="0">
                <a:latin typeface="TheSansMonoConNormal" pitchFamily="34" charset="0"/>
              </a:rPr>
              <a:t>/</a:t>
            </a:r>
            <a:r>
              <a:rPr lang="de-AT" i="1" dirty="0" err="1" smtClean="0">
                <a:latin typeface="TheSansMonoConNormal" pitchFamily="34" charset="0"/>
              </a:rPr>
              <a:t>app_name</a:t>
            </a:r>
            <a:r>
              <a:rPr lang="de-AT" i="1" dirty="0" smtClean="0">
                <a:latin typeface="TheSansMonoConNormal" pitchFamily="34" charset="0"/>
              </a:rPr>
              <a:t>"</a:t>
            </a:r>
          </a:p>
          <a:p>
            <a:pPr>
              <a:buNone/>
            </a:pPr>
            <a:r>
              <a:rPr lang="de-AT" i="1" dirty="0" smtClean="0">
                <a:latin typeface="TheSansMonoConNormal" pitchFamily="34" charset="0"/>
              </a:rPr>
              <a:t>                  </a:t>
            </a:r>
            <a:r>
              <a:rPr lang="de-AT" i="1" dirty="0" err="1" smtClean="0">
                <a:latin typeface="TheSansMonoConNormal" pitchFamily="34" charset="0"/>
              </a:rPr>
              <a:t>android:configChanges</a:t>
            </a:r>
            <a:r>
              <a:rPr lang="de-AT" i="1" dirty="0" smtClean="0">
                <a:latin typeface="TheSansMonoConNormal" pitchFamily="34" charset="0"/>
              </a:rPr>
              <a:t>="</a:t>
            </a:r>
            <a:r>
              <a:rPr lang="de-AT" i="1" dirty="0" err="1" smtClean="0">
                <a:latin typeface="TheSansMonoConNormal" pitchFamily="34" charset="0"/>
              </a:rPr>
              <a:t>keyboard|keyboardHidden|orientation</a:t>
            </a:r>
            <a:r>
              <a:rPr lang="de-AT" i="1" dirty="0" smtClean="0">
                <a:latin typeface="TheSansMonoConNormal" pitchFamily="34" charset="0"/>
              </a:rPr>
              <a:t>"</a:t>
            </a:r>
          </a:p>
          <a:p>
            <a:pPr>
              <a:buNone/>
            </a:pPr>
            <a:r>
              <a:rPr lang="de-AT" i="1" dirty="0" smtClean="0">
                <a:latin typeface="TheSansMonoConNormal" pitchFamily="34" charset="0"/>
              </a:rPr>
              <a:t>                  </a:t>
            </a:r>
            <a:r>
              <a:rPr lang="de-AT" i="1" dirty="0" err="1" smtClean="0">
                <a:latin typeface="TheSansMonoConNormal" pitchFamily="34" charset="0"/>
              </a:rPr>
              <a:t>android:screenOrientation</a:t>
            </a:r>
            <a:r>
              <a:rPr lang="de-AT" i="1" dirty="0" smtClean="0">
                <a:latin typeface="TheSansMonoConNormal" pitchFamily="34" charset="0"/>
              </a:rPr>
              <a:t>="</a:t>
            </a:r>
            <a:r>
              <a:rPr lang="de-AT" i="1" dirty="0" err="1" smtClean="0">
                <a:latin typeface="TheSansMonoConNormal" pitchFamily="34" charset="0"/>
              </a:rPr>
              <a:t>landscape</a:t>
            </a:r>
            <a:r>
              <a:rPr lang="de-AT" i="1" dirty="0" smtClean="0">
                <a:latin typeface="TheSansMonoConNormal" pitchFamily="34" charset="0"/>
              </a:rPr>
              <a:t>"&gt;</a:t>
            </a:r>
          </a:p>
          <a:p>
            <a:pPr>
              <a:buNone/>
            </a:pPr>
            <a:r>
              <a:rPr lang="de-AT" dirty="0" smtClean="0">
                <a:latin typeface="TheSansMonoConNormal" pitchFamily="34" charset="0"/>
              </a:rPr>
              <a:t>            &lt;</a:t>
            </a:r>
            <a:r>
              <a:rPr lang="de-AT" dirty="0" err="1" smtClean="0">
                <a:latin typeface="TheSansMonoConNormal" pitchFamily="34" charset="0"/>
              </a:rPr>
              <a:t>intent</a:t>
            </a:r>
            <a:r>
              <a:rPr lang="de-AT" dirty="0" smtClean="0">
                <a:latin typeface="TheSansMonoConNormal" pitchFamily="34" charset="0"/>
              </a:rPr>
              <a:t>-filter&gt;</a:t>
            </a:r>
          </a:p>
          <a:p>
            <a:pPr>
              <a:buNone/>
            </a:pPr>
            <a:r>
              <a:rPr lang="de-AT" dirty="0" smtClean="0">
                <a:latin typeface="TheSansMonoConNormal" pitchFamily="34" charset="0"/>
              </a:rPr>
              <a:t>                &lt;</a:t>
            </a:r>
            <a:r>
              <a:rPr lang="de-AT" dirty="0" err="1" smtClean="0">
                <a:latin typeface="TheSansMonoConNormal" pitchFamily="34" charset="0"/>
              </a:rPr>
              <a:t>action</a:t>
            </a:r>
            <a:r>
              <a:rPr lang="de-AT" dirty="0" smtClean="0">
                <a:latin typeface="TheSansMonoConNormal" pitchFamily="34" charset="0"/>
              </a:rPr>
              <a:t> </a:t>
            </a:r>
            <a:r>
              <a:rPr lang="de-AT" dirty="0" err="1" smtClean="0">
                <a:latin typeface="TheSansMonoConNormal" pitchFamily="34" charset="0"/>
              </a:rPr>
              <a:t>android:name</a:t>
            </a:r>
            <a:r>
              <a:rPr lang="de-AT" dirty="0" smtClean="0">
                <a:latin typeface="TheSansMonoConNormal" pitchFamily="34" charset="0"/>
              </a:rPr>
              <a:t>=</a:t>
            </a:r>
            <a:r>
              <a:rPr lang="de-AT" i="1" dirty="0" smtClean="0">
                <a:latin typeface="TheSansMonoConNormal" pitchFamily="34" charset="0"/>
              </a:rPr>
              <a:t>"</a:t>
            </a:r>
            <a:r>
              <a:rPr lang="de-AT" i="1" dirty="0" err="1" smtClean="0">
                <a:latin typeface="TheSansMonoConNormal" pitchFamily="34" charset="0"/>
              </a:rPr>
              <a:t>android.intent.action.MAIN</a:t>
            </a:r>
            <a:r>
              <a:rPr lang="de-AT" i="1" dirty="0" smtClean="0">
                <a:latin typeface="TheSansMonoConNormal" pitchFamily="34" charset="0"/>
              </a:rPr>
              <a:t>" /&gt;</a:t>
            </a:r>
          </a:p>
          <a:p>
            <a:pPr>
              <a:buNone/>
            </a:pPr>
            <a:r>
              <a:rPr lang="de-AT" dirty="0" smtClean="0">
                <a:latin typeface="TheSansMonoConNormal" pitchFamily="34" charset="0"/>
              </a:rPr>
              <a:t>                &lt;</a:t>
            </a:r>
            <a:r>
              <a:rPr lang="de-AT" dirty="0" err="1" smtClean="0">
                <a:latin typeface="TheSansMonoConNormal" pitchFamily="34" charset="0"/>
              </a:rPr>
              <a:t>category</a:t>
            </a:r>
            <a:r>
              <a:rPr lang="de-AT" dirty="0" smtClean="0">
                <a:latin typeface="TheSansMonoConNormal" pitchFamily="34" charset="0"/>
              </a:rPr>
              <a:t> </a:t>
            </a:r>
            <a:r>
              <a:rPr lang="de-AT" dirty="0" err="1" smtClean="0">
                <a:latin typeface="TheSansMonoConNormal" pitchFamily="34" charset="0"/>
              </a:rPr>
              <a:t>android:name</a:t>
            </a:r>
            <a:r>
              <a:rPr lang="de-AT" dirty="0" smtClean="0">
                <a:latin typeface="TheSansMonoConNormal" pitchFamily="34" charset="0"/>
              </a:rPr>
              <a:t>=</a:t>
            </a:r>
            <a:r>
              <a:rPr lang="de-AT" i="1" dirty="0" smtClean="0">
                <a:latin typeface="TheSansMonoConNormal" pitchFamily="34" charset="0"/>
              </a:rPr>
              <a:t>"</a:t>
            </a:r>
            <a:r>
              <a:rPr lang="de-AT" i="1" dirty="0" err="1" smtClean="0">
                <a:latin typeface="TheSansMonoConNormal" pitchFamily="34" charset="0"/>
              </a:rPr>
              <a:t>android.intent.category.LAUNCHER</a:t>
            </a:r>
            <a:r>
              <a:rPr lang="de-AT" i="1" dirty="0" smtClean="0">
                <a:latin typeface="TheSansMonoConNormal" pitchFamily="34" charset="0"/>
              </a:rPr>
              <a:t>" /&gt;</a:t>
            </a:r>
          </a:p>
          <a:p>
            <a:pPr>
              <a:buNone/>
            </a:pPr>
            <a:r>
              <a:rPr lang="de-AT" dirty="0" smtClean="0">
                <a:latin typeface="TheSansMonoConNormal" pitchFamily="34" charset="0"/>
              </a:rPr>
              <a:t>            &lt;/</a:t>
            </a:r>
            <a:r>
              <a:rPr lang="de-AT" dirty="0" err="1" smtClean="0">
                <a:latin typeface="TheSansMonoConNormal" pitchFamily="34" charset="0"/>
              </a:rPr>
              <a:t>intent</a:t>
            </a:r>
            <a:r>
              <a:rPr lang="de-AT" dirty="0" smtClean="0">
                <a:latin typeface="TheSansMonoConNormal" pitchFamily="34" charset="0"/>
              </a:rPr>
              <a:t>-filter&gt;</a:t>
            </a:r>
          </a:p>
          <a:p>
            <a:pPr>
              <a:buNone/>
            </a:pPr>
            <a:r>
              <a:rPr lang="de-AT" dirty="0" smtClean="0">
                <a:latin typeface="TheSansMonoConNormal" pitchFamily="34" charset="0"/>
              </a:rPr>
              <a:t>        &lt;/</a:t>
            </a:r>
            <a:r>
              <a:rPr lang="de-AT" dirty="0" err="1" smtClean="0">
                <a:latin typeface="TheSansMonoConNormal" pitchFamily="34" charset="0"/>
              </a:rPr>
              <a:t>activity</a:t>
            </a:r>
            <a:r>
              <a:rPr lang="de-AT" dirty="0" smtClean="0">
                <a:latin typeface="TheSansMonoConNormal" pitchFamily="34" charset="0"/>
              </a:rPr>
              <a:t>&gt;</a:t>
            </a:r>
          </a:p>
          <a:p>
            <a:pPr>
              <a:buNone/>
            </a:pPr>
            <a:r>
              <a:rPr lang="de-AT" dirty="0" smtClean="0">
                <a:latin typeface="TheSansMonoConNormal" pitchFamily="34" charset="0"/>
              </a:rPr>
              <a:t>    &lt;/</a:t>
            </a:r>
            <a:r>
              <a:rPr lang="de-AT" dirty="0" err="1" smtClean="0">
                <a:latin typeface="TheSansMonoConNormal" pitchFamily="34" charset="0"/>
              </a:rPr>
              <a:t>application</a:t>
            </a:r>
            <a:r>
              <a:rPr lang="de-AT" dirty="0" smtClean="0">
                <a:latin typeface="TheSansMonoConNormal" pitchFamily="34" charset="0"/>
              </a:rPr>
              <a:t>&gt;</a:t>
            </a:r>
          </a:p>
          <a:p>
            <a:pPr>
              <a:buNone/>
            </a:pPr>
            <a:r>
              <a:rPr lang="de-AT" dirty="0" smtClean="0">
                <a:latin typeface="TheSansMonoConNormal" pitchFamily="34" charset="0"/>
              </a:rPr>
              <a:t>        </a:t>
            </a:r>
          </a:p>
          <a:p>
            <a:pPr>
              <a:buNone/>
            </a:pPr>
            <a:r>
              <a:rPr lang="de-AT" dirty="0" smtClean="0">
                <a:latin typeface="TheSansMonoConNormal" pitchFamily="34" charset="0"/>
              </a:rPr>
              <a:t>    &lt;</a:t>
            </a:r>
            <a:r>
              <a:rPr lang="de-AT" dirty="0" err="1" smtClean="0">
                <a:latin typeface="TheSansMonoConNormal" pitchFamily="34" charset="0"/>
              </a:rPr>
              <a:t>uses-permission</a:t>
            </a:r>
            <a:r>
              <a:rPr lang="de-AT" dirty="0" smtClean="0">
                <a:latin typeface="TheSansMonoConNormal" pitchFamily="34" charset="0"/>
              </a:rPr>
              <a:t> </a:t>
            </a:r>
            <a:r>
              <a:rPr lang="de-AT" dirty="0" err="1" smtClean="0">
                <a:latin typeface="TheSansMonoConNormal" pitchFamily="34" charset="0"/>
              </a:rPr>
              <a:t>android:name</a:t>
            </a:r>
            <a:r>
              <a:rPr lang="de-AT" dirty="0" smtClean="0">
                <a:latin typeface="TheSansMonoConNormal" pitchFamily="34" charset="0"/>
              </a:rPr>
              <a:t>=</a:t>
            </a:r>
            <a:r>
              <a:rPr lang="de-AT" i="1" dirty="0" smtClean="0">
                <a:latin typeface="TheSansMonoConNormal" pitchFamily="34" charset="0"/>
              </a:rPr>
              <a:t>"</a:t>
            </a:r>
            <a:r>
              <a:rPr lang="de-AT" i="1" dirty="0" err="1" smtClean="0">
                <a:latin typeface="TheSansMonoConNormal" pitchFamily="34" charset="0"/>
              </a:rPr>
              <a:t>android.permission.WRITE_EXTERNALSTORAGE</a:t>
            </a:r>
            <a:r>
              <a:rPr lang="de-AT" i="1" dirty="0" smtClean="0">
                <a:latin typeface="TheSansMonoConNormal" pitchFamily="34" charset="0"/>
              </a:rPr>
              <a:t>"/&gt;</a:t>
            </a:r>
          </a:p>
          <a:p>
            <a:pPr>
              <a:buNone/>
            </a:pPr>
            <a:r>
              <a:rPr lang="de-AT" dirty="0" smtClean="0">
                <a:latin typeface="TheSansMonoConNormal" pitchFamily="34" charset="0"/>
              </a:rPr>
              <a:t>    &lt;</a:t>
            </a:r>
            <a:r>
              <a:rPr lang="de-AT" dirty="0" err="1" smtClean="0">
                <a:latin typeface="TheSansMonoConNormal" pitchFamily="34" charset="0"/>
              </a:rPr>
              <a:t>uses-permission</a:t>
            </a:r>
            <a:r>
              <a:rPr lang="de-AT" dirty="0" smtClean="0">
                <a:latin typeface="TheSansMonoConNormal" pitchFamily="34" charset="0"/>
              </a:rPr>
              <a:t> </a:t>
            </a:r>
            <a:r>
              <a:rPr lang="de-AT" dirty="0" err="1" smtClean="0">
                <a:latin typeface="TheSansMonoConNormal" pitchFamily="34" charset="0"/>
              </a:rPr>
              <a:t>android:name</a:t>
            </a:r>
            <a:r>
              <a:rPr lang="de-AT" dirty="0" smtClean="0">
                <a:latin typeface="TheSansMonoConNormal" pitchFamily="34" charset="0"/>
              </a:rPr>
              <a:t>=</a:t>
            </a:r>
            <a:r>
              <a:rPr lang="de-AT" i="1" dirty="0" smtClean="0">
                <a:latin typeface="TheSansMonoConNormal" pitchFamily="34" charset="0"/>
              </a:rPr>
              <a:t>"</a:t>
            </a:r>
            <a:r>
              <a:rPr lang="de-AT" i="1" dirty="0" err="1" smtClean="0">
                <a:latin typeface="TheSansMonoConNormal" pitchFamily="34" charset="0"/>
              </a:rPr>
              <a:t>android.permission.WAKE_LOCK</a:t>
            </a:r>
            <a:r>
              <a:rPr lang="de-AT" i="1" dirty="0" smtClean="0">
                <a:latin typeface="TheSansMonoConNormal" pitchFamily="34" charset="0"/>
              </a:rPr>
              <a:t>"/&gt;</a:t>
            </a:r>
          </a:p>
          <a:p>
            <a:pPr>
              <a:buNone/>
            </a:pPr>
            <a:r>
              <a:rPr lang="sv-SE" dirty="0" smtClean="0">
                <a:latin typeface="TheSansMonoConNormal" pitchFamily="34" charset="0"/>
              </a:rPr>
              <a:t>    &lt;uses-sdk android:minSdkVersion=</a:t>
            </a:r>
            <a:r>
              <a:rPr lang="sv-SE" i="1" dirty="0" smtClean="0">
                <a:latin typeface="TheSansMonoConNormal" pitchFamily="34" charset="0"/>
              </a:rPr>
              <a:t>"3" android:targetSdkVersion="11"/&gt;</a:t>
            </a:r>
          </a:p>
          <a:p>
            <a:pPr>
              <a:buNone/>
            </a:pPr>
            <a:r>
              <a:rPr lang="de-AT" dirty="0" smtClean="0">
                <a:latin typeface="TheSansMonoConNormal" pitchFamily="34" charset="0"/>
              </a:rPr>
              <a:t>&lt;/manifest&gt;</a:t>
            </a:r>
            <a:endParaRPr lang="de-AT" dirty="0">
              <a:latin typeface="TheSansMonoConNormal"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Plan </a:t>
            </a:r>
            <a:r>
              <a:rPr lang="de-AT" dirty="0" err="1" smtClean="0"/>
              <a:t>of</a:t>
            </a:r>
            <a:r>
              <a:rPr lang="de-AT" dirty="0" smtClean="0"/>
              <a:t> </a:t>
            </a:r>
            <a:r>
              <a:rPr lang="de-AT" dirty="0" err="1" smtClean="0"/>
              <a:t>Attack</a:t>
            </a:r>
            <a:endParaRPr lang="de-AT" dirty="0"/>
          </a:p>
        </p:txBody>
      </p:sp>
      <p:sp>
        <p:nvSpPr>
          <p:cNvPr id="3" name="Inhaltsplatzhalter 2"/>
          <p:cNvSpPr>
            <a:spLocks noGrp="1"/>
          </p:cNvSpPr>
          <p:nvPr>
            <p:ph idx="1"/>
          </p:nvPr>
        </p:nvSpPr>
        <p:spPr/>
        <p:txBody>
          <a:bodyPr>
            <a:normAutofit/>
          </a:bodyPr>
          <a:lstStyle/>
          <a:p>
            <a:r>
              <a:rPr lang="de-AT" dirty="0" err="1" smtClean="0"/>
              <a:t>We‘ll</a:t>
            </a:r>
            <a:r>
              <a:rPr lang="de-AT" dirty="0" smtClean="0"/>
              <a:t> </a:t>
            </a:r>
            <a:r>
              <a:rPr lang="de-AT" dirty="0" err="1" smtClean="0"/>
              <a:t>now</a:t>
            </a:r>
            <a:r>
              <a:rPr lang="de-AT" dirty="0" smtClean="0"/>
              <a:t> </a:t>
            </a:r>
            <a:r>
              <a:rPr lang="de-AT" dirty="0" err="1" smtClean="0"/>
              <a:t>implement</a:t>
            </a:r>
            <a:r>
              <a:rPr lang="de-AT" dirty="0" smtClean="0"/>
              <a:t> </a:t>
            </a:r>
            <a:r>
              <a:rPr lang="de-AT" dirty="0" err="1" smtClean="0"/>
              <a:t>the</a:t>
            </a:r>
            <a:r>
              <a:rPr lang="de-AT" dirty="0" smtClean="0"/>
              <a:t> </a:t>
            </a:r>
            <a:r>
              <a:rPr lang="de-AT" dirty="0" err="1" smtClean="0"/>
              <a:t>classes</a:t>
            </a:r>
            <a:r>
              <a:rPr lang="de-AT" dirty="0" smtClean="0"/>
              <a:t> </a:t>
            </a:r>
            <a:r>
              <a:rPr lang="de-AT" dirty="0" err="1" smtClean="0"/>
              <a:t>we</a:t>
            </a:r>
            <a:r>
              <a:rPr lang="de-AT" dirty="0" smtClean="0"/>
              <a:t> just </a:t>
            </a:r>
            <a:r>
              <a:rPr lang="de-AT" dirty="0" err="1" smtClean="0"/>
              <a:t>discussed</a:t>
            </a:r>
            <a:r>
              <a:rPr lang="de-AT" dirty="0" smtClean="0"/>
              <a:t>.</a:t>
            </a:r>
          </a:p>
          <a:p>
            <a:r>
              <a:rPr lang="de-AT" dirty="0" err="1" smtClean="0"/>
              <a:t>We‘ll</a:t>
            </a:r>
            <a:r>
              <a:rPr lang="de-AT" dirty="0" smtClean="0"/>
              <a:t> </a:t>
            </a:r>
            <a:r>
              <a:rPr lang="de-AT" dirty="0" err="1" smtClean="0"/>
              <a:t>implement</a:t>
            </a:r>
            <a:r>
              <a:rPr lang="de-AT" dirty="0" smtClean="0"/>
              <a:t> </a:t>
            </a:r>
            <a:r>
              <a:rPr lang="de-AT" dirty="0" err="1" smtClean="0"/>
              <a:t>the</a:t>
            </a:r>
            <a:r>
              <a:rPr lang="de-AT" dirty="0" smtClean="0"/>
              <a:t> </a:t>
            </a:r>
            <a:r>
              <a:rPr lang="de-AT" dirty="0" err="1" smtClean="0"/>
              <a:t>features</a:t>
            </a:r>
            <a:r>
              <a:rPr lang="de-AT" dirty="0" smtClean="0"/>
              <a:t> </a:t>
            </a:r>
            <a:r>
              <a:rPr lang="de-AT" dirty="0" err="1" smtClean="0"/>
              <a:t>iteratively</a:t>
            </a:r>
            <a:r>
              <a:rPr lang="de-AT" dirty="0" smtClean="0"/>
              <a:t>, </a:t>
            </a:r>
            <a:r>
              <a:rPr lang="de-AT" dirty="0" err="1" smtClean="0"/>
              <a:t>one</a:t>
            </a:r>
            <a:r>
              <a:rPr lang="de-AT" dirty="0" smtClean="0"/>
              <a:t> </a:t>
            </a:r>
            <a:r>
              <a:rPr lang="de-AT" dirty="0" err="1" smtClean="0"/>
              <a:t>step</a:t>
            </a:r>
            <a:r>
              <a:rPr lang="de-AT" dirty="0" smtClean="0"/>
              <a:t> </a:t>
            </a:r>
            <a:r>
              <a:rPr lang="de-AT" dirty="0" err="1" smtClean="0"/>
              <a:t>at</a:t>
            </a:r>
            <a:r>
              <a:rPr lang="de-AT" dirty="0" smtClean="0"/>
              <a:t> a time. </a:t>
            </a:r>
          </a:p>
          <a:p>
            <a:r>
              <a:rPr lang="de-AT" dirty="0" err="1" smtClean="0"/>
              <a:t>For</a:t>
            </a:r>
            <a:r>
              <a:rPr lang="de-AT" dirty="0" smtClean="0"/>
              <a:t> </a:t>
            </a:r>
            <a:r>
              <a:rPr lang="de-AT" dirty="0" err="1" smtClean="0"/>
              <a:t>each</a:t>
            </a:r>
            <a:r>
              <a:rPr lang="de-AT" dirty="0" smtClean="0"/>
              <a:t> </a:t>
            </a:r>
            <a:r>
              <a:rPr lang="de-AT" dirty="0" err="1" smtClean="0"/>
              <a:t>feature</a:t>
            </a:r>
            <a:r>
              <a:rPr lang="de-AT" dirty="0" smtClean="0"/>
              <a:t> </a:t>
            </a:r>
            <a:r>
              <a:rPr lang="de-AT" dirty="0" err="1" smtClean="0"/>
              <a:t>we</a:t>
            </a:r>
            <a:r>
              <a:rPr lang="de-AT" dirty="0" smtClean="0"/>
              <a:t> </a:t>
            </a:r>
            <a:r>
              <a:rPr lang="de-AT" dirty="0" err="1" smtClean="0"/>
              <a:t>implement</a:t>
            </a:r>
            <a:r>
              <a:rPr lang="de-AT" dirty="0" smtClean="0"/>
              <a:t> </a:t>
            </a:r>
            <a:r>
              <a:rPr lang="de-AT" dirty="0" err="1" smtClean="0"/>
              <a:t>we</a:t>
            </a:r>
            <a:r>
              <a:rPr lang="de-AT" dirty="0" smtClean="0"/>
              <a:t> </a:t>
            </a:r>
            <a:r>
              <a:rPr lang="de-AT" dirty="0" err="1" smtClean="0"/>
              <a:t>have</a:t>
            </a:r>
            <a:r>
              <a:rPr lang="de-AT" dirty="0" smtClean="0"/>
              <a:t> an </a:t>
            </a:r>
            <a:r>
              <a:rPr lang="de-AT" dirty="0" err="1" smtClean="0"/>
              <a:t>example</a:t>
            </a:r>
            <a:r>
              <a:rPr lang="de-AT" dirty="0" smtClean="0"/>
              <a:t> </a:t>
            </a:r>
            <a:r>
              <a:rPr lang="de-AT" dirty="0" err="1" smtClean="0"/>
              <a:t>that</a:t>
            </a:r>
            <a:r>
              <a:rPr lang="de-AT" dirty="0" smtClean="0"/>
              <a:t> </a:t>
            </a:r>
            <a:r>
              <a:rPr lang="de-AT" dirty="0" err="1" smtClean="0"/>
              <a:t>derives</a:t>
            </a:r>
            <a:r>
              <a:rPr lang="de-AT" dirty="0" smtClean="0"/>
              <a:t> </a:t>
            </a:r>
            <a:r>
              <a:rPr lang="de-AT" dirty="0" err="1" smtClean="0"/>
              <a:t>from</a:t>
            </a:r>
            <a:r>
              <a:rPr lang="de-AT" dirty="0" smtClean="0"/>
              <a:t> Game.</a:t>
            </a:r>
          </a:p>
          <a:p>
            <a:r>
              <a:rPr lang="de-AT" dirty="0" err="1" smtClean="0"/>
              <a:t>We</a:t>
            </a:r>
            <a:r>
              <a:rPr lang="de-AT" dirty="0" smtClean="0"/>
              <a:t> </a:t>
            </a:r>
            <a:r>
              <a:rPr lang="de-AT" dirty="0" err="1" smtClean="0"/>
              <a:t>declare</a:t>
            </a:r>
            <a:r>
              <a:rPr lang="de-AT" dirty="0" smtClean="0"/>
              <a:t> </a:t>
            </a:r>
            <a:r>
              <a:rPr lang="de-AT" dirty="0" err="1" smtClean="0"/>
              <a:t>each</a:t>
            </a:r>
            <a:r>
              <a:rPr lang="de-AT" dirty="0" smtClean="0"/>
              <a:t> </a:t>
            </a:r>
            <a:r>
              <a:rPr lang="de-AT" dirty="0" err="1" smtClean="0"/>
              <a:t>example</a:t>
            </a:r>
            <a:r>
              <a:rPr lang="de-AT" dirty="0" smtClean="0"/>
              <a:t> </a:t>
            </a:r>
            <a:r>
              <a:rPr lang="de-AT" dirty="0" err="1" smtClean="0"/>
              <a:t>as</a:t>
            </a:r>
            <a:r>
              <a:rPr lang="de-AT" dirty="0" smtClean="0"/>
              <a:t> a </a:t>
            </a:r>
            <a:r>
              <a:rPr lang="de-AT" dirty="0" err="1" smtClean="0"/>
              <a:t>startable</a:t>
            </a:r>
            <a:r>
              <a:rPr lang="de-AT" dirty="0" smtClean="0"/>
              <a:t> </a:t>
            </a:r>
            <a:r>
              <a:rPr lang="de-AT" dirty="0" err="1" smtClean="0"/>
              <a:t>Activity</a:t>
            </a:r>
            <a:r>
              <a:rPr lang="de-AT" dirty="0" smtClean="0"/>
              <a:t> in </a:t>
            </a:r>
            <a:r>
              <a:rPr lang="de-AT" dirty="0" err="1" smtClean="0"/>
              <a:t>the</a:t>
            </a:r>
            <a:r>
              <a:rPr lang="de-AT" dirty="0" smtClean="0"/>
              <a:t> manifest </a:t>
            </a:r>
            <a:r>
              <a:rPr lang="de-AT" dirty="0" err="1" smtClean="0"/>
              <a:t>file</a:t>
            </a:r>
            <a:r>
              <a:rPr lang="de-AT" dirty="0" smtClean="0"/>
              <a:t> so </a:t>
            </a:r>
            <a:r>
              <a:rPr lang="de-AT" dirty="0" err="1" smtClean="0"/>
              <a:t>we</a:t>
            </a:r>
            <a:r>
              <a:rPr lang="de-AT" dirty="0" smtClean="0"/>
              <a:t> </a:t>
            </a:r>
            <a:r>
              <a:rPr lang="de-AT" dirty="0" err="1" smtClean="0"/>
              <a:t>can</a:t>
            </a:r>
            <a:r>
              <a:rPr lang="de-AT" dirty="0" smtClean="0"/>
              <a:t> </a:t>
            </a:r>
            <a:r>
              <a:rPr lang="de-AT" dirty="0" err="1" smtClean="0"/>
              <a:t>test</a:t>
            </a:r>
            <a:r>
              <a:rPr lang="de-AT" dirty="0" smtClean="0"/>
              <a:t> it.</a:t>
            </a:r>
          </a:p>
          <a:p>
            <a:pPr>
              <a:buNone/>
            </a:pPr>
            <a:endParaRPr lang="de-AT"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Wake </a:t>
            </a:r>
            <a:r>
              <a:rPr lang="de-AT" dirty="0" err="1" smtClean="0"/>
              <a:t>Locks</a:t>
            </a:r>
            <a:endParaRPr lang="de-AT" dirty="0"/>
          </a:p>
        </p:txBody>
      </p:sp>
      <p:sp>
        <p:nvSpPr>
          <p:cNvPr id="3" name="Inhaltsplatzhalter 2"/>
          <p:cNvSpPr>
            <a:spLocks noGrp="1"/>
          </p:cNvSpPr>
          <p:nvPr>
            <p:ph idx="1"/>
          </p:nvPr>
        </p:nvSpPr>
        <p:spPr/>
        <p:txBody>
          <a:bodyPr/>
          <a:lstStyle/>
          <a:p>
            <a:r>
              <a:rPr lang="de-AT" dirty="0" smtClean="0"/>
              <a:t>The </a:t>
            </a:r>
            <a:r>
              <a:rPr lang="de-AT" dirty="0" err="1" smtClean="0"/>
              <a:t>screen</a:t>
            </a:r>
            <a:r>
              <a:rPr lang="de-AT" dirty="0" smtClean="0"/>
              <a:t> </a:t>
            </a:r>
            <a:r>
              <a:rPr lang="de-AT" dirty="0" err="1" smtClean="0"/>
              <a:t>has</a:t>
            </a:r>
            <a:r>
              <a:rPr lang="de-AT" dirty="0" smtClean="0"/>
              <a:t> a time-out after </a:t>
            </a:r>
            <a:r>
              <a:rPr lang="de-AT" dirty="0" err="1" smtClean="0"/>
              <a:t>which</a:t>
            </a:r>
            <a:r>
              <a:rPr lang="de-AT" dirty="0" smtClean="0"/>
              <a:t> </a:t>
            </a:r>
            <a:r>
              <a:rPr lang="de-AT" dirty="0" err="1" smtClean="0"/>
              <a:t>it</a:t>
            </a:r>
            <a:r>
              <a:rPr lang="de-AT" dirty="0" smtClean="0"/>
              <a:t> </a:t>
            </a:r>
            <a:r>
              <a:rPr lang="de-AT" dirty="0" err="1" smtClean="0"/>
              <a:t>gets</a:t>
            </a:r>
            <a:r>
              <a:rPr lang="de-AT" dirty="0" smtClean="0"/>
              <a:t> </a:t>
            </a:r>
            <a:r>
              <a:rPr lang="de-AT" dirty="0" err="1" smtClean="0"/>
              <a:t>dimmed</a:t>
            </a:r>
            <a:r>
              <a:rPr lang="de-AT" dirty="0" smtClean="0"/>
              <a:t>.</a:t>
            </a:r>
          </a:p>
          <a:p>
            <a:r>
              <a:rPr lang="de-AT" dirty="0" smtClean="0"/>
              <a:t>A </a:t>
            </a:r>
            <a:r>
              <a:rPr lang="de-AT" dirty="0" err="1" smtClean="0"/>
              <a:t>no-go</a:t>
            </a:r>
            <a:r>
              <a:rPr lang="de-AT" dirty="0" smtClean="0"/>
              <a:t> </a:t>
            </a:r>
            <a:r>
              <a:rPr lang="de-AT" dirty="0" err="1" smtClean="0"/>
              <a:t>for</a:t>
            </a:r>
            <a:r>
              <a:rPr lang="de-AT" dirty="0" smtClean="0"/>
              <a:t> </a:t>
            </a:r>
            <a:r>
              <a:rPr lang="de-AT" dirty="0" err="1" smtClean="0"/>
              <a:t>most</a:t>
            </a:r>
            <a:r>
              <a:rPr lang="de-AT" dirty="0" smtClean="0"/>
              <a:t> </a:t>
            </a:r>
            <a:r>
              <a:rPr lang="de-AT" dirty="0" err="1" smtClean="0"/>
              <a:t>games</a:t>
            </a:r>
            <a:r>
              <a:rPr lang="de-AT" dirty="0" smtClean="0"/>
              <a:t>.</a:t>
            </a:r>
          </a:p>
          <a:p>
            <a:r>
              <a:rPr lang="de-AT" dirty="0" err="1" smtClean="0"/>
              <a:t>We</a:t>
            </a:r>
            <a:r>
              <a:rPr lang="de-AT" dirty="0" smtClean="0"/>
              <a:t> </a:t>
            </a:r>
            <a:r>
              <a:rPr lang="de-AT" dirty="0" err="1" smtClean="0"/>
              <a:t>can</a:t>
            </a:r>
            <a:r>
              <a:rPr lang="de-AT" dirty="0" smtClean="0"/>
              <a:t> fix </a:t>
            </a:r>
            <a:r>
              <a:rPr lang="de-AT" dirty="0" err="1" smtClean="0"/>
              <a:t>this</a:t>
            </a:r>
            <a:r>
              <a:rPr lang="de-AT" dirty="0" smtClean="0"/>
              <a:t> </a:t>
            </a:r>
            <a:r>
              <a:rPr lang="de-AT" dirty="0" err="1" smtClean="0"/>
              <a:t>by</a:t>
            </a:r>
            <a:r>
              <a:rPr lang="de-AT" dirty="0" smtClean="0"/>
              <a:t> </a:t>
            </a:r>
            <a:r>
              <a:rPr lang="de-AT" dirty="0" err="1" smtClean="0"/>
              <a:t>using</a:t>
            </a:r>
            <a:r>
              <a:rPr lang="de-AT" dirty="0" smtClean="0"/>
              <a:t> a </a:t>
            </a:r>
            <a:r>
              <a:rPr lang="de-AT" dirty="0" err="1" smtClean="0"/>
              <a:t>wake</a:t>
            </a:r>
            <a:r>
              <a:rPr lang="de-AT" dirty="0" smtClean="0"/>
              <a:t> lock.</a:t>
            </a:r>
          </a:p>
          <a:p>
            <a:r>
              <a:rPr lang="de-AT" dirty="0" err="1" smtClean="0">
                <a:solidFill>
                  <a:srgbClr val="FF0000"/>
                </a:solidFill>
              </a:rPr>
              <a:t>Remember</a:t>
            </a:r>
            <a:r>
              <a:rPr lang="de-AT" dirty="0" smtClean="0"/>
              <a:t>: </a:t>
            </a:r>
            <a:r>
              <a:rPr lang="de-AT" dirty="0" err="1" smtClean="0"/>
              <a:t>we</a:t>
            </a:r>
            <a:r>
              <a:rPr lang="de-AT" dirty="0" smtClean="0"/>
              <a:t> </a:t>
            </a:r>
            <a:r>
              <a:rPr lang="de-AT" dirty="0" err="1" smtClean="0"/>
              <a:t>have</a:t>
            </a:r>
            <a:r>
              <a:rPr lang="de-AT" dirty="0" smtClean="0"/>
              <a:t> </a:t>
            </a:r>
            <a:r>
              <a:rPr lang="de-AT" dirty="0" err="1" smtClean="0"/>
              <a:t>to</a:t>
            </a:r>
            <a:r>
              <a:rPr lang="de-AT" dirty="0" smtClean="0"/>
              <a:t> </a:t>
            </a:r>
            <a:r>
              <a:rPr lang="de-AT" dirty="0" err="1" smtClean="0"/>
              <a:t>add</a:t>
            </a:r>
            <a:r>
              <a:rPr lang="de-AT" dirty="0" smtClean="0"/>
              <a:t> a </a:t>
            </a:r>
            <a:r>
              <a:rPr lang="de-AT" dirty="0" err="1" smtClean="0"/>
              <a:t>permission</a:t>
            </a:r>
            <a:r>
              <a:rPr lang="de-AT" dirty="0" smtClean="0"/>
              <a:t> </a:t>
            </a:r>
            <a:r>
              <a:rPr lang="de-AT" dirty="0" err="1" smtClean="0"/>
              <a:t>to</a:t>
            </a:r>
            <a:r>
              <a:rPr lang="de-AT" dirty="0" smtClean="0"/>
              <a:t> </a:t>
            </a:r>
            <a:r>
              <a:rPr lang="de-AT" dirty="0" err="1" smtClean="0"/>
              <a:t>the</a:t>
            </a:r>
            <a:r>
              <a:rPr lang="de-AT" dirty="0" smtClean="0"/>
              <a:t> manifest </a:t>
            </a:r>
            <a:r>
              <a:rPr lang="de-AT" dirty="0" err="1" smtClean="0"/>
              <a:t>file</a:t>
            </a:r>
            <a:r>
              <a:rPr lang="de-AT" dirty="0" smtClean="0"/>
              <a:t>!</a:t>
            </a:r>
            <a:endParaRPr lang="de-AT"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Wake </a:t>
            </a:r>
            <a:r>
              <a:rPr lang="de-AT" dirty="0" err="1" smtClean="0"/>
              <a:t>Locks</a:t>
            </a:r>
            <a:endParaRPr lang="de-AT" dirty="0"/>
          </a:p>
        </p:txBody>
      </p:sp>
      <p:sp>
        <p:nvSpPr>
          <p:cNvPr id="4" name="Textfeld 3"/>
          <p:cNvSpPr txBox="1"/>
          <p:nvPr/>
        </p:nvSpPr>
        <p:spPr>
          <a:xfrm>
            <a:off x="251520" y="1052736"/>
            <a:ext cx="8892480" cy="5262979"/>
          </a:xfrm>
          <a:prstGeom prst="rect">
            <a:avLst/>
          </a:prstGeom>
          <a:noFill/>
        </p:spPr>
        <p:txBody>
          <a:bodyPr wrap="square" rtlCol="0">
            <a:spAutoFit/>
          </a:bodyPr>
          <a:lstStyle/>
          <a:p>
            <a:r>
              <a:rPr lang="en-US" sz="1600" b="1" dirty="0" smtClean="0">
                <a:latin typeface="TheSansMonoConNormal" pitchFamily="34" charset="0"/>
              </a:rPr>
              <a:t>public abstract class Game extends Activity {</a:t>
            </a:r>
          </a:p>
          <a:p>
            <a:r>
              <a:rPr lang="de-AT" sz="1600" b="1" dirty="0" smtClean="0">
                <a:latin typeface="TheSansMonoConNormal" pitchFamily="34" charset="0"/>
              </a:rPr>
              <a:t>    private </a:t>
            </a:r>
            <a:r>
              <a:rPr lang="de-AT" sz="1600" b="1" dirty="0" err="1" smtClean="0">
                <a:latin typeface="TheSansMonoConNormal" pitchFamily="34" charset="0"/>
              </a:rPr>
              <a:t>WakeLock</a:t>
            </a:r>
            <a:r>
              <a:rPr lang="de-AT" sz="1600" b="1" dirty="0" smtClean="0">
                <a:latin typeface="TheSansMonoConNormal" pitchFamily="34" charset="0"/>
              </a:rPr>
              <a:t> </a:t>
            </a:r>
            <a:r>
              <a:rPr lang="de-AT" sz="1600" b="1" dirty="0" err="1" smtClean="0">
                <a:latin typeface="TheSansMonoConNormal" pitchFamily="34" charset="0"/>
              </a:rPr>
              <a:t>wakeLock</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onCreate</a:t>
            </a:r>
            <a:r>
              <a:rPr lang="de-AT" sz="1600" b="1" dirty="0" smtClean="0">
                <a:latin typeface="TheSansMonoConNormal" pitchFamily="34" charset="0"/>
              </a:rPr>
              <a:t>(</a:t>
            </a:r>
            <a:r>
              <a:rPr lang="de-AT" sz="1600" b="1" dirty="0" err="1" smtClean="0">
                <a:latin typeface="TheSansMonoConNormal" pitchFamily="34" charset="0"/>
              </a:rPr>
              <a:t>Bundle</a:t>
            </a:r>
            <a:r>
              <a:rPr lang="de-AT" sz="1600" b="1" dirty="0" smtClean="0">
                <a:latin typeface="TheSansMonoConNormal" pitchFamily="34" charset="0"/>
              </a:rPr>
              <a:t> </a:t>
            </a:r>
            <a:r>
              <a:rPr lang="de-AT" sz="1600" b="1" dirty="0" err="1" smtClean="0">
                <a:latin typeface="TheSansMonoConNormal" pitchFamily="34" charset="0"/>
              </a:rPr>
              <a:t>instanceBundle</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super.onCreate</a:t>
            </a:r>
            <a:r>
              <a:rPr lang="de-AT" sz="1600" b="1" dirty="0" smtClean="0">
                <a:latin typeface="TheSansMonoConNormal" pitchFamily="34" charset="0"/>
              </a:rPr>
              <a:t>(</a:t>
            </a:r>
            <a:r>
              <a:rPr lang="de-AT" sz="1600" b="1" dirty="0" err="1" smtClean="0">
                <a:latin typeface="TheSansMonoConNormal" pitchFamily="34" charset="0"/>
              </a:rPr>
              <a:t>instanceBundle</a:t>
            </a:r>
            <a:r>
              <a:rPr lang="de-AT" sz="1600" b="1" dirty="0" smtClean="0">
                <a:latin typeface="TheSansMonoConNormal" pitchFamily="34" charset="0"/>
              </a:rPr>
              <a:t>);</a:t>
            </a:r>
          </a:p>
          <a:p>
            <a:r>
              <a:rPr lang="de-AT" sz="1600" b="1" dirty="0" smtClean="0">
                <a:latin typeface="TheSansMonoConNormal" pitchFamily="34" charset="0"/>
              </a:rPr>
              <a:t>        PowerManager </a:t>
            </a:r>
            <a:r>
              <a:rPr lang="de-AT" sz="1600" b="1" dirty="0" err="1" smtClean="0">
                <a:latin typeface="TheSansMonoConNormal" pitchFamily="34" charset="0"/>
              </a:rPr>
              <a:t>powerManager</a:t>
            </a:r>
            <a:r>
              <a:rPr lang="de-AT" sz="1600" b="1" dirty="0" smtClean="0">
                <a:latin typeface="TheSansMonoConNormal" pitchFamily="34" charset="0"/>
              </a:rPr>
              <a:t> = (PowerManager) </a:t>
            </a:r>
            <a:r>
              <a:rPr lang="de-AT" sz="1600" b="1" dirty="0" err="1" smtClean="0">
                <a:latin typeface="TheSansMonoConNormal" pitchFamily="34" charset="0"/>
              </a:rPr>
              <a:t>getSystemService</a:t>
            </a:r>
            <a:r>
              <a:rPr lang="de-AT" sz="1600" b="1" dirty="0" smtClean="0">
                <a:latin typeface="TheSansMonoConNormal" pitchFamily="34" charset="0"/>
              </a:rPr>
              <a:t>(</a:t>
            </a:r>
            <a:r>
              <a:rPr lang="de-AT" sz="1600" b="1" dirty="0" err="1" smtClean="0">
                <a:latin typeface="TheSansMonoConNormal" pitchFamily="34" charset="0"/>
              </a:rPr>
              <a:t>Context.</a:t>
            </a:r>
            <a:r>
              <a:rPr lang="de-AT" sz="1600" b="1" i="1" dirty="0" err="1" smtClean="0">
                <a:latin typeface="TheSansMonoConNormal" pitchFamily="34" charset="0"/>
              </a:rPr>
              <a:t>POWER_SERVICE</a:t>
            </a:r>
            <a:r>
              <a:rPr lang="de-AT" sz="1600" b="1" i="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wakeLock</a:t>
            </a:r>
            <a:r>
              <a:rPr lang="de-AT" sz="1600" b="1" dirty="0" smtClean="0">
                <a:latin typeface="TheSansMonoConNormal" pitchFamily="34" charset="0"/>
              </a:rPr>
              <a:t> = </a:t>
            </a:r>
            <a:r>
              <a:rPr lang="de-AT" sz="1600" b="1" dirty="0" err="1" smtClean="0">
                <a:latin typeface="TheSansMonoConNormal" pitchFamily="34" charset="0"/>
              </a:rPr>
              <a:t>powerManager.newWakeLock</a:t>
            </a:r>
            <a:r>
              <a:rPr lang="de-AT" sz="1600" b="1" dirty="0" smtClean="0">
                <a:latin typeface="TheSansMonoConNormal" pitchFamily="34" charset="0"/>
              </a:rPr>
              <a:t>(</a:t>
            </a:r>
            <a:r>
              <a:rPr lang="de-AT" sz="1600" b="1" dirty="0" err="1" smtClean="0">
                <a:latin typeface="TheSansMonoConNormal" pitchFamily="34" charset="0"/>
              </a:rPr>
              <a:t>PowerManager.</a:t>
            </a:r>
            <a:r>
              <a:rPr lang="de-AT" sz="1600" b="1" i="1" dirty="0" err="1" smtClean="0">
                <a:latin typeface="TheSansMonoConNormal" pitchFamily="34" charset="0"/>
              </a:rPr>
              <a:t>FULL_WAKE_LOCK</a:t>
            </a:r>
            <a:r>
              <a:rPr lang="de-AT" sz="1600" b="1" i="1" dirty="0" smtClean="0">
                <a:latin typeface="TheSansMonoConNormal" pitchFamily="34" charset="0"/>
              </a:rPr>
              <a:t>, "Game");</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onPause</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super.onPause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wakeLock.release</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onResume</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super.onResume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wakeLock.acquire</a:t>
            </a:r>
            <a:r>
              <a:rPr lang="de-AT" sz="1600" b="1" dirty="0" smtClean="0">
                <a:latin typeface="TheSansMonoConNormal" pitchFamily="34" charset="0"/>
              </a:rPr>
              <a:t>();</a:t>
            </a:r>
          </a:p>
          <a:p>
            <a:r>
              <a:rPr lang="de-AT" sz="1600" b="1" dirty="0" smtClean="0">
                <a:latin typeface="TheSansMonoConNormal" pitchFamily="34" charset="0"/>
              </a:rPr>
              <a:t>    }</a:t>
            </a:r>
          </a:p>
          <a:p>
            <a:endParaRPr lang="de-AT" sz="1600" b="1" dirty="0" smtClean="0">
              <a:latin typeface="TheSansMonoConNormal" pitchFamily="34" charset="0"/>
            </a:endParaRP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Wake </a:t>
            </a:r>
            <a:r>
              <a:rPr lang="de-AT" dirty="0" err="1" smtClean="0"/>
              <a:t>Locks</a:t>
            </a:r>
            <a:endParaRPr lang="de-AT" dirty="0"/>
          </a:p>
        </p:txBody>
      </p:sp>
      <p:sp>
        <p:nvSpPr>
          <p:cNvPr id="3" name="Inhaltsplatzhalter 2"/>
          <p:cNvSpPr>
            <a:spLocks noGrp="1"/>
          </p:cNvSpPr>
          <p:nvPr>
            <p:ph idx="1"/>
          </p:nvPr>
        </p:nvSpPr>
        <p:spPr>
          <a:xfrm>
            <a:off x="457200" y="1124744"/>
            <a:ext cx="8229600" cy="2952328"/>
          </a:xfrm>
        </p:spPr>
        <p:txBody>
          <a:bodyPr/>
          <a:lstStyle/>
          <a:p>
            <a:r>
              <a:rPr lang="de-AT" dirty="0" smtClean="0"/>
              <a:t>Create a </a:t>
            </a:r>
            <a:r>
              <a:rPr lang="de-AT" dirty="0" err="1" smtClean="0"/>
              <a:t>new</a:t>
            </a:r>
            <a:r>
              <a:rPr lang="de-AT" dirty="0" smtClean="0"/>
              <a:t> </a:t>
            </a:r>
            <a:r>
              <a:rPr lang="de-AT" dirty="0" err="1" smtClean="0"/>
              <a:t>class</a:t>
            </a:r>
            <a:r>
              <a:rPr lang="de-AT" dirty="0" smtClean="0"/>
              <a:t> </a:t>
            </a:r>
            <a:r>
              <a:rPr lang="de-AT" dirty="0" err="1" smtClean="0"/>
              <a:t>called</a:t>
            </a:r>
            <a:r>
              <a:rPr lang="de-AT" dirty="0" smtClean="0"/>
              <a:t> </a:t>
            </a:r>
            <a:r>
              <a:rPr lang="de-AT" dirty="0" err="1" smtClean="0"/>
              <a:t>WakeLockExample</a:t>
            </a:r>
            <a:r>
              <a:rPr lang="de-AT" dirty="0" smtClean="0"/>
              <a:t>.</a:t>
            </a:r>
          </a:p>
          <a:p>
            <a:r>
              <a:rPr lang="de-AT" dirty="0" err="1" smtClean="0"/>
              <a:t>Derrive</a:t>
            </a:r>
            <a:r>
              <a:rPr lang="de-AT" dirty="0" smtClean="0"/>
              <a:t> </a:t>
            </a:r>
            <a:r>
              <a:rPr lang="de-AT" dirty="0" err="1" smtClean="0"/>
              <a:t>it</a:t>
            </a:r>
            <a:r>
              <a:rPr lang="de-AT" dirty="0" smtClean="0"/>
              <a:t> </a:t>
            </a:r>
            <a:r>
              <a:rPr lang="de-AT" dirty="0" err="1" smtClean="0"/>
              <a:t>from</a:t>
            </a:r>
            <a:r>
              <a:rPr lang="de-AT" dirty="0" smtClean="0"/>
              <a:t> Game.</a:t>
            </a:r>
          </a:p>
          <a:p>
            <a:r>
              <a:rPr lang="de-AT" dirty="0" err="1" smtClean="0"/>
              <a:t>Implement</a:t>
            </a:r>
            <a:r>
              <a:rPr lang="de-AT" dirty="0" smtClean="0"/>
              <a:t> </a:t>
            </a:r>
            <a:r>
              <a:rPr lang="de-AT" dirty="0" err="1" smtClean="0"/>
              <a:t>the</a:t>
            </a:r>
            <a:r>
              <a:rPr lang="de-AT" dirty="0" smtClean="0"/>
              <a:t> </a:t>
            </a:r>
            <a:r>
              <a:rPr lang="de-AT" dirty="0" err="1" smtClean="0"/>
              <a:t>createStartScreen</a:t>
            </a:r>
            <a:r>
              <a:rPr lang="de-AT" dirty="0" smtClean="0"/>
              <a:t>() </a:t>
            </a:r>
            <a:r>
              <a:rPr lang="de-AT" dirty="0" err="1" smtClean="0"/>
              <a:t>method</a:t>
            </a:r>
            <a:r>
              <a:rPr lang="de-AT" dirty="0" smtClean="0"/>
              <a:t> </a:t>
            </a:r>
            <a:r>
              <a:rPr lang="de-AT" dirty="0" err="1" smtClean="0"/>
              <a:t>by</a:t>
            </a:r>
            <a:r>
              <a:rPr lang="de-AT" dirty="0" smtClean="0"/>
              <a:t> </a:t>
            </a:r>
            <a:r>
              <a:rPr lang="de-AT" dirty="0" err="1" smtClean="0"/>
              <a:t>returning</a:t>
            </a:r>
            <a:r>
              <a:rPr lang="de-AT" dirty="0" smtClean="0"/>
              <a:t> null.</a:t>
            </a:r>
          </a:p>
          <a:p>
            <a:r>
              <a:rPr lang="de-AT" dirty="0" smtClean="0"/>
              <a:t>Add </a:t>
            </a:r>
            <a:r>
              <a:rPr lang="de-AT" dirty="0" err="1" smtClean="0"/>
              <a:t>the</a:t>
            </a:r>
            <a:r>
              <a:rPr lang="de-AT" dirty="0" smtClean="0"/>
              <a:t> </a:t>
            </a:r>
            <a:r>
              <a:rPr lang="de-AT" dirty="0" err="1" smtClean="0"/>
              <a:t>Activity</a:t>
            </a:r>
            <a:r>
              <a:rPr lang="de-AT" dirty="0" smtClean="0"/>
              <a:t> </a:t>
            </a:r>
            <a:r>
              <a:rPr lang="de-AT" dirty="0" err="1" smtClean="0"/>
              <a:t>to</a:t>
            </a:r>
            <a:r>
              <a:rPr lang="de-AT" dirty="0" smtClean="0"/>
              <a:t> </a:t>
            </a:r>
            <a:r>
              <a:rPr lang="de-AT" dirty="0" err="1" smtClean="0"/>
              <a:t>the</a:t>
            </a:r>
            <a:r>
              <a:rPr lang="de-AT" dirty="0" smtClean="0"/>
              <a:t> manifest </a:t>
            </a:r>
            <a:r>
              <a:rPr lang="de-AT" dirty="0" err="1" smtClean="0"/>
              <a:t>file</a:t>
            </a:r>
            <a:r>
              <a:rPr lang="de-AT" dirty="0" smtClean="0"/>
              <a:t> </a:t>
            </a:r>
            <a:r>
              <a:rPr lang="de-AT" dirty="0" err="1" smtClean="0"/>
              <a:t>and</a:t>
            </a:r>
            <a:r>
              <a:rPr lang="de-AT" dirty="0" smtClean="0"/>
              <a:t> </a:t>
            </a:r>
            <a:r>
              <a:rPr lang="de-AT" dirty="0" err="1" smtClean="0"/>
              <a:t>run</a:t>
            </a:r>
            <a:r>
              <a:rPr lang="de-AT" dirty="0" smtClean="0"/>
              <a:t> it.</a:t>
            </a:r>
          </a:p>
          <a:p>
            <a:endParaRPr lang="de-AT" dirty="0"/>
          </a:p>
        </p:txBody>
      </p:sp>
      <p:sp>
        <p:nvSpPr>
          <p:cNvPr id="4" name="Textfeld 3"/>
          <p:cNvSpPr txBox="1"/>
          <p:nvPr/>
        </p:nvSpPr>
        <p:spPr>
          <a:xfrm>
            <a:off x="323528" y="3933056"/>
            <a:ext cx="8640960" cy="2308324"/>
          </a:xfrm>
          <a:prstGeom prst="rect">
            <a:avLst/>
          </a:prstGeom>
          <a:noFill/>
        </p:spPr>
        <p:txBody>
          <a:bodyPr wrap="square" rtlCol="0">
            <a:spAutoFit/>
          </a:bodyPr>
          <a:lstStyle/>
          <a:p>
            <a:r>
              <a:rPr lang="de-AT" b="1" dirty="0" smtClean="0">
                <a:latin typeface="TheSansMonoConNormal" pitchFamily="34" charset="0"/>
              </a:rPr>
              <a:t>&lt;</a:t>
            </a:r>
            <a:r>
              <a:rPr lang="de-AT" b="1" dirty="0" err="1" smtClean="0">
                <a:latin typeface="TheSansMonoConNormal" pitchFamily="34" charset="0"/>
              </a:rPr>
              <a:t>activity</a:t>
            </a:r>
            <a:r>
              <a:rPr lang="de-AT" b="1" dirty="0" smtClean="0">
                <a:latin typeface="TheSansMonoConNormal" pitchFamily="34" charset="0"/>
              </a:rPr>
              <a:t> </a:t>
            </a:r>
            <a:r>
              <a:rPr lang="de-AT" b="1" dirty="0" err="1" smtClean="0">
                <a:latin typeface="TheSansMonoConNormal" pitchFamily="34" charset="0"/>
              </a:rPr>
              <a:t>android:name</a:t>
            </a:r>
            <a:r>
              <a:rPr lang="de-AT" b="1" dirty="0" smtClean="0">
                <a:latin typeface="TheSansMonoConNormal" pitchFamily="34" charset="0"/>
              </a:rPr>
              <a:t>=</a:t>
            </a:r>
            <a:r>
              <a:rPr lang="de-AT" b="1" i="1" dirty="0" smtClean="0">
                <a:latin typeface="TheSansMonoConNormal" pitchFamily="34" charset="0"/>
              </a:rPr>
              <a:t>".</a:t>
            </a:r>
            <a:r>
              <a:rPr lang="de-AT" b="1" i="1" dirty="0" err="1" smtClean="0">
                <a:latin typeface="TheSansMonoConNormal" pitchFamily="34" charset="0"/>
              </a:rPr>
              <a:t>examples.WakeLockExample</a:t>
            </a:r>
            <a:r>
              <a:rPr lang="de-AT" b="1" i="1" dirty="0" smtClean="0">
                <a:latin typeface="TheSansMonoConNormal" pitchFamily="34" charset="0"/>
              </a:rPr>
              <a:t>"</a:t>
            </a:r>
          </a:p>
          <a:p>
            <a:r>
              <a:rPr lang="de-AT" b="1" dirty="0" smtClean="0">
                <a:latin typeface="TheSansMonoConNormal" pitchFamily="34" charset="0"/>
              </a:rPr>
              <a:t>          </a:t>
            </a:r>
            <a:r>
              <a:rPr lang="de-AT" b="1" dirty="0" err="1" smtClean="0">
                <a:latin typeface="TheSansMonoConNormal" pitchFamily="34" charset="0"/>
              </a:rPr>
              <a:t>android:label</a:t>
            </a:r>
            <a:r>
              <a:rPr lang="de-AT" b="1" dirty="0" smtClean="0">
                <a:latin typeface="TheSansMonoConNormal" pitchFamily="34" charset="0"/>
              </a:rPr>
              <a:t>=</a:t>
            </a:r>
            <a:r>
              <a:rPr lang="de-AT" b="1" i="1" dirty="0" smtClean="0">
                <a:latin typeface="TheSansMonoConNormal" pitchFamily="34" charset="0"/>
              </a:rPr>
              <a:t>"Wake Lock </a:t>
            </a:r>
            <a:r>
              <a:rPr lang="de-AT" b="1" i="1" dirty="0" err="1" smtClean="0">
                <a:latin typeface="TheSansMonoConNormal" pitchFamily="34" charset="0"/>
              </a:rPr>
              <a:t>Example</a:t>
            </a:r>
            <a:r>
              <a:rPr lang="de-AT" b="1" i="1" dirty="0" smtClean="0">
                <a:latin typeface="TheSansMonoConNormal" pitchFamily="34" charset="0"/>
              </a:rPr>
              <a:t>"</a:t>
            </a:r>
          </a:p>
          <a:p>
            <a:r>
              <a:rPr lang="de-AT" b="1" dirty="0" smtClean="0">
                <a:latin typeface="TheSansMonoConNormal" pitchFamily="34" charset="0"/>
              </a:rPr>
              <a:t>          </a:t>
            </a:r>
            <a:r>
              <a:rPr lang="de-AT" b="1" dirty="0" err="1" smtClean="0">
                <a:latin typeface="TheSansMonoConNormal" pitchFamily="34" charset="0"/>
              </a:rPr>
              <a:t>android:configChanges</a:t>
            </a:r>
            <a:r>
              <a:rPr lang="de-AT" b="1" dirty="0" smtClean="0">
                <a:latin typeface="TheSansMonoConNormal" pitchFamily="34" charset="0"/>
              </a:rPr>
              <a:t>=</a:t>
            </a:r>
            <a:r>
              <a:rPr lang="de-AT" b="1" i="1" dirty="0" smtClean="0">
                <a:latin typeface="TheSansMonoConNormal" pitchFamily="34" charset="0"/>
              </a:rPr>
              <a:t>"</a:t>
            </a:r>
            <a:r>
              <a:rPr lang="de-AT" b="1" i="1" dirty="0" err="1" smtClean="0">
                <a:latin typeface="TheSansMonoConNormal" pitchFamily="34" charset="0"/>
              </a:rPr>
              <a:t>keyboard|keyboardHidden|orientation</a:t>
            </a:r>
            <a:r>
              <a:rPr lang="de-AT" b="1" i="1" dirty="0" smtClean="0">
                <a:latin typeface="TheSansMonoConNormal" pitchFamily="34" charset="0"/>
              </a:rPr>
              <a:t>"</a:t>
            </a:r>
          </a:p>
          <a:p>
            <a:r>
              <a:rPr lang="de-AT" b="1" dirty="0" smtClean="0">
                <a:latin typeface="TheSansMonoConNormal" pitchFamily="34" charset="0"/>
              </a:rPr>
              <a:t>          </a:t>
            </a:r>
            <a:r>
              <a:rPr lang="de-AT" b="1" dirty="0" err="1" smtClean="0">
                <a:latin typeface="TheSansMonoConNormal" pitchFamily="34" charset="0"/>
              </a:rPr>
              <a:t>android:screenOrientation</a:t>
            </a:r>
            <a:r>
              <a:rPr lang="de-AT" b="1" dirty="0" smtClean="0">
                <a:latin typeface="TheSansMonoConNormal" pitchFamily="34" charset="0"/>
              </a:rPr>
              <a:t>=</a:t>
            </a:r>
            <a:r>
              <a:rPr lang="de-AT" b="1" i="1" dirty="0" smtClean="0">
                <a:latin typeface="TheSansMonoConNormal" pitchFamily="34" charset="0"/>
              </a:rPr>
              <a:t>"</a:t>
            </a:r>
            <a:r>
              <a:rPr lang="de-AT" b="1" i="1" dirty="0" err="1" smtClean="0">
                <a:latin typeface="TheSansMonoConNormal" pitchFamily="34" charset="0"/>
              </a:rPr>
              <a:t>portrait</a:t>
            </a:r>
            <a:r>
              <a:rPr lang="de-AT" b="1" i="1" dirty="0" smtClean="0">
                <a:latin typeface="TheSansMonoConNormal" pitchFamily="34" charset="0"/>
              </a:rPr>
              <a:t>"&gt;</a:t>
            </a:r>
          </a:p>
          <a:p>
            <a:r>
              <a:rPr lang="de-AT" b="1" dirty="0" smtClean="0">
                <a:latin typeface="TheSansMonoConNormal" pitchFamily="34" charset="0"/>
              </a:rPr>
              <a:t>    &lt;</a:t>
            </a:r>
            <a:r>
              <a:rPr lang="de-AT" b="1" dirty="0" err="1" smtClean="0">
                <a:latin typeface="TheSansMonoConNormal" pitchFamily="34" charset="0"/>
              </a:rPr>
              <a:t>intent</a:t>
            </a:r>
            <a:r>
              <a:rPr lang="de-AT" b="1" dirty="0" smtClean="0">
                <a:latin typeface="TheSansMonoConNormal" pitchFamily="34" charset="0"/>
              </a:rPr>
              <a:t>-filter&gt;</a:t>
            </a:r>
          </a:p>
          <a:p>
            <a:r>
              <a:rPr lang="de-AT" b="1" dirty="0" smtClean="0">
                <a:latin typeface="TheSansMonoConNormal" pitchFamily="34" charset="0"/>
              </a:rPr>
              <a:t>        &lt;</a:t>
            </a:r>
            <a:r>
              <a:rPr lang="de-AT" b="1" dirty="0" err="1" smtClean="0">
                <a:latin typeface="TheSansMonoConNormal" pitchFamily="34" charset="0"/>
              </a:rPr>
              <a:t>action</a:t>
            </a:r>
            <a:r>
              <a:rPr lang="de-AT" b="1" dirty="0" smtClean="0">
                <a:latin typeface="TheSansMonoConNormal" pitchFamily="34" charset="0"/>
              </a:rPr>
              <a:t> </a:t>
            </a:r>
            <a:r>
              <a:rPr lang="de-AT" b="1" dirty="0" err="1" smtClean="0">
                <a:latin typeface="TheSansMonoConNormal" pitchFamily="34" charset="0"/>
              </a:rPr>
              <a:t>android:name</a:t>
            </a:r>
            <a:r>
              <a:rPr lang="de-AT" b="1" dirty="0" smtClean="0">
                <a:latin typeface="TheSansMonoConNormal" pitchFamily="34" charset="0"/>
              </a:rPr>
              <a:t>=</a:t>
            </a:r>
            <a:r>
              <a:rPr lang="de-AT" b="1" i="1" dirty="0" smtClean="0">
                <a:latin typeface="TheSansMonoConNormal" pitchFamily="34" charset="0"/>
              </a:rPr>
              <a:t>"</a:t>
            </a:r>
            <a:r>
              <a:rPr lang="de-AT" b="1" i="1" dirty="0" err="1" smtClean="0">
                <a:latin typeface="TheSansMonoConNormal" pitchFamily="34" charset="0"/>
              </a:rPr>
              <a:t>android.intent.action.MAIN</a:t>
            </a:r>
            <a:r>
              <a:rPr lang="de-AT" b="1" i="1" dirty="0" smtClean="0">
                <a:latin typeface="TheSansMonoConNormal" pitchFamily="34" charset="0"/>
              </a:rPr>
              <a:t>" /&gt;                </a:t>
            </a:r>
          </a:p>
          <a:p>
            <a:r>
              <a:rPr lang="de-AT" b="1" dirty="0" smtClean="0">
                <a:latin typeface="TheSansMonoConNormal" pitchFamily="34" charset="0"/>
              </a:rPr>
              <a:t>    &lt;/</a:t>
            </a:r>
            <a:r>
              <a:rPr lang="de-AT" b="1" dirty="0" err="1" smtClean="0">
                <a:latin typeface="TheSansMonoConNormal" pitchFamily="34" charset="0"/>
              </a:rPr>
              <a:t>intent</a:t>
            </a:r>
            <a:r>
              <a:rPr lang="de-AT" b="1" dirty="0" smtClean="0">
                <a:latin typeface="TheSansMonoConNormal" pitchFamily="34" charset="0"/>
              </a:rPr>
              <a:t>-filter&gt;</a:t>
            </a:r>
          </a:p>
          <a:p>
            <a:r>
              <a:rPr lang="de-AT" b="1" dirty="0" smtClean="0">
                <a:latin typeface="TheSansMonoConNormal" pitchFamily="34" charset="0"/>
              </a:rPr>
              <a:t>&lt;/</a:t>
            </a:r>
            <a:r>
              <a:rPr lang="de-AT" b="1" dirty="0" err="1" smtClean="0">
                <a:latin typeface="TheSansMonoConNormal" pitchFamily="34" charset="0"/>
              </a:rPr>
              <a:t>activity</a:t>
            </a:r>
            <a:r>
              <a:rPr lang="de-AT" b="1" dirty="0" smtClean="0">
                <a:latin typeface="TheSansMonoConNormal" pitchFamily="34" charset="0"/>
              </a:rPr>
              <a:t>&gt;</a:t>
            </a:r>
            <a:endParaRPr lang="de-AT" b="1" dirty="0">
              <a:latin typeface="TheSansMonoConNormal" pitchFamily="34"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Going</a:t>
            </a:r>
            <a:r>
              <a:rPr lang="de-AT" dirty="0" smtClean="0"/>
              <a:t> Fullscreen</a:t>
            </a:r>
            <a:endParaRPr lang="de-AT" dirty="0"/>
          </a:p>
        </p:txBody>
      </p:sp>
      <p:sp>
        <p:nvSpPr>
          <p:cNvPr id="3" name="Inhaltsplatzhalter 2"/>
          <p:cNvSpPr>
            <a:spLocks noGrp="1"/>
          </p:cNvSpPr>
          <p:nvPr>
            <p:ph idx="1"/>
          </p:nvPr>
        </p:nvSpPr>
        <p:spPr/>
        <p:txBody>
          <a:bodyPr/>
          <a:lstStyle/>
          <a:p>
            <a:r>
              <a:rPr lang="de-AT" dirty="0" err="1" smtClean="0"/>
              <a:t>That</a:t>
            </a:r>
            <a:r>
              <a:rPr lang="de-AT" dirty="0" smtClean="0"/>
              <a:t> title bar </a:t>
            </a:r>
            <a:r>
              <a:rPr lang="de-AT" dirty="0" err="1" smtClean="0"/>
              <a:t>and</a:t>
            </a:r>
            <a:r>
              <a:rPr lang="de-AT" dirty="0" smtClean="0"/>
              <a:t> </a:t>
            </a:r>
            <a:r>
              <a:rPr lang="de-AT" dirty="0" err="1" smtClean="0"/>
              <a:t>the</a:t>
            </a:r>
            <a:r>
              <a:rPr lang="de-AT" dirty="0" smtClean="0"/>
              <a:t> </a:t>
            </a:r>
            <a:r>
              <a:rPr lang="de-AT" dirty="0" err="1" smtClean="0"/>
              <a:t>info</a:t>
            </a:r>
            <a:r>
              <a:rPr lang="de-AT" dirty="0" smtClean="0"/>
              <a:t> bar </a:t>
            </a:r>
            <a:r>
              <a:rPr lang="de-AT" dirty="0" err="1" smtClean="0"/>
              <a:t>take</a:t>
            </a:r>
            <a:r>
              <a:rPr lang="de-AT" dirty="0" smtClean="0"/>
              <a:t> </a:t>
            </a:r>
            <a:r>
              <a:rPr lang="de-AT" dirty="0" err="1" smtClean="0"/>
              <a:t>away</a:t>
            </a:r>
            <a:r>
              <a:rPr lang="de-AT" dirty="0" smtClean="0"/>
              <a:t> </a:t>
            </a:r>
            <a:r>
              <a:rPr lang="de-AT" dirty="0" err="1" smtClean="0"/>
              <a:t>precious</a:t>
            </a:r>
            <a:r>
              <a:rPr lang="de-AT" dirty="0" smtClean="0"/>
              <a:t> </a:t>
            </a:r>
            <a:r>
              <a:rPr lang="de-AT" dirty="0" err="1" smtClean="0"/>
              <a:t>screen</a:t>
            </a:r>
            <a:r>
              <a:rPr lang="de-AT" dirty="0" smtClean="0"/>
              <a:t> </a:t>
            </a:r>
            <a:r>
              <a:rPr lang="de-AT" dirty="0" err="1" smtClean="0"/>
              <a:t>space</a:t>
            </a:r>
            <a:r>
              <a:rPr lang="de-AT" dirty="0" smtClean="0"/>
              <a:t>.</a:t>
            </a:r>
          </a:p>
          <a:p>
            <a:r>
              <a:rPr lang="de-AT" dirty="0" err="1" smtClean="0"/>
              <a:t>Let‘s</a:t>
            </a:r>
            <a:r>
              <a:rPr lang="de-AT" dirty="0" smtClean="0"/>
              <a:t> </a:t>
            </a:r>
            <a:r>
              <a:rPr lang="de-AT" dirty="0" err="1" smtClean="0"/>
              <a:t>get</a:t>
            </a:r>
            <a:r>
              <a:rPr lang="de-AT" dirty="0" smtClean="0"/>
              <a:t> </a:t>
            </a:r>
            <a:r>
              <a:rPr lang="de-AT" dirty="0" err="1" smtClean="0"/>
              <a:t>rid</a:t>
            </a:r>
            <a:r>
              <a:rPr lang="de-AT" dirty="0" smtClean="0"/>
              <a:t> </a:t>
            </a:r>
            <a:r>
              <a:rPr lang="de-AT" dirty="0" err="1" smtClean="0"/>
              <a:t>of</a:t>
            </a:r>
            <a:r>
              <a:rPr lang="de-AT" dirty="0" smtClean="0"/>
              <a:t> </a:t>
            </a:r>
            <a:r>
              <a:rPr lang="de-AT" dirty="0" err="1" smtClean="0"/>
              <a:t>these</a:t>
            </a:r>
            <a:r>
              <a:rPr lang="de-AT" dirty="0" smtClean="0"/>
              <a:t> </a:t>
            </a:r>
            <a:r>
              <a:rPr lang="de-AT" dirty="0" err="1" smtClean="0"/>
              <a:t>by</a:t>
            </a:r>
            <a:r>
              <a:rPr lang="de-AT" dirty="0" smtClean="0"/>
              <a:t> </a:t>
            </a:r>
            <a:r>
              <a:rPr lang="de-AT" dirty="0" err="1" smtClean="0"/>
              <a:t>going</a:t>
            </a:r>
            <a:r>
              <a:rPr lang="de-AT" dirty="0" smtClean="0"/>
              <a:t> </a:t>
            </a:r>
            <a:r>
              <a:rPr lang="de-AT" dirty="0" err="1" smtClean="0"/>
              <a:t>fullscreen</a:t>
            </a:r>
            <a:r>
              <a:rPr lang="de-AT" dirty="0" smtClean="0"/>
              <a:t>!</a:t>
            </a:r>
            <a:endParaRPr lang="de-AT"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Going</a:t>
            </a:r>
            <a:r>
              <a:rPr lang="de-AT" dirty="0" smtClean="0"/>
              <a:t> Fullscreen</a:t>
            </a:r>
            <a:endParaRPr lang="de-AT" dirty="0"/>
          </a:p>
        </p:txBody>
      </p:sp>
      <p:sp>
        <p:nvSpPr>
          <p:cNvPr id="5" name="Textfeld 4"/>
          <p:cNvSpPr txBox="1"/>
          <p:nvPr/>
        </p:nvSpPr>
        <p:spPr>
          <a:xfrm>
            <a:off x="431032" y="1268760"/>
            <a:ext cx="8712968" cy="2800767"/>
          </a:xfrm>
          <a:prstGeom prst="rect">
            <a:avLst/>
          </a:prstGeom>
          <a:noFill/>
        </p:spPr>
        <p:txBody>
          <a:bodyPr wrap="square" rtlCol="0">
            <a:spAutoFit/>
          </a:bodyPr>
          <a:lstStyle/>
          <a:p>
            <a:r>
              <a:rPr lang="en-US" sz="1600" b="1" dirty="0" smtClean="0">
                <a:latin typeface="TheSansMonoConNormal" pitchFamily="34" charset="0"/>
              </a:rPr>
              <a:t>public abstract class Game extends Activity {</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onCreate</a:t>
            </a:r>
            <a:r>
              <a:rPr lang="de-AT" sz="1600" b="1" dirty="0" smtClean="0">
                <a:latin typeface="TheSansMonoConNormal" pitchFamily="34" charset="0"/>
              </a:rPr>
              <a:t>(</a:t>
            </a:r>
            <a:r>
              <a:rPr lang="de-AT" sz="1600" b="1" dirty="0" err="1" smtClean="0">
                <a:latin typeface="TheSansMonoConNormal" pitchFamily="34" charset="0"/>
              </a:rPr>
              <a:t>Bundle</a:t>
            </a:r>
            <a:r>
              <a:rPr lang="de-AT" sz="1600" b="1" dirty="0" smtClean="0">
                <a:latin typeface="TheSansMonoConNormal" pitchFamily="34" charset="0"/>
              </a:rPr>
              <a:t> </a:t>
            </a:r>
            <a:r>
              <a:rPr lang="de-AT" sz="1600" b="1" dirty="0" err="1" smtClean="0">
                <a:latin typeface="TheSansMonoConNormal" pitchFamily="34" charset="0"/>
              </a:rPr>
              <a:t>instanceBundle</a:t>
            </a:r>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requestWindowFeature</a:t>
            </a:r>
            <a:r>
              <a:rPr lang="de-AT" sz="1600" b="1" dirty="0" smtClean="0">
                <a:latin typeface="TheSansMonoConNormal" pitchFamily="34" charset="0"/>
              </a:rPr>
              <a:t>(</a:t>
            </a:r>
            <a:r>
              <a:rPr lang="de-AT" sz="1600" b="1" dirty="0" err="1" smtClean="0">
                <a:latin typeface="TheSansMonoConNormal" pitchFamily="34" charset="0"/>
              </a:rPr>
              <a:t>Window.FEATURE_NO_TITLE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getWindow</a:t>
            </a:r>
            <a:r>
              <a:rPr lang="de-AT" sz="1600" b="1" dirty="0" smtClean="0">
                <a:latin typeface="TheSansMonoConNormal" pitchFamily="34" charset="0"/>
              </a:rPr>
              <a:t>().</a:t>
            </a:r>
            <a:r>
              <a:rPr lang="de-AT" sz="1600" b="1" dirty="0" err="1" smtClean="0">
                <a:latin typeface="TheSansMonoConNormal" pitchFamily="34" charset="0"/>
              </a:rPr>
              <a:t>setFlags</a:t>
            </a:r>
            <a:r>
              <a:rPr lang="de-AT" sz="1600" b="1" dirty="0" smtClean="0">
                <a:latin typeface="TheSansMonoConNormal" pitchFamily="34" charset="0"/>
              </a:rPr>
              <a:t>(</a:t>
            </a:r>
            <a:r>
              <a:rPr lang="de-AT" sz="1600" b="1" dirty="0" err="1" smtClean="0">
                <a:latin typeface="TheSansMonoConNormal" pitchFamily="34" charset="0"/>
              </a:rPr>
              <a:t>WindowManager.LayoutParams.FLAG_FULLSCREEN</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WindowManager.LayoutParams.FLAG_FULLSCREEN</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a:t>
            </a:r>
            <a:endParaRPr lang="de-AT" sz="1600" b="1" dirty="0">
              <a:latin typeface="TheSansMonoConNormal" pitchFamily="34" charset="0"/>
            </a:endParaRPr>
          </a:p>
        </p:txBody>
      </p:sp>
      <p:sp>
        <p:nvSpPr>
          <p:cNvPr id="6" name="Inhaltsplatzhalter 2"/>
          <p:cNvSpPr>
            <a:spLocks noGrp="1"/>
          </p:cNvSpPr>
          <p:nvPr>
            <p:ph idx="1"/>
          </p:nvPr>
        </p:nvSpPr>
        <p:spPr>
          <a:xfrm>
            <a:off x="395536" y="4293096"/>
            <a:ext cx="8568952" cy="2304256"/>
          </a:xfrm>
        </p:spPr>
        <p:txBody>
          <a:bodyPr>
            <a:normAutofit/>
          </a:bodyPr>
          <a:lstStyle/>
          <a:p>
            <a:r>
              <a:rPr lang="de-AT" dirty="0" smtClean="0"/>
              <a:t>Create a </a:t>
            </a:r>
            <a:r>
              <a:rPr lang="de-AT" dirty="0" err="1" smtClean="0"/>
              <a:t>new</a:t>
            </a:r>
            <a:r>
              <a:rPr lang="de-AT" dirty="0" smtClean="0"/>
              <a:t> </a:t>
            </a:r>
            <a:r>
              <a:rPr lang="de-AT" dirty="0" err="1" smtClean="0"/>
              <a:t>example</a:t>
            </a:r>
            <a:r>
              <a:rPr lang="de-AT" dirty="0" smtClean="0"/>
              <a:t> </a:t>
            </a:r>
            <a:r>
              <a:rPr lang="de-AT" dirty="0" err="1" smtClean="0"/>
              <a:t>called</a:t>
            </a:r>
            <a:r>
              <a:rPr lang="de-AT" dirty="0" smtClean="0"/>
              <a:t> </a:t>
            </a:r>
            <a:r>
              <a:rPr lang="de-AT" dirty="0" err="1" smtClean="0"/>
              <a:t>FullscreenExample</a:t>
            </a:r>
            <a:r>
              <a:rPr lang="de-AT" dirty="0" smtClean="0"/>
              <a:t> </a:t>
            </a:r>
            <a:r>
              <a:rPr lang="de-AT" dirty="0" err="1" smtClean="0"/>
              <a:t>analogous</a:t>
            </a:r>
            <a:r>
              <a:rPr lang="de-AT" dirty="0" smtClean="0"/>
              <a:t> </a:t>
            </a:r>
            <a:r>
              <a:rPr lang="de-AT" dirty="0" err="1" smtClean="0"/>
              <a:t>to</a:t>
            </a:r>
            <a:r>
              <a:rPr lang="de-AT" dirty="0" smtClean="0"/>
              <a:t> </a:t>
            </a:r>
            <a:r>
              <a:rPr lang="de-AT" dirty="0" err="1" smtClean="0"/>
              <a:t>WakeLockExample</a:t>
            </a:r>
            <a:r>
              <a:rPr lang="de-AT" dirty="0" smtClean="0"/>
              <a:t>.</a:t>
            </a:r>
          </a:p>
          <a:p>
            <a:r>
              <a:rPr lang="de-AT" dirty="0" smtClean="0"/>
              <a:t>Run </a:t>
            </a:r>
            <a:r>
              <a:rPr lang="de-AT" dirty="0" err="1" smtClean="0"/>
              <a:t>it!</a:t>
            </a:r>
            <a:endParaRPr lang="de-AT" dirty="0" smtClean="0"/>
          </a:p>
          <a:p>
            <a:endParaRPr lang="de-AT"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Adding</a:t>
            </a:r>
            <a:r>
              <a:rPr lang="de-AT" dirty="0" smtClean="0"/>
              <a:t> </a:t>
            </a:r>
            <a:r>
              <a:rPr lang="de-AT" dirty="0" err="1" smtClean="0"/>
              <a:t>the</a:t>
            </a:r>
            <a:r>
              <a:rPr lang="de-AT" dirty="0" smtClean="0"/>
              <a:t> Main Loop Thread</a:t>
            </a:r>
            <a:endParaRPr lang="de-AT" dirty="0"/>
          </a:p>
        </p:txBody>
      </p:sp>
      <p:sp>
        <p:nvSpPr>
          <p:cNvPr id="3" name="Inhaltsplatzhalter 2"/>
          <p:cNvSpPr>
            <a:spLocks noGrp="1"/>
          </p:cNvSpPr>
          <p:nvPr>
            <p:ph idx="1"/>
          </p:nvPr>
        </p:nvSpPr>
        <p:spPr/>
        <p:txBody>
          <a:bodyPr>
            <a:normAutofit lnSpcReduction="10000"/>
          </a:bodyPr>
          <a:lstStyle/>
          <a:p>
            <a:r>
              <a:rPr lang="de-AT" dirty="0" smtClean="0"/>
              <a:t>Time </a:t>
            </a:r>
            <a:r>
              <a:rPr lang="de-AT" dirty="0" err="1" smtClean="0"/>
              <a:t>to</a:t>
            </a:r>
            <a:r>
              <a:rPr lang="de-AT" dirty="0" smtClean="0"/>
              <a:t> </a:t>
            </a:r>
            <a:r>
              <a:rPr lang="de-AT" dirty="0" err="1" smtClean="0"/>
              <a:t>add</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a:t>
            </a:r>
          </a:p>
          <a:p>
            <a:r>
              <a:rPr lang="de-AT" dirty="0" err="1" smtClean="0"/>
              <a:t>It</a:t>
            </a:r>
            <a:r>
              <a:rPr lang="de-AT" dirty="0" smtClean="0"/>
              <a:t> will </a:t>
            </a:r>
            <a:r>
              <a:rPr lang="de-AT" dirty="0" err="1" smtClean="0"/>
              <a:t>be</a:t>
            </a:r>
            <a:r>
              <a:rPr lang="de-AT" dirty="0" smtClean="0"/>
              <a:t> </a:t>
            </a:r>
            <a:r>
              <a:rPr lang="de-AT" dirty="0" err="1" smtClean="0"/>
              <a:t>part</a:t>
            </a:r>
            <a:r>
              <a:rPr lang="de-AT" dirty="0" smtClean="0"/>
              <a:t> </a:t>
            </a:r>
            <a:r>
              <a:rPr lang="de-AT" dirty="0" err="1" smtClean="0"/>
              <a:t>of</a:t>
            </a:r>
            <a:r>
              <a:rPr lang="de-AT" dirty="0" smtClean="0"/>
              <a:t> </a:t>
            </a:r>
            <a:r>
              <a:rPr lang="de-AT" dirty="0" err="1" smtClean="0"/>
              <a:t>our</a:t>
            </a:r>
            <a:r>
              <a:rPr lang="de-AT" dirty="0" smtClean="0"/>
              <a:t> Game </a:t>
            </a:r>
            <a:r>
              <a:rPr lang="de-AT" dirty="0" err="1" smtClean="0"/>
              <a:t>instance</a:t>
            </a:r>
            <a:r>
              <a:rPr lang="de-AT" dirty="0" smtClean="0"/>
              <a:t>.</a:t>
            </a:r>
          </a:p>
          <a:p>
            <a:r>
              <a:rPr lang="de-AT" dirty="0" err="1" smtClean="0"/>
              <a:t>It</a:t>
            </a:r>
            <a:r>
              <a:rPr lang="de-AT" dirty="0" smtClean="0"/>
              <a:t> </a:t>
            </a:r>
            <a:r>
              <a:rPr lang="de-AT" dirty="0" err="1" smtClean="0"/>
              <a:t>can</a:t>
            </a:r>
            <a:r>
              <a:rPr lang="de-AT" dirty="0" smtClean="0"/>
              <a:t> </a:t>
            </a:r>
            <a:r>
              <a:rPr lang="de-AT" dirty="0" err="1" smtClean="0"/>
              <a:t>be</a:t>
            </a:r>
            <a:r>
              <a:rPr lang="de-AT" dirty="0" smtClean="0"/>
              <a:t> </a:t>
            </a:r>
            <a:r>
              <a:rPr lang="de-AT" dirty="0" err="1" smtClean="0"/>
              <a:t>notified</a:t>
            </a:r>
            <a:r>
              <a:rPr lang="de-AT" dirty="0" smtClean="0"/>
              <a:t> </a:t>
            </a:r>
            <a:r>
              <a:rPr lang="de-AT" dirty="0" err="1" smtClean="0"/>
              <a:t>of</a:t>
            </a:r>
            <a:r>
              <a:rPr lang="de-AT" dirty="0" smtClean="0"/>
              <a:t> </a:t>
            </a:r>
            <a:r>
              <a:rPr lang="de-AT" dirty="0" err="1" smtClean="0"/>
              <a:t>the</a:t>
            </a:r>
            <a:r>
              <a:rPr lang="de-AT" dirty="0" smtClean="0"/>
              <a:t> </a:t>
            </a:r>
            <a:r>
              <a:rPr lang="de-AT" dirty="0" err="1" smtClean="0"/>
              <a:t>following</a:t>
            </a:r>
            <a:r>
              <a:rPr lang="de-AT" dirty="0" smtClean="0"/>
              <a:t> </a:t>
            </a:r>
            <a:r>
              <a:rPr lang="de-AT" dirty="0" err="1" smtClean="0"/>
              <a:t>states</a:t>
            </a:r>
            <a:r>
              <a:rPr lang="de-AT" dirty="0" smtClean="0"/>
              <a:t>:</a:t>
            </a:r>
          </a:p>
          <a:p>
            <a:pPr lvl="1"/>
            <a:r>
              <a:rPr lang="de-AT" dirty="0" err="1" smtClean="0"/>
              <a:t>Running</a:t>
            </a:r>
            <a:endParaRPr lang="de-AT" dirty="0" smtClean="0"/>
          </a:p>
          <a:p>
            <a:pPr lvl="1"/>
            <a:r>
              <a:rPr lang="de-AT" dirty="0" err="1" smtClean="0"/>
              <a:t>Paused</a:t>
            </a:r>
            <a:endParaRPr lang="de-AT" dirty="0" smtClean="0"/>
          </a:p>
          <a:p>
            <a:pPr lvl="1"/>
            <a:r>
              <a:rPr lang="de-AT" dirty="0" err="1" smtClean="0"/>
              <a:t>Resumed</a:t>
            </a:r>
            <a:endParaRPr lang="de-AT" dirty="0" smtClean="0"/>
          </a:p>
          <a:p>
            <a:pPr lvl="1"/>
            <a:r>
              <a:rPr lang="de-AT" dirty="0" err="1" smtClean="0"/>
              <a:t>Disposed</a:t>
            </a:r>
            <a:endParaRPr lang="de-AT" dirty="0" smtClean="0"/>
          </a:p>
          <a:p>
            <a:r>
              <a:rPr lang="de-AT" dirty="0" err="1" smtClean="0"/>
              <a:t>We‘ll</a:t>
            </a:r>
            <a:r>
              <a:rPr lang="de-AT" dirty="0" smtClean="0"/>
              <a:t> </a:t>
            </a:r>
            <a:r>
              <a:rPr lang="de-AT" dirty="0" err="1" smtClean="0"/>
              <a:t>use</a:t>
            </a:r>
            <a:r>
              <a:rPr lang="de-AT" dirty="0" smtClean="0"/>
              <a:t> </a:t>
            </a:r>
            <a:r>
              <a:rPr lang="de-AT" dirty="0" err="1" smtClean="0"/>
              <a:t>the</a:t>
            </a:r>
            <a:r>
              <a:rPr lang="de-AT" dirty="0" smtClean="0"/>
              <a:t> Java Thread </a:t>
            </a:r>
            <a:r>
              <a:rPr lang="de-AT" dirty="0" err="1" smtClean="0"/>
              <a:t>class</a:t>
            </a:r>
            <a:r>
              <a:rPr lang="de-AT" dirty="0" smtClean="0"/>
              <a:t> </a:t>
            </a:r>
            <a:r>
              <a:rPr lang="de-AT" dirty="0" err="1" smtClean="0"/>
              <a:t>which</a:t>
            </a:r>
            <a:r>
              <a:rPr lang="de-AT" dirty="0" smtClean="0"/>
              <a:t> </a:t>
            </a:r>
            <a:r>
              <a:rPr lang="de-AT" dirty="0" err="1" smtClean="0"/>
              <a:t>executes</a:t>
            </a:r>
            <a:r>
              <a:rPr lang="de-AT" dirty="0" smtClean="0"/>
              <a:t> a </a:t>
            </a:r>
            <a:r>
              <a:rPr lang="de-AT" dirty="0" err="1" smtClean="0"/>
              <a:t>Runnable</a:t>
            </a:r>
            <a:r>
              <a:rPr lang="de-AT" dirty="0" smtClean="0"/>
              <a:t>.</a:t>
            </a:r>
          </a:p>
          <a:p>
            <a:r>
              <a:rPr lang="de-AT" dirty="0" smtClean="0"/>
              <a:t>The Game will </a:t>
            </a:r>
            <a:r>
              <a:rPr lang="de-AT" dirty="0" err="1" smtClean="0"/>
              <a:t>implement</a:t>
            </a:r>
            <a:r>
              <a:rPr lang="de-AT" dirty="0" smtClean="0"/>
              <a:t> </a:t>
            </a:r>
            <a:r>
              <a:rPr lang="de-AT" dirty="0" err="1" smtClean="0"/>
              <a:t>the</a:t>
            </a:r>
            <a:r>
              <a:rPr lang="de-AT" dirty="0" smtClean="0"/>
              <a:t> </a:t>
            </a:r>
            <a:r>
              <a:rPr lang="de-AT" dirty="0" err="1" smtClean="0"/>
              <a:t>Runnable</a:t>
            </a:r>
            <a:r>
              <a:rPr lang="de-AT" dirty="0" smtClean="0"/>
              <a:t> </a:t>
            </a:r>
            <a:r>
              <a:rPr lang="de-AT" dirty="0" err="1" smtClean="0"/>
              <a:t>interface</a:t>
            </a:r>
            <a:r>
              <a:rPr lang="de-AT" dirty="0" smtClean="0"/>
              <a:t> </a:t>
            </a:r>
            <a:r>
              <a:rPr lang="de-AT" dirty="0" err="1" smtClean="0"/>
              <a:t>and</a:t>
            </a:r>
            <a:r>
              <a:rPr lang="de-AT" dirty="0" smtClean="0"/>
              <a:t> </a:t>
            </a:r>
            <a:r>
              <a:rPr lang="de-AT" dirty="0" err="1" smtClean="0"/>
              <a:t>thus</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Adding</a:t>
            </a:r>
            <a:r>
              <a:rPr lang="de-AT" dirty="0" smtClean="0"/>
              <a:t> </a:t>
            </a:r>
            <a:r>
              <a:rPr lang="de-AT" dirty="0" err="1" smtClean="0"/>
              <a:t>the</a:t>
            </a:r>
            <a:r>
              <a:rPr lang="de-AT" dirty="0" smtClean="0"/>
              <a:t> Main Loop Thread</a:t>
            </a:r>
            <a:endParaRPr lang="de-AT" dirty="0"/>
          </a:p>
        </p:txBody>
      </p:sp>
      <p:sp>
        <p:nvSpPr>
          <p:cNvPr id="3" name="Inhaltsplatzhalter 2"/>
          <p:cNvSpPr>
            <a:spLocks noGrp="1"/>
          </p:cNvSpPr>
          <p:nvPr>
            <p:ph idx="1"/>
          </p:nvPr>
        </p:nvSpPr>
        <p:spPr/>
        <p:txBody>
          <a:bodyPr>
            <a:normAutofit lnSpcReduction="10000"/>
          </a:bodyPr>
          <a:lstStyle/>
          <a:p>
            <a:r>
              <a:rPr lang="de-AT" dirty="0" smtClean="0"/>
              <a:t>The </a:t>
            </a:r>
            <a:r>
              <a:rPr lang="de-AT" dirty="0" err="1" smtClean="0"/>
              <a:t>life-cycle</a:t>
            </a:r>
            <a:r>
              <a:rPr lang="de-AT" dirty="0" smtClean="0"/>
              <a:t> </a:t>
            </a:r>
            <a:r>
              <a:rPr lang="de-AT" dirty="0" err="1" smtClean="0"/>
              <a:t>events</a:t>
            </a:r>
            <a:r>
              <a:rPr lang="de-AT" dirty="0" smtClean="0"/>
              <a:t> will </a:t>
            </a:r>
            <a:r>
              <a:rPr lang="de-AT" dirty="0" err="1" smtClean="0"/>
              <a:t>be</a:t>
            </a:r>
            <a:r>
              <a:rPr lang="de-AT" dirty="0" smtClean="0"/>
              <a:t> </a:t>
            </a:r>
            <a:r>
              <a:rPr lang="de-AT" dirty="0" err="1" smtClean="0"/>
              <a:t>reported</a:t>
            </a:r>
            <a:r>
              <a:rPr lang="de-AT" dirty="0" smtClean="0"/>
              <a:t> on </a:t>
            </a:r>
            <a:r>
              <a:rPr lang="de-AT" dirty="0" err="1" smtClean="0"/>
              <a:t>the</a:t>
            </a:r>
            <a:r>
              <a:rPr lang="de-AT" dirty="0" smtClean="0"/>
              <a:t> UI </a:t>
            </a:r>
            <a:r>
              <a:rPr lang="de-AT" dirty="0" err="1" smtClean="0"/>
              <a:t>thread</a:t>
            </a:r>
            <a:r>
              <a:rPr lang="de-AT" dirty="0" smtClean="0"/>
              <a:t> via </a:t>
            </a:r>
            <a:r>
              <a:rPr lang="de-AT" dirty="0" err="1" smtClean="0"/>
              <a:t>calls</a:t>
            </a:r>
            <a:r>
              <a:rPr lang="de-AT" dirty="0" smtClean="0"/>
              <a:t> </a:t>
            </a:r>
            <a:r>
              <a:rPr lang="de-AT" dirty="0" err="1" smtClean="0"/>
              <a:t>to</a:t>
            </a:r>
            <a:r>
              <a:rPr lang="de-AT" dirty="0" smtClean="0"/>
              <a:t> </a:t>
            </a:r>
            <a:r>
              <a:rPr lang="de-AT" dirty="0" err="1" smtClean="0"/>
              <a:t>onPause</a:t>
            </a:r>
            <a:r>
              <a:rPr lang="de-AT" dirty="0" smtClean="0"/>
              <a:t>() </a:t>
            </a:r>
            <a:r>
              <a:rPr lang="de-AT" dirty="0" err="1" smtClean="0"/>
              <a:t>and</a:t>
            </a:r>
            <a:r>
              <a:rPr lang="de-AT" dirty="0" smtClean="0"/>
              <a:t> </a:t>
            </a:r>
            <a:r>
              <a:rPr lang="de-AT" dirty="0" err="1" smtClean="0"/>
              <a:t>onResume</a:t>
            </a:r>
            <a:r>
              <a:rPr lang="de-AT" dirty="0" smtClean="0"/>
              <a:t>().</a:t>
            </a:r>
          </a:p>
          <a:p>
            <a:r>
              <a:rPr lang="de-AT" dirty="0" err="1" smtClean="0"/>
              <a:t>We</a:t>
            </a:r>
            <a:r>
              <a:rPr lang="de-AT" dirty="0" smtClean="0"/>
              <a:t> </a:t>
            </a:r>
            <a:r>
              <a:rPr lang="de-AT" dirty="0" err="1" smtClean="0"/>
              <a:t>have</a:t>
            </a:r>
            <a:r>
              <a:rPr lang="de-AT" dirty="0" smtClean="0"/>
              <a:t> </a:t>
            </a:r>
            <a:r>
              <a:rPr lang="de-AT" dirty="0" err="1" smtClean="0"/>
              <a:t>to</a:t>
            </a:r>
            <a:r>
              <a:rPr lang="de-AT" dirty="0" smtClean="0"/>
              <a:t> </a:t>
            </a:r>
            <a:r>
              <a:rPr lang="de-AT" dirty="0" err="1" smtClean="0"/>
              <a:t>pipe</a:t>
            </a:r>
            <a:r>
              <a:rPr lang="de-AT" dirty="0" smtClean="0"/>
              <a:t> </a:t>
            </a:r>
            <a:r>
              <a:rPr lang="de-AT" dirty="0" err="1" smtClean="0"/>
              <a:t>those</a:t>
            </a:r>
            <a:r>
              <a:rPr lang="de-AT" dirty="0" smtClean="0"/>
              <a:t> </a:t>
            </a:r>
            <a:r>
              <a:rPr lang="de-AT" dirty="0" err="1" smtClean="0"/>
              <a:t>events</a:t>
            </a:r>
            <a:r>
              <a:rPr lang="de-AT" dirty="0" smtClean="0"/>
              <a:t> </a:t>
            </a:r>
            <a:r>
              <a:rPr lang="de-AT" dirty="0" err="1" smtClean="0"/>
              <a:t>to</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so </a:t>
            </a:r>
            <a:r>
              <a:rPr lang="de-AT" dirty="0" err="1" smtClean="0"/>
              <a:t>it</a:t>
            </a:r>
            <a:r>
              <a:rPr lang="de-AT" dirty="0" smtClean="0"/>
              <a:t> </a:t>
            </a:r>
            <a:r>
              <a:rPr lang="de-AT" dirty="0" err="1" smtClean="0"/>
              <a:t>can</a:t>
            </a:r>
            <a:r>
              <a:rPr lang="de-AT" dirty="0" smtClean="0"/>
              <a:t> </a:t>
            </a:r>
            <a:r>
              <a:rPr lang="de-AT" dirty="0" err="1" smtClean="0"/>
              <a:t>react</a:t>
            </a:r>
            <a:r>
              <a:rPr lang="de-AT" dirty="0" smtClean="0"/>
              <a:t> </a:t>
            </a:r>
            <a:r>
              <a:rPr lang="de-AT" dirty="0" err="1" smtClean="0"/>
              <a:t>to</a:t>
            </a:r>
            <a:r>
              <a:rPr lang="de-AT" dirty="0" smtClean="0"/>
              <a:t> </a:t>
            </a:r>
            <a:r>
              <a:rPr lang="de-AT" dirty="0" err="1" smtClean="0"/>
              <a:t>them</a:t>
            </a:r>
            <a:r>
              <a:rPr lang="de-AT" dirty="0" smtClean="0"/>
              <a:t>, e.g. </a:t>
            </a:r>
            <a:r>
              <a:rPr lang="de-AT" dirty="0" err="1" smtClean="0"/>
              <a:t>inform</a:t>
            </a:r>
            <a:r>
              <a:rPr lang="de-AT" dirty="0" smtClean="0"/>
              <a:t> </a:t>
            </a:r>
            <a:r>
              <a:rPr lang="de-AT" dirty="0" err="1" smtClean="0"/>
              <a:t>the</a:t>
            </a:r>
            <a:r>
              <a:rPr lang="de-AT" dirty="0" smtClean="0"/>
              <a:t> </a:t>
            </a:r>
            <a:r>
              <a:rPr lang="de-AT" dirty="0" err="1" smtClean="0"/>
              <a:t>current</a:t>
            </a:r>
            <a:r>
              <a:rPr lang="de-AT" dirty="0" smtClean="0"/>
              <a:t> Screen.</a:t>
            </a:r>
          </a:p>
          <a:p>
            <a:r>
              <a:rPr lang="de-AT" dirty="0" err="1" smtClean="0"/>
              <a:t>We</a:t>
            </a:r>
            <a:r>
              <a:rPr lang="de-AT" dirty="0" smtClean="0"/>
              <a:t> </a:t>
            </a:r>
            <a:r>
              <a:rPr lang="de-AT" dirty="0" err="1" smtClean="0"/>
              <a:t>create</a:t>
            </a:r>
            <a:r>
              <a:rPr lang="de-AT" dirty="0" smtClean="0"/>
              <a:t> an </a:t>
            </a:r>
            <a:r>
              <a:rPr lang="de-AT" dirty="0" err="1" smtClean="0"/>
              <a:t>enum</a:t>
            </a:r>
            <a:r>
              <a:rPr lang="de-AT" dirty="0" smtClean="0"/>
              <a:t> </a:t>
            </a:r>
            <a:r>
              <a:rPr lang="de-AT" dirty="0" err="1" smtClean="0"/>
              <a:t>called</a:t>
            </a:r>
            <a:r>
              <a:rPr lang="de-AT" dirty="0" smtClean="0"/>
              <a:t> State </a:t>
            </a:r>
            <a:r>
              <a:rPr lang="de-AT" dirty="0" err="1" smtClean="0"/>
              <a:t>encoding</a:t>
            </a:r>
            <a:r>
              <a:rPr lang="de-AT" dirty="0" smtClean="0"/>
              <a:t> </a:t>
            </a:r>
            <a:r>
              <a:rPr lang="de-AT" dirty="0" err="1" smtClean="0"/>
              <a:t>the</a:t>
            </a:r>
            <a:r>
              <a:rPr lang="de-AT" dirty="0" smtClean="0"/>
              <a:t> </a:t>
            </a:r>
            <a:r>
              <a:rPr lang="de-AT" dirty="0" err="1" smtClean="0"/>
              <a:t>four</a:t>
            </a:r>
            <a:r>
              <a:rPr lang="de-AT" dirty="0" smtClean="0"/>
              <a:t> </a:t>
            </a:r>
            <a:r>
              <a:rPr lang="de-AT" dirty="0" err="1" smtClean="0"/>
              <a:t>states</a:t>
            </a:r>
            <a:r>
              <a:rPr lang="de-AT" dirty="0" smtClean="0"/>
              <a:t>.</a:t>
            </a:r>
          </a:p>
          <a:p>
            <a:r>
              <a:rPr lang="de-AT" dirty="0" err="1" smtClean="0"/>
              <a:t>We</a:t>
            </a:r>
            <a:r>
              <a:rPr lang="de-AT" dirty="0" smtClean="0"/>
              <a:t> </a:t>
            </a:r>
            <a:r>
              <a:rPr lang="de-AT" dirty="0" err="1" smtClean="0"/>
              <a:t>have</a:t>
            </a:r>
            <a:r>
              <a:rPr lang="de-AT" dirty="0" smtClean="0"/>
              <a:t> an ArrayList&lt;State&gt; </a:t>
            </a:r>
            <a:r>
              <a:rPr lang="de-AT" dirty="0" err="1" smtClean="0"/>
              <a:t>we</a:t>
            </a:r>
            <a:r>
              <a:rPr lang="de-AT" dirty="0" smtClean="0"/>
              <a:t> </a:t>
            </a:r>
            <a:r>
              <a:rPr lang="de-AT" dirty="0" err="1" smtClean="0"/>
              <a:t>put</a:t>
            </a:r>
            <a:r>
              <a:rPr lang="de-AT" dirty="0" smtClean="0"/>
              <a:t> all </a:t>
            </a:r>
            <a:r>
              <a:rPr lang="de-AT" dirty="0" err="1" smtClean="0"/>
              <a:t>state</a:t>
            </a:r>
            <a:r>
              <a:rPr lang="de-AT" dirty="0" smtClean="0"/>
              <a:t> </a:t>
            </a:r>
            <a:r>
              <a:rPr lang="de-AT" dirty="0" err="1" smtClean="0"/>
              <a:t>changes</a:t>
            </a:r>
            <a:r>
              <a:rPr lang="de-AT" dirty="0" smtClean="0"/>
              <a:t> </a:t>
            </a:r>
            <a:r>
              <a:rPr lang="de-AT" dirty="0" err="1" smtClean="0"/>
              <a:t>from</a:t>
            </a:r>
            <a:r>
              <a:rPr lang="de-AT" dirty="0" smtClean="0"/>
              <a:t> </a:t>
            </a:r>
            <a:r>
              <a:rPr lang="de-AT" dirty="0" err="1" smtClean="0"/>
              <a:t>the</a:t>
            </a:r>
            <a:r>
              <a:rPr lang="de-AT" dirty="0" smtClean="0"/>
              <a:t> UI </a:t>
            </a:r>
            <a:r>
              <a:rPr lang="de-AT" dirty="0" err="1" smtClean="0"/>
              <a:t>thread</a:t>
            </a:r>
            <a:r>
              <a:rPr lang="de-AT" dirty="0" smtClean="0"/>
              <a:t> </a:t>
            </a:r>
            <a:r>
              <a:rPr lang="de-AT" dirty="0" err="1" smtClean="0"/>
              <a:t>into</a:t>
            </a:r>
            <a:r>
              <a:rPr lang="de-AT" dirty="0" smtClean="0"/>
              <a:t>.</a:t>
            </a:r>
          </a:p>
          <a:p>
            <a:r>
              <a:rPr lang="de-AT" dirty="0" smtClean="0"/>
              <a:t>The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a:t>
            </a:r>
            <a:r>
              <a:rPr lang="de-AT" dirty="0" err="1" smtClean="0"/>
              <a:t>reads</a:t>
            </a:r>
            <a:r>
              <a:rPr lang="de-AT" dirty="0" smtClean="0"/>
              <a:t> </a:t>
            </a:r>
            <a:r>
              <a:rPr lang="de-AT" dirty="0" err="1" smtClean="0"/>
              <a:t>that</a:t>
            </a:r>
            <a:r>
              <a:rPr lang="de-AT" dirty="0" smtClean="0"/>
              <a:t> </a:t>
            </a:r>
            <a:r>
              <a:rPr lang="de-AT" dirty="0" err="1" smtClean="0"/>
              <a:t>list</a:t>
            </a:r>
            <a:r>
              <a:rPr lang="de-AT" dirty="0" smtClean="0"/>
              <a:t> in </a:t>
            </a:r>
            <a:r>
              <a:rPr lang="de-AT" dirty="0" err="1" smtClean="0"/>
              <a:t>each</a:t>
            </a:r>
            <a:r>
              <a:rPr lang="de-AT" dirty="0" smtClean="0"/>
              <a:t> </a:t>
            </a:r>
            <a:r>
              <a:rPr lang="de-AT" dirty="0" err="1" smtClean="0"/>
              <a:t>iteration</a:t>
            </a:r>
            <a:r>
              <a:rPr lang="de-AT" dirty="0" smtClean="0"/>
              <a:t> </a:t>
            </a:r>
            <a:r>
              <a:rPr lang="de-AT" dirty="0" err="1" smtClean="0"/>
              <a:t>and</a:t>
            </a:r>
            <a:r>
              <a:rPr lang="de-AT" dirty="0" smtClean="0"/>
              <a:t> </a:t>
            </a:r>
            <a:r>
              <a:rPr lang="de-AT" dirty="0" err="1" smtClean="0"/>
              <a:t>reacts</a:t>
            </a:r>
            <a:r>
              <a:rPr lang="de-AT" dirty="0" smtClean="0"/>
              <a:t> </a:t>
            </a:r>
            <a:r>
              <a:rPr lang="de-AT" dirty="0" err="1" smtClean="0"/>
              <a:t>to</a:t>
            </a:r>
            <a:r>
              <a:rPr lang="de-AT" dirty="0" smtClean="0"/>
              <a:t> </a:t>
            </a:r>
            <a:r>
              <a:rPr lang="de-AT" dirty="0" err="1" smtClean="0"/>
              <a:t>the</a:t>
            </a:r>
            <a:r>
              <a:rPr lang="de-AT" dirty="0" smtClean="0"/>
              <a:t> </a:t>
            </a:r>
            <a:r>
              <a:rPr lang="de-AT" dirty="0" err="1" smtClean="0"/>
              <a:t>change</a:t>
            </a:r>
            <a:r>
              <a:rPr lang="de-AT" dirty="0" smtClean="0"/>
              <a:t>.</a:t>
            </a:r>
            <a:endParaRPr lang="de-AT"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Adding</a:t>
            </a:r>
            <a:r>
              <a:rPr lang="de-AT" dirty="0" smtClean="0"/>
              <a:t> </a:t>
            </a:r>
            <a:r>
              <a:rPr lang="de-AT" dirty="0" err="1" smtClean="0"/>
              <a:t>the</a:t>
            </a:r>
            <a:r>
              <a:rPr lang="de-AT" dirty="0" smtClean="0"/>
              <a:t> Main Loop Thread</a:t>
            </a:r>
            <a:endParaRPr lang="de-AT" dirty="0"/>
          </a:p>
        </p:txBody>
      </p:sp>
      <p:sp>
        <p:nvSpPr>
          <p:cNvPr id="4" name="Textfeld 3"/>
          <p:cNvSpPr txBox="1"/>
          <p:nvPr/>
        </p:nvSpPr>
        <p:spPr>
          <a:xfrm>
            <a:off x="6660232" y="1268760"/>
            <a:ext cx="2268760" cy="1569660"/>
          </a:xfrm>
          <a:prstGeom prst="rect">
            <a:avLst/>
          </a:prstGeom>
          <a:noFill/>
          <a:ln>
            <a:solidFill>
              <a:schemeClr val="tx1"/>
            </a:solidFill>
          </a:ln>
        </p:spPr>
        <p:txBody>
          <a:bodyPr wrap="square" rtlCol="0">
            <a:spAutoFit/>
          </a:bodyPr>
          <a:lstStyle/>
          <a:p>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enum</a:t>
            </a:r>
            <a:r>
              <a:rPr lang="de-AT" sz="1600" b="1" dirty="0" smtClean="0">
                <a:latin typeface="TheSansMonoConNormal" pitchFamily="34" charset="0"/>
              </a:rPr>
              <a:t> State {</a:t>
            </a:r>
          </a:p>
          <a:p>
            <a:r>
              <a:rPr lang="de-AT" sz="1600" b="1" dirty="0" smtClean="0">
                <a:latin typeface="TheSansMonoConNormal" pitchFamily="34" charset="0"/>
              </a:rPr>
              <a:t>    </a:t>
            </a:r>
            <a:r>
              <a:rPr lang="de-AT" sz="1600" b="1" i="1" dirty="0" err="1" smtClean="0">
                <a:latin typeface="TheSansMonoConNormal" pitchFamily="34" charset="0"/>
              </a:rPr>
              <a:t>Running</a:t>
            </a:r>
            <a:r>
              <a:rPr lang="de-AT" sz="1600" b="1" i="1" dirty="0" smtClean="0">
                <a:latin typeface="TheSansMonoConNormal" pitchFamily="34" charset="0"/>
              </a:rPr>
              <a:t>,</a:t>
            </a:r>
          </a:p>
          <a:p>
            <a:r>
              <a:rPr lang="de-AT" sz="1600" b="1" dirty="0" smtClean="0">
                <a:latin typeface="TheSansMonoConNormal" pitchFamily="34" charset="0"/>
              </a:rPr>
              <a:t>    </a:t>
            </a:r>
            <a:r>
              <a:rPr lang="de-AT" sz="1600" b="1" i="1" dirty="0" err="1" smtClean="0">
                <a:latin typeface="TheSansMonoConNormal" pitchFamily="34" charset="0"/>
              </a:rPr>
              <a:t>Paused</a:t>
            </a:r>
            <a:r>
              <a:rPr lang="de-AT" sz="1600" b="1" i="1" dirty="0" smtClean="0">
                <a:latin typeface="TheSansMonoConNormal" pitchFamily="34" charset="0"/>
              </a:rPr>
              <a:t>,</a:t>
            </a:r>
          </a:p>
          <a:p>
            <a:r>
              <a:rPr lang="de-AT" sz="1600" b="1" dirty="0" smtClean="0">
                <a:latin typeface="TheSansMonoConNormal" pitchFamily="34" charset="0"/>
              </a:rPr>
              <a:t>    </a:t>
            </a:r>
            <a:r>
              <a:rPr lang="de-AT" sz="1600" b="1" i="1" dirty="0" err="1" smtClean="0">
                <a:latin typeface="TheSansMonoConNormal" pitchFamily="34" charset="0"/>
              </a:rPr>
              <a:t>Resumed</a:t>
            </a:r>
            <a:r>
              <a:rPr lang="de-AT" sz="1600" b="1" i="1" dirty="0" smtClean="0">
                <a:latin typeface="TheSansMonoConNormal" pitchFamily="34" charset="0"/>
              </a:rPr>
              <a:t>,</a:t>
            </a:r>
          </a:p>
          <a:p>
            <a:r>
              <a:rPr lang="de-AT" sz="1600" b="1" dirty="0" smtClean="0">
                <a:latin typeface="TheSansMonoConNormal" pitchFamily="34" charset="0"/>
              </a:rPr>
              <a:t>    </a:t>
            </a:r>
            <a:r>
              <a:rPr lang="de-AT" sz="1600" b="1" i="1" dirty="0" err="1" smtClean="0">
                <a:latin typeface="TheSansMonoConNormal" pitchFamily="34" charset="0"/>
              </a:rPr>
              <a:t>Disposed</a:t>
            </a:r>
            <a:endParaRPr lang="de-AT" sz="1600" b="1" i="1" dirty="0" smtClean="0">
              <a:latin typeface="TheSansMonoConNormal" pitchFamily="34" charset="0"/>
            </a:endParaRPr>
          </a:p>
          <a:p>
            <a:r>
              <a:rPr lang="de-AT" sz="1600" b="1" dirty="0" smtClean="0">
                <a:latin typeface="TheSansMonoConNormal" pitchFamily="34" charset="0"/>
              </a:rPr>
              <a:t>}</a:t>
            </a:r>
            <a:endParaRPr lang="de-AT" sz="1600" b="1" dirty="0">
              <a:latin typeface="TheSansMonoConNormal" pitchFamily="34" charset="0"/>
            </a:endParaRPr>
          </a:p>
        </p:txBody>
      </p:sp>
      <p:sp>
        <p:nvSpPr>
          <p:cNvPr id="5" name="Textfeld 4"/>
          <p:cNvSpPr txBox="1"/>
          <p:nvPr/>
        </p:nvSpPr>
        <p:spPr>
          <a:xfrm>
            <a:off x="0" y="1052736"/>
            <a:ext cx="9396536" cy="4832092"/>
          </a:xfrm>
          <a:prstGeom prst="rect">
            <a:avLst/>
          </a:prstGeom>
          <a:noFill/>
        </p:spPr>
        <p:txBody>
          <a:bodyPr wrap="square" rtlCol="0">
            <a:spAutoFit/>
          </a:bodyPr>
          <a:lstStyle/>
          <a:p>
            <a:r>
              <a:rPr lang="en-US" sz="1400" b="1" dirty="0" smtClean="0">
                <a:latin typeface="TheSansMonoConNormal" pitchFamily="34" charset="0"/>
              </a:rPr>
              <a:t>public abstract class Game extends Activity implements </a:t>
            </a:r>
            <a:r>
              <a:rPr lang="en-US" sz="1400" b="1" dirty="0" err="1" smtClean="0">
                <a:latin typeface="TheSansMonoConNormal" pitchFamily="34" charset="0"/>
              </a:rPr>
              <a:t>Runnable</a:t>
            </a:r>
            <a:r>
              <a:rPr lang="en-US"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private Thread </a:t>
            </a:r>
            <a:r>
              <a:rPr lang="de-AT" sz="1400" b="1" dirty="0" err="1" smtClean="0">
                <a:latin typeface="TheSansMonoConNormal" pitchFamily="34" charset="0"/>
              </a:rPr>
              <a:t>mainLoopThread</a:t>
            </a:r>
            <a:r>
              <a:rPr lang="de-AT" sz="1400" b="1" dirty="0" smtClean="0">
                <a:latin typeface="TheSansMonoConNormal" pitchFamily="34" charset="0"/>
              </a:rPr>
              <a:t>;</a:t>
            </a:r>
          </a:p>
          <a:p>
            <a:r>
              <a:rPr lang="de-AT" sz="1400" b="1" dirty="0" smtClean="0">
                <a:latin typeface="TheSansMonoConNormal" pitchFamily="34" charset="0"/>
              </a:rPr>
              <a:t>    private State </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a:t>
            </a:r>
            <a:r>
              <a:rPr lang="de-AT" sz="1400" b="1" i="1" dirty="0" err="1" smtClean="0">
                <a:latin typeface="TheSansMonoConNormal" pitchFamily="34" charset="0"/>
              </a:rPr>
              <a:t>Paused</a:t>
            </a:r>
            <a:r>
              <a:rPr lang="de-AT" sz="1400" b="1" i="1" dirty="0" smtClean="0">
                <a:latin typeface="TheSansMonoConNormal" pitchFamily="34" charset="0"/>
              </a:rPr>
              <a:t>;</a:t>
            </a:r>
          </a:p>
          <a:p>
            <a:r>
              <a:rPr lang="en-US" sz="1400" b="1" dirty="0" smtClean="0">
                <a:latin typeface="TheSansMonoConNormal" pitchFamily="34" charset="0"/>
              </a:rPr>
              <a:t>    private List&lt;State&gt; </a:t>
            </a:r>
            <a:r>
              <a:rPr lang="en-US" sz="1400" b="1" dirty="0" err="1" smtClean="0">
                <a:latin typeface="TheSansMonoConNormal" pitchFamily="34" charset="0"/>
              </a:rPr>
              <a:t>stateChanges</a:t>
            </a:r>
            <a:r>
              <a:rPr lang="en-US" sz="1400" b="1" dirty="0" smtClean="0">
                <a:latin typeface="TheSansMonoConNormal" pitchFamily="34" charset="0"/>
              </a:rPr>
              <a:t> = new </a:t>
            </a:r>
            <a:r>
              <a:rPr lang="en-US" sz="1400" b="1" dirty="0" err="1" smtClean="0">
                <a:latin typeface="TheSansMonoConNormal" pitchFamily="34" charset="0"/>
              </a:rPr>
              <a:t>ArrayList</a:t>
            </a:r>
            <a:r>
              <a:rPr lang="en-US" sz="1400" b="1" dirty="0" smtClean="0">
                <a:latin typeface="TheSansMonoConNormal" pitchFamily="34" charset="0"/>
              </a:rPr>
              <a:t>&lt;State&gt;();</a:t>
            </a:r>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run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while</a:t>
            </a:r>
            <a:r>
              <a:rPr lang="de-AT" sz="1400" b="1" dirty="0" smtClean="0">
                <a:latin typeface="TheSansMonoConNormal" pitchFamily="34" charset="0"/>
              </a:rPr>
              <a:t>(</a:t>
            </a:r>
            <a:r>
              <a:rPr lang="de-AT" sz="1400" b="1" dirty="0" err="1" smtClean="0">
                <a:latin typeface="TheSansMonoConNormal" pitchFamily="34" charset="0"/>
              </a:rPr>
              <a:t>true</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synchronized</a:t>
            </a:r>
            <a:r>
              <a:rPr lang="de-AT" sz="1400" b="1" dirty="0" smtClean="0">
                <a:latin typeface="TheSansMonoConNormal" pitchFamily="34" charset="0"/>
              </a:rPr>
              <a:t> (</a:t>
            </a:r>
            <a:r>
              <a:rPr lang="de-AT" sz="1400" b="1" dirty="0" err="1" smtClean="0">
                <a:latin typeface="TheSansMonoConNormal" pitchFamily="34" charset="0"/>
              </a:rPr>
              <a:t>stateChanges</a:t>
            </a:r>
            <a:r>
              <a:rPr lang="de-AT" sz="1400" b="1" dirty="0" smtClean="0">
                <a:latin typeface="TheSansMonoConNormal" pitchFamily="34" charset="0"/>
              </a:rPr>
              <a:t>) {</a:t>
            </a:r>
          </a:p>
          <a:p>
            <a:r>
              <a:rPr lang="nn-NO" sz="1400" b="1" dirty="0" smtClean="0">
                <a:latin typeface="TheSansMonoConNormal" pitchFamily="34" charset="0"/>
              </a:rPr>
              <a:t>                for(int i = 0; i &lt; stateChanges.size(); i++) {</a:t>
            </a:r>
          </a:p>
          <a:p>
            <a:r>
              <a:rPr lang="de-AT" sz="1400" b="1" dirty="0" smtClean="0">
                <a:latin typeface="TheSansMonoConNormal" pitchFamily="34" charset="0"/>
              </a:rPr>
              <a:t>                    </a:t>
            </a:r>
            <a:r>
              <a:rPr lang="de-AT" sz="1400" b="1" dirty="0" err="1" smtClean="0">
                <a:latin typeface="TheSansMonoConNormal" pitchFamily="34" charset="0"/>
              </a:rPr>
              <a:t>state</a:t>
            </a:r>
            <a:r>
              <a:rPr lang="de-AT" sz="1400" b="1" dirty="0" smtClean="0">
                <a:latin typeface="TheSansMonoConNormal" pitchFamily="34" charset="0"/>
              </a:rPr>
              <a:t> = stateChanges.get(i);</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a:t>
            </a:r>
            <a:r>
              <a:rPr lang="de-AT" sz="1400" b="1" i="1" dirty="0" err="1" smtClean="0">
                <a:latin typeface="TheSansMonoConNormal" pitchFamily="34" charset="0"/>
              </a:rPr>
              <a:t>Disposed</a:t>
            </a:r>
            <a:r>
              <a:rPr lang="de-AT" sz="1400" b="1" i="1" dirty="0" smtClean="0">
                <a:latin typeface="TheSansMonoConNormal" pitchFamily="34" charset="0"/>
              </a:rPr>
              <a:t>) { </a:t>
            </a:r>
            <a:r>
              <a:rPr lang="en-US" sz="1400" b="1" i="1" dirty="0" err="1" smtClean="0">
                <a:latin typeface="TheSansMonoConNormal" pitchFamily="34" charset="0"/>
              </a:rPr>
              <a:t>Log.d</a:t>
            </a:r>
            <a:r>
              <a:rPr lang="en-US" sz="1400" b="1" i="1" dirty="0" smtClean="0">
                <a:latin typeface="TheSansMonoConNormal" pitchFamily="34" charset="0"/>
              </a:rPr>
              <a:t>("Game", “disposed"); return; }</a:t>
            </a:r>
            <a:endParaRPr lang="de-AT" sz="1400" b="1" i="1" dirty="0" smtClean="0">
              <a:latin typeface="TheSansMonoConNormal" pitchFamily="34" charset="0"/>
            </a:endParaRPr>
          </a:p>
          <a:p>
            <a:r>
              <a:rPr lang="en-US" sz="1400" b="1" dirty="0" smtClean="0">
                <a:latin typeface="TheSansMonoConNormal" pitchFamily="34" charset="0"/>
              </a:rPr>
              <a:t>                    if(state == </a:t>
            </a:r>
            <a:r>
              <a:rPr lang="en-US" sz="1400" b="1" dirty="0" err="1" smtClean="0">
                <a:latin typeface="TheSansMonoConNormal" pitchFamily="34" charset="0"/>
              </a:rPr>
              <a:t>State.</a:t>
            </a:r>
            <a:r>
              <a:rPr lang="en-US" sz="1400" b="1" i="1" dirty="0" err="1" smtClean="0">
                <a:latin typeface="TheSansMonoConNormal" pitchFamily="34" charset="0"/>
              </a:rPr>
              <a:t>Paused</a:t>
            </a:r>
            <a:r>
              <a:rPr lang="en-US" sz="1400" b="1" i="1" dirty="0" smtClean="0">
                <a:latin typeface="TheSansMonoConNormal" pitchFamily="34" charset="0"/>
              </a:rPr>
              <a:t>) { </a:t>
            </a:r>
            <a:r>
              <a:rPr lang="en-US" sz="1400" b="1" i="1" dirty="0" err="1" smtClean="0">
                <a:latin typeface="TheSansMonoConNormal" pitchFamily="34" charset="0"/>
              </a:rPr>
              <a:t>Log.d</a:t>
            </a:r>
            <a:r>
              <a:rPr lang="en-US" sz="1400" b="1" i="1" dirty="0" smtClean="0">
                <a:latin typeface="TheSansMonoConNormal" pitchFamily="34" charset="0"/>
              </a:rPr>
              <a:t>("Game", "paused"); return; }</a:t>
            </a:r>
          </a:p>
          <a:p>
            <a:r>
              <a:rPr lang="en-US" sz="1400" b="1" dirty="0" smtClean="0">
                <a:latin typeface="TheSansMonoConNormal" pitchFamily="34" charset="0"/>
              </a:rPr>
              <a:t>                    if(state == </a:t>
            </a:r>
            <a:r>
              <a:rPr lang="en-US" sz="1400" b="1" dirty="0" err="1" smtClean="0">
                <a:latin typeface="TheSansMonoConNormal" pitchFamily="34" charset="0"/>
              </a:rPr>
              <a:t>State.</a:t>
            </a:r>
            <a:r>
              <a:rPr lang="en-US" sz="1400" b="1" i="1" dirty="0" err="1" smtClean="0">
                <a:latin typeface="TheSansMonoConNormal" pitchFamily="34" charset="0"/>
              </a:rPr>
              <a:t>Resumed</a:t>
            </a:r>
            <a:r>
              <a:rPr lang="en-US" sz="1400" b="1" i="1" dirty="0" smtClean="0">
                <a:latin typeface="TheSansMonoConNormal" pitchFamily="34" charset="0"/>
              </a:rPr>
              <a:t>) { state = </a:t>
            </a:r>
            <a:r>
              <a:rPr lang="en-US" sz="1400" b="1" i="1" dirty="0" err="1" smtClean="0">
                <a:latin typeface="TheSansMonoConNormal" pitchFamily="34" charset="0"/>
              </a:rPr>
              <a:t>State.Running</a:t>
            </a:r>
            <a:r>
              <a:rPr lang="en-US" sz="1400" b="1" i="1" dirty="0" smtClean="0">
                <a:latin typeface="TheSansMonoConNormal" pitchFamily="34" charset="0"/>
              </a:rPr>
              <a:t>; </a:t>
            </a:r>
            <a:r>
              <a:rPr lang="en-US" sz="1400" b="1" i="1" dirty="0" err="1" smtClean="0">
                <a:latin typeface="TheSansMonoConNormal" pitchFamily="34" charset="0"/>
              </a:rPr>
              <a:t>Log.d</a:t>
            </a:r>
            <a:r>
              <a:rPr lang="en-US" sz="1400" b="1" i="1" dirty="0" smtClean="0">
                <a:latin typeface="TheSansMonoConNormal" pitchFamily="34" charset="0"/>
              </a:rPr>
              <a:t>("Game", "resumed");</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stateChanges.clear</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dirty="0" smtClean="0">
                <a:latin typeface="TheSansMonoConNormal" pitchFamily="34" charset="0"/>
              </a:rPr>
              <a:t>}</a:t>
            </a:r>
            <a:endParaRPr lang="de-AT" sz="1400" b="1" dirty="0" smtClean="0">
              <a:latin typeface="TheSansMonoConNormal" pitchFamily="34" charset="0"/>
            </a:endParaRP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 Genres: </a:t>
            </a:r>
            <a:r>
              <a:rPr lang="de-AT" dirty="0" err="1" smtClean="0"/>
              <a:t>to</a:t>
            </a:r>
            <a:r>
              <a:rPr lang="de-AT" dirty="0" smtClean="0"/>
              <a:t> </a:t>
            </a:r>
            <a:r>
              <a:rPr lang="de-AT" dirty="0" err="1" smtClean="0"/>
              <a:t>Each</a:t>
            </a:r>
            <a:r>
              <a:rPr lang="de-AT" dirty="0" smtClean="0"/>
              <a:t> </a:t>
            </a:r>
            <a:r>
              <a:rPr lang="de-AT" dirty="0" err="1" smtClean="0"/>
              <a:t>One‘s</a:t>
            </a:r>
            <a:r>
              <a:rPr lang="de-AT" dirty="0" smtClean="0"/>
              <a:t> Taste</a:t>
            </a:r>
            <a:endParaRPr lang="de-AT" dirty="0"/>
          </a:p>
        </p:txBody>
      </p:sp>
      <p:sp>
        <p:nvSpPr>
          <p:cNvPr id="3" name="Inhaltsplatzhalter 2"/>
          <p:cNvSpPr>
            <a:spLocks noGrp="1"/>
          </p:cNvSpPr>
          <p:nvPr>
            <p:ph idx="1"/>
          </p:nvPr>
        </p:nvSpPr>
        <p:spPr/>
        <p:txBody>
          <a:bodyPr/>
          <a:lstStyle/>
          <a:p>
            <a:pPr algn="ctr">
              <a:buNone/>
            </a:pPr>
            <a:r>
              <a:rPr lang="de-AT" dirty="0" err="1" smtClean="0"/>
              <a:t>Casual</a:t>
            </a:r>
            <a:r>
              <a:rPr lang="de-AT" dirty="0" smtClean="0"/>
              <a:t> Games</a:t>
            </a:r>
            <a:endParaRPr lang="de-AT" dirty="0"/>
          </a:p>
        </p:txBody>
      </p:sp>
      <p:pic>
        <p:nvPicPr>
          <p:cNvPr id="1026" name="Picture 2" descr="http://www.geek.com/wp-content/uploads/2009/12/Angry_Birds_nitro.png"/>
          <p:cNvPicPr>
            <a:picLocks noChangeAspect="1" noChangeArrowheads="1"/>
          </p:cNvPicPr>
          <p:nvPr/>
        </p:nvPicPr>
        <p:blipFill>
          <a:blip r:embed="rId2" cstate="print"/>
          <a:srcRect/>
          <a:stretch>
            <a:fillRect/>
          </a:stretch>
        </p:blipFill>
        <p:spPr bwMode="auto">
          <a:xfrm>
            <a:off x="1475656" y="1772816"/>
            <a:ext cx="5832648" cy="3888433"/>
          </a:xfrm>
          <a:prstGeom prst="rect">
            <a:avLst/>
          </a:prstGeom>
          <a:noFill/>
          <a:effectLst>
            <a:outerShdw blurRad="50800" dist="38100" dir="8100000" algn="tr" rotWithShape="0">
              <a:prstClr val="black">
                <a:alpha val="40000"/>
              </a:prstClr>
            </a:outerShdw>
          </a:effectLst>
        </p:spPr>
      </p:pic>
      <p:pic>
        <p:nvPicPr>
          <p:cNvPr id="18434" name="Picture 2" descr="screen?id=-6499682125812581994&amp;i=1"/>
          <p:cNvPicPr>
            <a:picLocks noChangeAspect="1" noChangeArrowheads="1"/>
          </p:cNvPicPr>
          <p:nvPr/>
        </p:nvPicPr>
        <p:blipFill>
          <a:blip r:embed="rId3" cstate="print"/>
          <a:srcRect/>
          <a:stretch>
            <a:fillRect/>
          </a:stretch>
        </p:blipFill>
        <p:spPr bwMode="auto">
          <a:xfrm rot="569256">
            <a:off x="3524779" y="2044073"/>
            <a:ext cx="2759724" cy="4122984"/>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Adding</a:t>
            </a:r>
            <a:r>
              <a:rPr lang="de-AT" dirty="0" smtClean="0"/>
              <a:t> </a:t>
            </a:r>
            <a:r>
              <a:rPr lang="de-AT" dirty="0" err="1" smtClean="0"/>
              <a:t>the</a:t>
            </a:r>
            <a:r>
              <a:rPr lang="de-AT" dirty="0" smtClean="0"/>
              <a:t> Main Loop Thread</a:t>
            </a:r>
            <a:endParaRPr lang="de-AT" dirty="0"/>
          </a:p>
        </p:txBody>
      </p:sp>
      <p:sp>
        <p:nvSpPr>
          <p:cNvPr id="5" name="Textfeld 4"/>
          <p:cNvSpPr txBox="1"/>
          <p:nvPr/>
        </p:nvSpPr>
        <p:spPr>
          <a:xfrm>
            <a:off x="431032" y="836712"/>
            <a:ext cx="8712968" cy="5909310"/>
          </a:xfrm>
          <a:prstGeom prst="rect">
            <a:avLst/>
          </a:prstGeom>
          <a:noFill/>
        </p:spPr>
        <p:txBody>
          <a:bodyPr wrap="square" rtlCol="0">
            <a:spAutoFit/>
          </a:bodyPr>
          <a:lstStyle/>
          <a:p>
            <a:r>
              <a:rPr lang="en-US" sz="1400" b="1" dirty="0" smtClean="0">
                <a:latin typeface="TheSansMonoConNormal" pitchFamily="34" charset="0"/>
              </a:rPr>
              <a:t>public abstract class Game extends Activity implements </a:t>
            </a:r>
            <a:r>
              <a:rPr lang="en-US" sz="1400" b="1" dirty="0" err="1" smtClean="0">
                <a:latin typeface="TheSansMonoConNormal" pitchFamily="34" charset="0"/>
              </a:rPr>
              <a:t>Runnable</a:t>
            </a:r>
            <a:r>
              <a:rPr lang="en-US"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onResume</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super.onResume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wakeLock.acquire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mainLoopThread</a:t>
            </a:r>
            <a:r>
              <a:rPr lang="de-AT" sz="1400" b="1" dirty="0" smtClean="0">
                <a:latin typeface="TheSansMonoConNormal" pitchFamily="34" charset="0"/>
              </a:rPr>
              <a:t> = </a:t>
            </a:r>
            <a:r>
              <a:rPr lang="de-AT" sz="1400" b="1" dirty="0" err="1" smtClean="0">
                <a:latin typeface="TheSansMonoConNormal" pitchFamily="34" charset="0"/>
              </a:rPr>
              <a:t>new</a:t>
            </a:r>
            <a:r>
              <a:rPr lang="de-AT" sz="1400" b="1" dirty="0" smtClean="0">
                <a:latin typeface="TheSansMonoConNormal" pitchFamily="34" charset="0"/>
              </a:rPr>
              <a:t> Thread(</a:t>
            </a:r>
            <a:r>
              <a:rPr lang="de-AT" sz="1400" b="1" dirty="0" err="1" smtClean="0">
                <a:latin typeface="TheSansMonoConNormal" pitchFamily="34" charset="0"/>
              </a:rPr>
              <a:t>this</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mainLoopThread.start</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synchronized</a:t>
            </a:r>
            <a:r>
              <a:rPr lang="de-AT" sz="1400" b="1" dirty="0" smtClean="0">
                <a:latin typeface="TheSansMonoConNormal" pitchFamily="34" charset="0"/>
              </a:rPr>
              <a:t> (</a:t>
            </a:r>
            <a:r>
              <a:rPr lang="de-AT" sz="1400" b="1" dirty="0" err="1" smtClean="0">
                <a:latin typeface="TheSansMonoConNormal" pitchFamily="34" charset="0"/>
              </a:rPr>
              <a:t>stateChanges</a:t>
            </a:r>
            <a:r>
              <a:rPr lang="de-AT" sz="1400" b="1" dirty="0" smtClean="0">
                <a:latin typeface="TheSansMonoConNormal" pitchFamily="34" charset="0"/>
              </a:rPr>
              <a:t>) {</a:t>
            </a:r>
          </a:p>
          <a:p>
            <a:r>
              <a:rPr lang="de-AT" sz="1400" b="1" dirty="0" smtClean="0">
                <a:latin typeface="TheSansMonoConNormal" pitchFamily="34" charset="0"/>
              </a:rPr>
              <a:t>            stateChanges.add(</a:t>
            </a:r>
            <a:r>
              <a:rPr lang="de-AT" sz="1400" b="1" dirty="0" err="1" smtClean="0">
                <a:latin typeface="TheSansMonoConNormal" pitchFamily="34" charset="0"/>
              </a:rPr>
              <a:t>stateChanges.size</a:t>
            </a:r>
            <a:r>
              <a:rPr lang="de-AT" sz="1400" b="1" dirty="0" smtClean="0">
                <a:latin typeface="TheSansMonoConNormal" pitchFamily="34" charset="0"/>
              </a:rPr>
              <a:t>(), </a:t>
            </a:r>
            <a:r>
              <a:rPr lang="de-AT" sz="1400" b="1" dirty="0" err="1" smtClean="0">
                <a:latin typeface="TheSansMonoConNormal" pitchFamily="34" charset="0"/>
              </a:rPr>
              <a:t>State.</a:t>
            </a:r>
            <a:r>
              <a:rPr lang="de-AT" sz="1400" b="1" i="1" dirty="0" err="1" smtClean="0">
                <a:latin typeface="TheSansMonoConNormal" pitchFamily="34" charset="0"/>
              </a:rPr>
              <a:t>Resumed</a:t>
            </a:r>
            <a:r>
              <a:rPr lang="de-AT" sz="1400" b="1" i="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onPause</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super.onPause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wakeLock.release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synchronized</a:t>
            </a:r>
            <a:r>
              <a:rPr lang="de-AT" sz="1400" b="1" dirty="0" smtClean="0">
                <a:latin typeface="TheSansMonoConNormal" pitchFamily="34" charset="0"/>
              </a:rPr>
              <a:t> (</a:t>
            </a:r>
            <a:r>
              <a:rPr lang="de-AT" sz="1400" b="1" dirty="0" err="1" smtClean="0">
                <a:latin typeface="TheSansMonoConNormal" pitchFamily="34" charset="0"/>
              </a:rPr>
              <a:t>stateChanges</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isFinishing</a:t>
            </a:r>
            <a:r>
              <a:rPr lang="de-AT" sz="1400" b="1" dirty="0" smtClean="0">
                <a:latin typeface="TheSansMonoConNormal" pitchFamily="34" charset="0"/>
              </a:rPr>
              <a:t>()) {</a:t>
            </a:r>
          </a:p>
          <a:p>
            <a:r>
              <a:rPr lang="de-AT" sz="1400" b="1" dirty="0" smtClean="0">
                <a:latin typeface="TheSansMonoConNormal" pitchFamily="34" charset="0"/>
              </a:rPr>
              <a:t>                stateChanges.add(</a:t>
            </a:r>
            <a:r>
              <a:rPr lang="de-AT" sz="1400" b="1" dirty="0" err="1" smtClean="0">
                <a:latin typeface="TheSansMonoConNormal" pitchFamily="34" charset="0"/>
              </a:rPr>
              <a:t>stateChanges.size</a:t>
            </a:r>
            <a:r>
              <a:rPr lang="de-AT" sz="1400" b="1" dirty="0" smtClean="0">
                <a:latin typeface="TheSansMonoConNormal" pitchFamily="34" charset="0"/>
              </a:rPr>
              <a:t>(), </a:t>
            </a:r>
            <a:r>
              <a:rPr lang="de-AT" sz="1400" b="1" dirty="0" err="1" smtClean="0">
                <a:latin typeface="TheSansMonoConNormal" pitchFamily="34" charset="0"/>
              </a:rPr>
              <a:t>State.</a:t>
            </a:r>
            <a:r>
              <a:rPr lang="de-AT" sz="1400" b="1" i="1" dirty="0" err="1" smtClean="0">
                <a:latin typeface="TheSansMonoConNormal" pitchFamily="34" charset="0"/>
              </a:rPr>
              <a:t>Disposed</a:t>
            </a:r>
            <a:r>
              <a:rPr lang="de-AT" sz="1400" b="1" i="1" dirty="0" smtClean="0">
                <a:latin typeface="TheSansMonoConNormal" pitchFamily="34" charset="0"/>
              </a:rPr>
              <a:t>);</a:t>
            </a:r>
          </a:p>
          <a:p>
            <a:r>
              <a:rPr lang="de-AT" sz="1400" b="1" dirty="0" smtClean="0">
                <a:latin typeface="TheSansMonoConNormal" pitchFamily="34" charset="0"/>
              </a:rPr>
              <a:t>            } </a:t>
            </a:r>
            <a:r>
              <a:rPr lang="de-AT" sz="1400" b="1" dirty="0" err="1" smtClean="0">
                <a:latin typeface="TheSansMonoConNormal" pitchFamily="34" charset="0"/>
              </a:rPr>
              <a:t>else</a:t>
            </a:r>
            <a:r>
              <a:rPr lang="de-AT" sz="1400" b="1" dirty="0" smtClean="0">
                <a:latin typeface="TheSansMonoConNormal" pitchFamily="34" charset="0"/>
              </a:rPr>
              <a:t> {</a:t>
            </a:r>
          </a:p>
          <a:p>
            <a:r>
              <a:rPr lang="de-AT" sz="1400" b="1" dirty="0" smtClean="0">
                <a:latin typeface="TheSansMonoConNormal" pitchFamily="34" charset="0"/>
              </a:rPr>
              <a:t>                stateChanges.add(</a:t>
            </a:r>
            <a:r>
              <a:rPr lang="de-AT" sz="1400" b="1" dirty="0" err="1" smtClean="0">
                <a:latin typeface="TheSansMonoConNormal" pitchFamily="34" charset="0"/>
              </a:rPr>
              <a:t>stateChanges.size</a:t>
            </a:r>
            <a:r>
              <a:rPr lang="de-AT" sz="1400" b="1" dirty="0" smtClean="0">
                <a:latin typeface="TheSansMonoConNormal" pitchFamily="34" charset="0"/>
              </a:rPr>
              <a:t>(), </a:t>
            </a:r>
            <a:r>
              <a:rPr lang="de-AT" sz="1400" b="1" dirty="0" err="1" smtClean="0">
                <a:latin typeface="TheSansMonoConNormal" pitchFamily="34" charset="0"/>
              </a:rPr>
              <a:t>State.</a:t>
            </a:r>
            <a:r>
              <a:rPr lang="de-AT" sz="1400" b="1" i="1" dirty="0" err="1" smtClean="0">
                <a:latin typeface="TheSansMonoConNormal" pitchFamily="34" charset="0"/>
              </a:rPr>
              <a:t>Paused</a:t>
            </a:r>
            <a:r>
              <a:rPr lang="de-AT" sz="1400" b="1" i="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try</a:t>
            </a:r>
            <a:r>
              <a:rPr lang="de-AT" sz="1400" b="1" dirty="0" smtClean="0">
                <a:latin typeface="TheSansMonoConNormal" pitchFamily="34" charset="0"/>
              </a:rPr>
              <a:t> { </a:t>
            </a:r>
            <a:r>
              <a:rPr lang="de-AT" sz="1400" b="1" dirty="0" err="1" smtClean="0">
                <a:latin typeface="TheSansMonoConNormal" pitchFamily="34" charset="0"/>
              </a:rPr>
              <a:t>mainLoopThread.join</a:t>
            </a:r>
            <a:r>
              <a:rPr lang="de-AT" sz="1400" b="1" dirty="0" smtClean="0">
                <a:latin typeface="TheSansMonoConNormal" pitchFamily="34" charset="0"/>
              </a:rPr>
              <a:t>(); } catch(</a:t>
            </a:r>
            <a:r>
              <a:rPr lang="de-AT" sz="1400" b="1" dirty="0" err="1" smtClean="0">
                <a:latin typeface="TheSansMonoConNormal" pitchFamily="34" charset="0"/>
              </a:rPr>
              <a:t>InterruptedException</a:t>
            </a:r>
            <a:r>
              <a:rPr lang="de-AT" sz="1400" b="1" dirty="0" smtClean="0">
                <a:latin typeface="TheSansMonoConNormal" pitchFamily="34" charset="0"/>
              </a:rPr>
              <a:t> e) { };</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Adding</a:t>
            </a:r>
            <a:r>
              <a:rPr lang="de-AT" dirty="0" smtClean="0"/>
              <a:t> </a:t>
            </a:r>
            <a:r>
              <a:rPr lang="de-AT" dirty="0" err="1" smtClean="0"/>
              <a:t>the</a:t>
            </a:r>
            <a:r>
              <a:rPr lang="de-AT" dirty="0" smtClean="0"/>
              <a:t> Main Loop Thread</a:t>
            </a:r>
            <a:endParaRPr lang="de-AT" dirty="0"/>
          </a:p>
        </p:txBody>
      </p:sp>
      <p:sp>
        <p:nvSpPr>
          <p:cNvPr id="3" name="Inhaltsplatzhalter 2"/>
          <p:cNvSpPr>
            <a:spLocks noGrp="1"/>
          </p:cNvSpPr>
          <p:nvPr>
            <p:ph idx="1"/>
          </p:nvPr>
        </p:nvSpPr>
        <p:spPr/>
        <p:txBody>
          <a:bodyPr/>
          <a:lstStyle/>
          <a:p>
            <a:r>
              <a:rPr lang="de-AT" dirty="0" smtClean="0"/>
              <a:t>OMG, THREADING!</a:t>
            </a:r>
          </a:p>
          <a:p>
            <a:r>
              <a:rPr lang="de-AT" dirty="0" err="1" smtClean="0"/>
              <a:t>We</a:t>
            </a:r>
            <a:r>
              <a:rPr lang="de-AT" dirty="0" smtClean="0"/>
              <a:t> </a:t>
            </a:r>
            <a:r>
              <a:rPr lang="de-AT" dirty="0" err="1" smtClean="0"/>
              <a:t>create</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a:t>
            </a:r>
            <a:r>
              <a:rPr lang="de-AT" dirty="0" err="1" smtClean="0"/>
              <a:t>each</a:t>
            </a:r>
            <a:r>
              <a:rPr lang="de-AT" dirty="0" smtClean="0"/>
              <a:t> time </a:t>
            </a:r>
            <a:r>
              <a:rPr lang="de-AT" dirty="0" err="1" smtClean="0"/>
              <a:t>Game.onResume</a:t>
            </a:r>
            <a:r>
              <a:rPr lang="de-AT" dirty="0" smtClean="0"/>
              <a:t>() </a:t>
            </a:r>
            <a:r>
              <a:rPr lang="de-AT" dirty="0" err="1" smtClean="0"/>
              <a:t>is</a:t>
            </a:r>
            <a:r>
              <a:rPr lang="de-AT" dirty="0" smtClean="0"/>
              <a:t> </a:t>
            </a:r>
            <a:r>
              <a:rPr lang="de-AT" dirty="0" err="1" smtClean="0"/>
              <a:t>called</a:t>
            </a:r>
            <a:r>
              <a:rPr lang="de-AT" dirty="0" smtClean="0"/>
              <a:t> </a:t>
            </a:r>
            <a:r>
              <a:rPr lang="de-AT" dirty="0" err="1" smtClean="0"/>
              <a:t>and</a:t>
            </a:r>
            <a:r>
              <a:rPr lang="de-AT" dirty="0" smtClean="0"/>
              <a:t> </a:t>
            </a:r>
            <a:r>
              <a:rPr lang="de-AT" dirty="0" err="1" smtClean="0"/>
              <a:t>sent</a:t>
            </a:r>
            <a:r>
              <a:rPr lang="de-AT" dirty="0" smtClean="0"/>
              <a:t> a </a:t>
            </a:r>
            <a:r>
              <a:rPr lang="de-AT" dirty="0" err="1" smtClean="0"/>
              <a:t>State.Resume</a:t>
            </a:r>
            <a:r>
              <a:rPr lang="de-AT" dirty="0" smtClean="0"/>
              <a:t> </a:t>
            </a:r>
            <a:r>
              <a:rPr lang="de-AT" dirty="0" err="1" smtClean="0"/>
              <a:t>event</a:t>
            </a:r>
            <a:r>
              <a:rPr lang="de-AT" dirty="0" smtClean="0"/>
              <a:t> </a:t>
            </a:r>
            <a:r>
              <a:rPr lang="de-AT" dirty="0" err="1" smtClean="0"/>
              <a:t>to</a:t>
            </a:r>
            <a:r>
              <a:rPr lang="de-AT" dirty="0" smtClean="0"/>
              <a:t> </a:t>
            </a:r>
            <a:r>
              <a:rPr lang="de-AT" dirty="0" err="1" smtClean="0"/>
              <a:t>the</a:t>
            </a:r>
            <a:r>
              <a:rPr lang="de-AT" dirty="0" smtClean="0"/>
              <a:t> </a:t>
            </a:r>
            <a:r>
              <a:rPr lang="de-AT" dirty="0" err="1" smtClean="0"/>
              <a:t>thread</a:t>
            </a:r>
            <a:r>
              <a:rPr lang="de-AT" dirty="0" smtClean="0"/>
              <a:t>.</a:t>
            </a:r>
          </a:p>
          <a:p>
            <a:r>
              <a:rPr lang="de-AT" dirty="0" err="1" smtClean="0"/>
              <a:t>We</a:t>
            </a:r>
            <a:r>
              <a:rPr lang="de-AT" dirty="0" smtClean="0"/>
              <a:t> send a </a:t>
            </a:r>
            <a:r>
              <a:rPr lang="de-AT" dirty="0" err="1" smtClean="0"/>
              <a:t>State.Dispose</a:t>
            </a:r>
            <a:r>
              <a:rPr lang="de-AT" dirty="0" smtClean="0"/>
              <a:t> </a:t>
            </a:r>
            <a:r>
              <a:rPr lang="de-AT" dirty="0" err="1" smtClean="0"/>
              <a:t>or</a:t>
            </a:r>
            <a:r>
              <a:rPr lang="de-AT" dirty="0" smtClean="0"/>
              <a:t> </a:t>
            </a:r>
            <a:r>
              <a:rPr lang="de-AT" dirty="0" err="1" smtClean="0"/>
              <a:t>State.Pause</a:t>
            </a:r>
            <a:r>
              <a:rPr lang="de-AT" dirty="0" smtClean="0"/>
              <a:t> </a:t>
            </a:r>
            <a:r>
              <a:rPr lang="de-AT" dirty="0" err="1" smtClean="0"/>
              <a:t>message</a:t>
            </a:r>
            <a:r>
              <a:rPr lang="de-AT" dirty="0" smtClean="0"/>
              <a:t> in </a:t>
            </a:r>
            <a:r>
              <a:rPr lang="de-AT" dirty="0" err="1" smtClean="0"/>
              <a:t>Game.onPaused</a:t>
            </a:r>
            <a:r>
              <a:rPr lang="de-AT" dirty="0" smtClean="0"/>
              <a:t>() </a:t>
            </a:r>
            <a:r>
              <a:rPr lang="de-AT" dirty="0" err="1" smtClean="0"/>
              <a:t>to</a:t>
            </a:r>
            <a:r>
              <a:rPr lang="de-AT" dirty="0" smtClean="0"/>
              <a:t> </a:t>
            </a:r>
            <a:r>
              <a:rPr lang="de-AT" dirty="0" err="1" smtClean="0"/>
              <a:t>thread</a:t>
            </a:r>
            <a:r>
              <a:rPr lang="de-AT" dirty="0" smtClean="0"/>
              <a:t> </a:t>
            </a:r>
            <a:r>
              <a:rPr lang="de-AT" dirty="0" err="1" smtClean="0"/>
              <a:t>which</a:t>
            </a:r>
            <a:r>
              <a:rPr lang="de-AT" dirty="0" smtClean="0"/>
              <a:t> will </a:t>
            </a:r>
            <a:r>
              <a:rPr lang="de-AT" dirty="0" err="1" smtClean="0"/>
              <a:t>quit</a:t>
            </a:r>
            <a:r>
              <a:rPr lang="de-AT" dirty="0" smtClean="0"/>
              <a:t> </a:t>
            </a:r>
            <a:r>
              <a:rPr lang="de-AT" dirty="0" err="1" smtClean="0"/>
              <a:t>the</a:t>
            </a:r>
            <a:r>
              <a:rPr lang="de-AT" dirty="0" smtClean="0"/>
              <a:t> </a:t>
            </a:r>
            <a:r>
              <a:rPr lang="de-AT" dirty="0" err="1" smtClean="0"/>
              <a:t>thread</a:t>
            </a:r>
            <a:r>
              <a:rPr lang="de-AT" dirty="0" smtClean="0"/>
              <a:t>.</a:t>
            </a:r>
          </a:p>
          <a:p>
            <a:r>
              <a:rPr lang="de-AT" dirty="0" err="1" smtClean="0"/>
              <a:t>There</a:t>
            </a:r>
            <a:r>
              <a:rPr lang="de-AT" dirty="0" smtClean="0"/>
              <a:t> </a:t>
            </a:r>
            <a:r>
              <a:rPr lang="de-AT" dirty="0" err="1" smtClean="0"/>
              <a:t>is</a:t>
            </a:r>
            <a:r>
              <a:rPr lang="de-AT" dirty="0" smtClean="0"/>
              <a:t> </a:t>
            </a:r>
            <a:r>
              <a:rPr lang="de-AT" dirty="0" err="1" smtClean="0"/>
              <a:t>no</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a:t>
            </a:r>
            <a:r>
              <a:rPr lang="de-AT" dirty="0" err="1" smtClean="0"/>
              <a:t>while</a:t>
            </a:r>
            <a:r>
              <a:rPr lang="de-AT" dirty="0" smtClean="0"/>
              <a:t> </a:t>
            </a:r>
            <a:r>
              <a:rPr lang="de-AT" dirty="0" err="1" smtClean="0"/>
              <a:t>our</a:t>
            </a:r>
            <a:r>
              <a:rPr lang="de-AT" dirty="0" smtClean="0"/>
              <a:t> </a:t>
            </a:r>
            <a:r>
              <a:rPr lang="de-AT" dirty="0" err="1" smtClean="0"/>
              <a:t>application</a:t>
            </a:r>
            <a:r>
              <a:rPr lang="de-AT" dirty="0" smtClean="0"/>
              <a:t> </a:t>
            </a:r>
            <a:r>
              <a:rPr lang="de-AT" dirty="0" err="1" smtClean="0"/>
              <a:t>is</a:t>
            </a:r>
            <a:r>
              <a:rPr lang="de-AT" dirty="0" smtClean="0"/>
              <a:t> </a:t>
            </a:r>
            <a:r>
              <a:rPr lang="de-AT" dirty="0" err="1" smtClean="0"/>
              <a:t>running</a:t>
            </a:r>
            <a:r>
              <a:rPr lang="de-AT" dirty="0" smtClean="0"/>
              <a:t>!</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Adding</a:t>
            </a:r>
            <a:r>
              <a:rPr lang="de-AT" dirty="0" smtClean="0"/>
              <a:t> a </a:t>
            </a:r>
            <a:r>
              <a:rPr lang="de-AT" dirty="0" err="1" smtClean="0"/>
              <a:t>SurfaceView</a:t>
            </a:r>
            <a:endParaRPr lang="de-AT" dirty="0"/>
          </a:p>
        </p:txBody>
      </p:sp>
      <p:sp>
        <p:nvSpPr>
          <p:cNvPr id="3" name="Inhaltsplatzhalter 2"/>
          <p:cNvSpPr>
            <a:spLocks noGrp="1"/>
          </p:cNvSpPr>
          <p:nvPr>
            <p:ph idx="1"/>
          </p:nvPr>
        </p:nvSpPr>
        <p:spPr/>
        <p:txBody>
          <a:bodyPr>
            <a:normAutofit fontScale="92500" lnSpcReduction="10000"/>
          </a:bodyPr>
          <a:lstStyle/>
          <a:p>
            <a:r>
              <a:rPr lang="de-AT" dirty="0" err="1" smtClean="0"/>
              <a:t>We</a:t>
            </a:r>
            <a:r>
              <a:rPr lang="de-AT" dirty="0" smtClean="0"/>
              <a:t> </a:t>
            </a:r>
            <a:r>
              <a:rPr lang="de-AT" dirty="0" err="1" smtClean="0"/>
              <a:t>need</a:t>
            </a:r>
            <a:r>
              <a:rPr lang="de-AT" dirty="0" smtClean="0"/>
              <a:t> a View </a:t>
            </a:r>
            <a:r>
              <a:rPr lang="de-AT" dirty="0" err="1" smtClean="0"/>
              <a:t>to</a:t>
            </a:r>
            <a:r>
              <a:rPr lang="de-AT" dirty="0" smtClean="0"/>
              <a:t> render </a:t>
            </a:r>
            <a:r>
              <a:rPr lang="de-AT" dirty="0" err="1" smtClean="0"/>
              <a:t>to</a:t>
            </a:r>
            <a:r>
              <a:rPr lang="de-AT" dirty="0" smtClean="0"/>
              <a:t>.</a:t>
            </a:r>
          </a:p>
          <a:p>
            <a:r>
              <a:rPr lang="de-AT" dirty="0" err="1" smtClean="0"/>
              <a:t>For</a:t>
            </a:r>
            <a:r>
              <a:rPr lang="de-AT" dirty="0" smtClean="0"/>
              <a:t> </a:t>
            </a:r>
            <a:r>
              <a:rPr lang="de-AT" dirty="0" err="1" smtClean="0"/>
              <a:t>this</a:t>
            </a:r>
            <a:r>
              <a:rPr lang="de-AT" dirty="0" smtClean="0"/>
              <a:t> </a:t>
            </a:r>
            <a:r>
              <a:rPr lang="de-AT" dirty="0" err="1" smtClean="0"/>
              <a:t>purpose</a:t>
            </a:r>
            <a:r>
              <a:rPr lang="de-AT" dirty="0" smtClean="0"/>
              <a:t> </a:t>
            </a:r>
            <a:r>
              <a:rPr lang="de-AT" dirty="0" err="1" smtClean="0"/>
              <a:t>we</a:t>
            </a:r>
            <a:r>
              <a:rPr lang="de-AT" dirty="0" smtClean="0"/>
              <a:t> </a:t>
            </a:r>
            <a:r>
              <a:rPr lang="de-AT" dirty="0" err="1" smtClean="0"/>
              <a:t>can</a:t>
            </a:r>
            <a:r>
              <a:rPr lang="de-AT" dirty="0" smtClean="0"/>
              <a:t> </a:t>
            </a:r>
            <a:r>
              <a:rPr lang="de-AT" dirty="0" err="1" smtClean="0"/>
              <a:t>use</a:t>
            </a:r>
            <a:r>
              <a:rPr lang="de-AT" dirty="0" smtClean="0"/>
              <a:t> </a:t>
            </a:r>
            <a:r>
              <a:rPr lang="de-AT" dirty="0" err="1" smtClean="0"/>
              <a:t>the</a:t>
            </a:r>
            <a:r>
              <a:rPr lang="de-AT" dirty="0" smtClean="0"/>
              <a:t> </a:t>
            </a:r>
            <a:r>
              <a:rPr lang="de-AT" dirty="0" err="1" smtClean="0"/>
              <a:t>SurfaceView</a:t>
            </a:r>
            <a:r>
              <a:rPr lang="de-AT" dirty="0" smtClean="0"/>
              <a:t> </a:t>
            </a:r>
            <a:r>
              <a:rPr lang="de-AT" dirty="0" err="1" smtClean="0"/>
              <a:t>class</a:t>
            </a:r>
            <a:r>
              <a:rPr lang="de-AT" dirty="0" smtClean="0"/>
              <a:t>.</a:t>
            </a:r>
          </a:p>
          <a:p>
            <a:r>
              <a:rPr lang="de-AT" dirty="0" err="1" smtClean="0"/>
              <a:t>It‘s</a:t>
            </a:r>
            <a:r>
              <a:rPr lang="de-AT" dirty="0" smtClean="0"/>
              <a:t> </a:t>
            </a:r>
            <a:r>
              <a:rPr lang="de-AT" dirty="0" err="1" smtClean="0"/>
              <a:t>specifically</a:t>
            </a:r>
            <a:r>
              <a:rPr lang="de-AT" dirty="0" smtClean="0"/>
              <a:t> </a:t>
            </a:r>
            <a:r>
              <a:rPr lang="de-AT" dirty="0" err="1" smtClean="0"/>
              <a:t>tailored</a:t>
            </a:r>
            <a:r>
              <a:rPr lang="de-AT" dirty="0" smtClean="0"/>
              <a:t> </a:t>
            </a:r>
            <a:r>
              <a:rPr lang="de-AT" dirty="0" err="1" smtClean="0"/>
              <a:t>for</a:t>
            </a:r>
            <a:r>
              <a:rPr lang="de-AT" dirty="0" smtClean="0"/>
              <a:t> </a:t>
            </a:r>
            <a:r>
              <a:rPr lang="de-AT" dirty="0" err="1" smtClean="0"/>
              <a:t>our</a:t>
            </a:r>
            <a:r>
              <a:rPr lang="de-AT" dirty="0" smtClean="0"/>
              <a:t> </a:t>
            </a:r>
            <a:r>
              <a:rPr lang="de-AT" dirty="0" err="1" smtClean="0"/>
              <a:t>task</a:t>
            </a:r>
            <a:r>
              <a:rPr lang="de-AT" dirty="0" smtClean="0"/>
              <a:t> (</a:t>
            </a:r>
            <a:r>
              <a:rPr lang="de-AT" dirty="0" err="1" smtClean="0"/>
              <a:t>rendering</a:t>
            </a:r>
            <a:r>
              <a:rPr lang="de-AT" dirty="0" smtClean="0"/>
              <a:t> in a separate </a:t>
            </a:r>
            <a:r>
              <a:rPr lang="de-AT" dirty="0" err="1" smtClean="0"/>
              <a:t>thread</a:t>
            </a:r>
            <a:r>
              <a:rPr lang="de-AT" dirty="0" smtClean="0"/>
              <a:t>). </a:t>
            </a:r>
          </a:p>
          <a:p>
            <a:r>
              <a:rPr lang="de-AT" dirty="0" err="1" smtClean="0"/>
              <a:t>We</a:t>
            </a:r>
            <a:r>
              <a:rPr lang="de-AT" dirty="0" smtClean="0"/>
              <a:t> </a:t>
            </a:r>
            <a:r>
              <a:rPr lang="de-AT" dirty="0" err="1" smtClean="0"/>
              <a:t>create</a:t>
            </a:r>
            <a:r>
              <a:rPr lang="de-AT" dirty="0" smtClean="0"/>
              <a:t> a </a:t>
            </a:r>
            <a:r>
              <a:rPr lang="de-AT" dirty="0" err="1" smtClean="0"/>
              <a:t>SurfaceView</a:t>
            </a:r>
            <a:r>
              <a:rPr lang="de-AT" dirty="0" smtClean="0"/>
              <a:t> </a:t>
            </a:r>
            <a:r>
              <a:rPr lang="de-AT" dirty="0" err="1" smtClean="0"/>
              <a:t>and</a:t>
            </a:r>
            <a:r>
              <a:rPr lang="de-AT" dirty="0" smtClean="0"/>
              <a:t> </a:t>
            </a:r>
            <a:r>
              <a:rPr lang="de-AT" dirty="0" err="1" smtClean="0"/>
              <a:t>set</a:t>
            </a:r>
            <a:r>
              <a:rPr lang="de-AT" dirty="0" smtClean="0"/>
              <a:t> </a:t>
            </a:r>
            <a:r>
              <a:rPr lang="de-AT" dirty="0" err="1" smtClean="0"/>
              <a:t>it</a:t>
            </a:r>
            <a:r>
              <a:rPr lang="de-AT" dirty="0" smtClean="0"/>
              <a:t> </a:t>
            </a:r>
            <a:r>
              <a:rPr lang="de-AT" dirty="0" err="1" smtClean="0"/>
              <a:t>as</a:t>
            </a:r>
            <a:r>
              <a:rPr lang="de-AT" dirty="0" smtClean="0"/>
              <a:t> </a:t>
            </a:r>
            <a:r>
              <a:rPr lang="de-AT" dirty="0" err="1" smtClean="0"/>
              <a:t>the</a:t>
            </a:r>
            <a:r>
              <a:rPr lang="de-AT" dirty="0" smtClean="0"/>
              <a:t> </a:t>
            </a:r>
            <a:r>
              <a:rPr lang="de-AT" dirty="0" err="1" smtClean="0"/>
              <a:t>content</a:t>
            </a:r>
            <a:r>
              <a:rPr lang="de-AT" dirty="0" smtClean="0"/>
              <a:t> </a:t>
            </a:r>
            <a:r>
              <a:rPr lang="de-AT" dirty="0" err="1" smtClean="0"/>
              <a:t>view</a:t>
            </a:r>
            <a:r>
              <a:rPr lang="de-AT" dirty="0" smtClean="0"/>
              <a:t> </a:t>
            </a:r>
            <a:r>
              <a:rPr lang="de-AT" dirty="0" err="1" smtClean="0"/>
              <a:t>of</a:t>
            </a:r>
            <a:r>
              <a:rPr lang="de-AT" dirty="0" smtClean="0"/>
              <a:t> </a:t>
            </a:r>
            <a:r>
              <a:rPr lang="de-AT" dirty="0" err="1" smtClean="0"/>
              <a:t>our</a:t>
            </a:r>
            <a:r>
              <a:rPr lang="de-AT" dirty="0" smtClean="0"/>
              <a:t> Game </a:t>
            </a:r>
            <a:r>
              <a:rPr lang="de-AT" dirty="0" err="1" smtClean="0"/>
              <a:t>Activity</a:t>
            </a:r>
            <a:r>
              <a:rPr lang="de-AT" dirty="0" smtClean="0"/>
              <a:t>.</a:t>
            </a:r>
          </a:p>
          <a:p>
            <a:r>
              <a:rPr lang="de-AT" dirty="0" err="1" smtClean="0"/>
              <a:t>We</a:t>
            </a:r>
            <a:r>
              <a:rPr lang="de-AT" dirty="0" smtClean="0"/>
              <a:t> </a:t>
            </a:r>
            <a:r>
              <a:rPr lang="de-AT" dirty="0" err="1" smtClean="0"/>
              <a:t>get</a:t>
            </a:r>
            <a:r>
              <a:rPr lang="de-AT" dirty="0" smtClean="0"/>
              <a:t> a </a:t>
            </a:r>
            <a:r>
              <a:rPr lang="de-AT" dirty="0" err="1" smtClean="0"/>
              <a:t>SurfaceHolder</a:t>
            </a:r>
            <a:r>
              <a:rPr lang="de-AT" dirty="0" smtClean="0"/>
              <a:t> </a:t>
            </a:r>
            <a:r>
              <a:rPr lang="de-AT" dirty="0" err="1" smtClean="0"/>
              <a:t>from</a:t>
            </a:r>
            <a:r>
              <a:rPr lang="de-AT" dirty="0" smtClean="0"/>
              <a:t> </a:t>
            </a:r>
            <a:r>
              <a:rPr lang="de-AT" dirty="0" err="1" smtClean="0"/>
              <a:t>the</a:t>
            </a:r>
            <a:r>
              <a:rPr lang="de-AT" dirty="0" smtClean="0"/>
              <a:t> </a:t>
            </a:r>
            <a:r>
              <a:rPr lang="de-AT" dirty="0" err="1" smtClean="0"/>
              <a:t>SurfaceView</a:t>
            </a:r>
            <a:r>
              <a:rPr lang="de-AT" dirty="0" smtClean="0"/>
              <a:t>.</a:t>
            </a:r>
          </a:p>
          <a:p>
            <a:r>
              <a:rPr lang="de-AT" dirty="0" err="1" smtClean="0"/>
              <a:t>With</a:t>
            </a:r>
            <a:r>
              <a:rPr lang="de-AT" dirty="0" smtClean="0"/>
              <a:t> </a:t>
            </a:r>
            <a:r>
              <a:rPr lang="de-AT" dirty="0" err="1" smtClean="0"/>
              <a:t>the</a:t>
            </a:r>
            <a:r>
              <a:rPr lang="de-AT" dirty="0" smtClean="0"/>
              <a:t> </a:t>
            </a:r>
            <a:r>
              <a:rPr lang="de-AT" dirty="0" err="1" smtClean="0"/>
              <a:t>SurfaceHolder</a:t>
            </a:r>
            <a:r>
              <a:rPr lang="de-AT" dirty="0" smtClean="0"/>
              <a:t> </a:t>
            </a:r>
            <a:r>
              <a:rPr lang="de-AT" dirty="0" err="1" smtClean="0"/>
              <a:t>we</a:t>
            </a:r>
            <a:r>
              <a:rPr lang="de-AT" dirty="0" smtClean="0"/>
              <a:t> </a:t>
            </a:r>
            <a:r>
              <a:rPr lang="de-AT" dirty="0" err="1" smtClean="0"/>
              <a:t>first</a:t>
            </a:r>
            <a:r>
              <a:rPr lang="de-AT" dirty="0" smtClean="0"/>
              <a:t> check </a:t>
            </a:r>
            <a:r>
              <a:rPr lang="de-AT" dirty="0" err="1" smtClean="0"/>
              <a:t>if</a:t>
            </a:r>
            <a:r>
              <a:rPr lang="de-AT" dirty="0" smtClean="0"/>
              <a:t> </a:t>
            </a:r>
            <a:r>
              <a:rPr lang="de-AT" dirty="0" err="1" smtClean="0"/>
              <a:t>the</a:t>
            </a:r>
            <a:r>
              <a:rPr lang="de-AT" dirty="0" smtClean="0"/>
              <a:t> </a:t>
            </a:r>
            <a:r>
              <a:rPr lang="de-AT" dirty="0" err="1" smtClean="0"/>
              <a:t>surface</a:t>
            </a:r>
            <a:r>
              <a:rPr lang="de-AT" dirty="0" smtClean="0"/>
              <a:t> </a:t>
            </a:r>
            <a:r>
              <a:rPr lang="de-AT" dirty="0" err="1" smtClean="0"/>
              <a:t>is</a:t>
            </a:r>
            <a:r>
              <a:rPr lang="de-AT" dirty="0" smtClean="0"/>
              <a:t> valid, </a:t>
            </a:r>
            <a:r>
              <a:rPr lang="de-AT" dirty="0" err="1" smtClean="0"/>
              <a:t>then</a:t>
            </a:r>
            <a:r>
              <a:rPr lang="de-AT" dirty="0" smtClean="0"/>
              <a:t> lock </a:t>
            </a:r>
            <a:r>
              <a:rPr lang="de-AT" dirty="0" err="1" smtClean="0"/>
              <a:t>it</a:t>
            </a:r>
            <a:r>
              <a:rPr lang="de-AT" dirty="0" smtClean="0"/>
              <a:t>, render </a:t>
            </a:r>
            <a:r>
              <a:rPr lang="de-AT" dirty="0" err="1" smtClean="0"/>
              <a:t>to</a:t>
            </a:r>
            <a:r>
              <a:rPr lang="de-AT" dirty="0" smtClean="0"/>
              <a:t> </a:t>
            </a:r>
            <a:r>
              <a:rPr lang="de-AT" dirty="0" err="1" smtClean="0"/>
              <a:t>the</a:t>
            </a:r>
            <a:r>
              <a:rPr lang="de-AT" dirty="0" smtClean="0"/>
              <a:t> </a:t>
            </a:r>
            <a:r>
              <a:rPr lang="de-AT" dirty="0" err="1" smtClean="0"/>
              <a:t>surface</a:t>
            </a:r>
            <a:r>
              <a:rPr lang="de-AT" dirty="0" smtClean="0"/>
              <a:t> </a:t>
            </a:r>
            <a:r>
              <a:rPr lang="de-AT" dirty="0" err="1" smtClean="0"/>
              <a:t>and</a:t>
            </a:r>
            <a:r>
              <a:rPr lang="de-AT" dirty="0" smtClean="0"/>
              <a:t> </a:t>
            </a:r>
            <a:r>
              <a:rPr lang="de-AT" dirty="0" err="1" smtClean="0"/>
              <a:t>unlock</a:t>
            </a:r>
            <a:r>
              <a:rPr lang="de-AT" dirty="0" smtClean="0"/>
              <a:t> </a:t>
            </a:r>
            <a:r>
              <a:rPr lang="de-AT" dirty="0" err="1" smtClean="0"/>
              <a:t>it</a:t>
            </a:r>
            <a:r>
              <a:rPr lang="de-AT" dirty="0" smtClean="0"/>
              <a:t> </a:t>
            </a:r>
            <a:r>
              <a:rPr lang="de-AT" dirty="0" err="1" smtClean="0"/>
              <a:t>which</a:t>
            </a:r>
            <a:r>
              <a:rPr lang="de-AT" dirty="0" smtClean="0"/>
              <a:t> </a:t>
            </a:r>
            <a:r>
              <a:rPr lang="de-AT" dirty="0" err="1" smtClean="0"/>
              <a:t>makes</a:t>
            </a:r>
            <a:r>
              <a:rPr lang="de-AT" dirty="0" smtClean="0"/>
              <a:t> </a:t>
            </a:r>
            <a:r>
              <a:rPr lang="de-AT" dirty="0" err="1" smtClean="0"/>
              <a:t>the</a:t>
            </a:r>
            <a:r>
              <a:rPr lang="de-AT" dirty="0" smtClean="0"/>
              <a:t> </a:t>
            </a:r>
            <a:r>
              <a:rPr lang="de-AT" dirty="0" err="1" smtClean="0"/>
              <a:t>changes</a:t>
            </a:r>
            <a:r>
              <a:rPr lang="de-AT" dirty="0" smtClean="0"/>
              <a:t> </a:t>
            </a:r>
            <a:r>
              <a:rPr lang="de-AT" dirty="0" err="1" smtClean="0"/>
              <a:t>to</a:t>
            </a:r>
            <a:r>
              <a:rPr lang="de-AT" dirty="0" smtClean="0"/>
              <a:t> </a:t>
            </a:r>
            <a:r>
              <a:rPr lang="de-AT" dirty="0" err="1" smtClean="0"/>
              <a:t>our</a:t>
            </a:r>
            <a:r>
              <a:rPr lang="de-AT" dirty="0" smtClean="0"/>
              <a:t> </a:t>
            </a:r>
            <a:r>
              <a:rPr lang="de-AT" dirty="0" err="1" smtClean="0"/>
              <a:t>surface</a:t>
            </a:r>
            <a:r>
              <a:rPr lang="de-AT" dirty="0" smtClean="0"/>
              <a:t> </a:t>
            </a:r>
            <a:r>
              <a:rPr lang="de-AT" dirty="0" err="1" smtClean="0"/>
              <a:t>visible</a:t>
            </a:r>
            <a:r>
              <a:rPr lang="de-AT" dirty="0" smtClean="0"/>
              <a:t>.</a:t>
            </a:r>
          </a:p>
          <a:p>
            <a:endParaRPr lang="de-AT"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Adding</a:t>
            </a:r>
            <a:r>
              <a:rPr lang="de-AT" dirty="0" smtClean="0"/>
              <a:t> a </a:t>
            </a:r>
            <a:r>
              <a:rPr lang="de-AT" dirty="0" err="1" smtClean="0"/>
              <a:t>SurfaceView</a:t>
            </a:r>
            <a:endParaRPr lang="de-AT" dirty="0"/>
          </a:p>
        </p:txBody>
      </p:sp>
      <p:sp>
        <p:nvSpPr>
          <p:cNvPr id="4" name="Textfeld 3"/>
          <p:cNvSpPr txBox="1"/>
          <p:nvPr/>
        </p:nvSpPr>
        <p:spPr>
          <a:xfrm>
            <a:off x="431032" y="836712"/>
            <a:ext cx="8712968" cy="6001643"/>
          </a:xfrm>
          <a:prstGeom prst="rect">
            <a:avLst/>
          </a:prstGeom>
          <a:noFill/>
        </p:spPr>
        <p:txBody>
          <a:bodyPr wrap="square" rtlCol="0">
            <a:spAutoFit/>
          </a:bodyPr>
          <a:lstStyle/>
          <a:p>
            <a:r>
              <a:rPr lang="en-US" sz="1600" b="1" dirty="0" smtClean="0">
                <a:latin typeface="TheSansMonoConNormal" pitchFamily="34" charset="0"/>
              </a:rPr>
              <a:t>public abstract class Game extends Activity implements </a:t>
            </a:r>
            <a:r>
              <a:rPr lang="en-US" sz="1600" b="1" dirty="0" err="1" smtClean="0">
                <a:latin typeface="TheSansMonoConNormal" pitchFamily="34" charset="0"/>
              </a:rPr>
              <a:t>Runnable</a:t>
            </a:r>
            <a:r>
              <a:rPr lang="en-US"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private </a:t>
            </a:r>
            <a:r>
              <a:rPr lang="de-AT" sz="1600" b="1" dirty="0" err="1" smtClean="0">
                <a:latin typeface="TheSansMonoConNormal" pitchFamily="34" charset="0"/>
              </a:rPr>
              <a:t>SurfaceView</a:t>
            </a:r>
            <a:r>
              <a:rPr lang="de-AT" sz="1600" b="1" dirty="0" smtClean="0">
                <a:latin typeface="TheSansMonoConNormal" pitchFamily="34" charset="0"/>
              </a:rPr>
              <a:t> </a:t>
            </a:r>
            <a:r>
              <a:rPr lang="de-AT" sz="1600" b="1" dirty="0" err="1" smtClean="0">
                <a:latin typeface="TheSansMonoConNormal" pitchFamily="34" charset="0"/>
              </a:rPr>
              <a:t>surfaceView</a:t>
            </a:r>
            <a:r>
              <a:rPr lang="de-AT" sz="1600" b="1" dirty="0" smtClean="0">
                <a:latin typeface="TheSansMonoConNormal" pitchFamily="34" charset="0"/>
              </a:rPr>
              <a:t>;</a:t>
            </a:r>
          </a:p>
          <a:p>
            <a:r>
              <a:rPr lang="de-AT" sz="1600" b="1" dirty="0" smtClean="0">
                <a:latin typeface="TheSansMonoConNormal" pitchFamily="34" charset="0"/>
              </a:rPr>
              <a:t>    private </a:t>
            </a:r>
            <a:r>
              <a:rPr lang="de-AT" sz="1600" b="1" dirty="0" err="1" smtClean="0">
                <a:latin typeface="TheSansMonoConNormal" pitchFamily="34" charset="0"/>
              </a:rPr>
              <a:t>SurfaceHolder</a:t>
            </a:r>
            <a:r>
              <a:rPr lang="de-AT" sz="1600" b="1" dirty="0" smtClean="0">
                <a:latin typeface="TheSansMonoConNormal" pitchFamily="34" charset="0"/>
              </a:rPr>
              <a:t> </a:t>
            </a:r>
            <a:r>
              <a:rPr lang="de-AT" sz="1600" b="1" dirty="0" err="1" smtClean="0">
                <a:latin typeface="TheSansMonoConNormal" pitchFamily="34" charset="0"/>
              </a:rPr>
              <a:t>surfaceHolder</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onCreate</a:t>
            </a:r>
            <a:r>
              <a:rPr lang="de-AT" sz="1600" b="1" dirty="0" smtClean="0">
                <a:latin typeface="TheSansMonoConNormal" pitchFamily="34" charset="0"/>
              </a:rPr>
              <a:t>(</a:t>
            </a:r>
            <a:r>
              <a:rPr lang="de-AT" sz="1600" b="1" dirty="0" err="1" smtClean="0">
                <a:latin typeface="TheSansMonoConNormal" pitchFamily="34" charset="0"/>
              </a:rPr>
              <a:t>Bundle</a:t>
            </a:r>
            <a:r>
              <a:rPr lang="de-AT" sz="1600" b="1" dirty="0" smtClean="0">
                <a:latin typeface="TheSansMonoConNormal" pitchFamily="34" charset="0"/>
              </a:rPr>
              <a:t> </a:t>
            </a:r>
            <a:r>
              <a:rPr lang="de-AT" sz="1600" b="1" dirty="0" err="1" smtClean="0">
                <a:latin typeface="TheSansMonoConNormal" pitchFamily="34" charset="0"/>
              </a:rPr>
              <a:t>instanceBundle</a:t>
            </a:r>
            <a:r>
              <a:rPr lang="de-AT" sz="1600" b="1" dirty="0" smtClean="0">
                <a:latin typeface="TheSansMonoConNormal" pitchFamily="34" charset="0"/>
              </a:rPr>
              <a:t>) {    </a:t>
            </a:r>
          </a:p>
          <a:p>
            <a:r>
              <a:rPr lang="de-AT" sz="1600" b="1" dirty="0" smtClean="0">
                <a:latin typeface="TheSansMonoConNormal" pitchFamily="34" charset="0"/>
              </a:rPr>
              <a:t>        </a:t>
            </a:r>
            <a:r>
              <a:rPr lang="de-AT" sz="1600" b="1" dirty="0" err="1" smtClean="0">
                <a:latin typeface="TheSansMonoConNormal" pitchFamily="34" charset="0"/>
              </a:rPr>
              <a:t>surfaceView</a:t>
            </a:r>
            <a:r>
              <a:rPr lang="de-AT" sz="1600" b="1" dirty="0" smtClean="0">
                <a:latin typeface="TheSansMonoConNormal" pitchFamily="34" charset="0"/>
              </a:rPr>
              <a:t> = </a:t>
            </a:r>
            <a:r>
              <a:rPr lang="de-AT" sz="1600" b="1" dirty="0" err="1" smtClean="0">
                <a:latin typeface="TheSansMonoConNormal" pitchFamily="34" charset="0"/>
              </a:rPr>
              <a:t>new</a:t>
            </a:r>
            <a:r>
              <a:rPr lang="de-AT" sz="1600" b="1" dirty="0" smtClean="0">
                <a:latin typeface="TheSansMonoConNormal" pitchFamily="34" charset="0"/>
              </a:rPr>
              <a:t> </a:t>
            </a:r>
            <a:r>
              <a:rPr lang="de-AT" sz="1600" b="1" dirty="0" err="1" smtClean="0">
                <a:latin typeface="TheSansMonoConNormal" pitchFamily="34" charset="0"/>
              </a:rPr>
              <a:t>SurfaceView</a:t>
            </a:r>
            <a:r>
              <a:rPr lang="de-AT" sz="1600" b="1" dirty="0" smtClean="0">
                <a:latin typeface="TheSansMonoConNormal" pitchFamily="34" charset="0"/>
              </a:rPr>
              <a:t>(</a:t>
            </a:r>
            <a:r>
              <a:rPr lang="de-AT" sz="1600" b="1" dirty="0" err="1" smtClean="0">
                <a:latin typeface="TheSansMonoConNormal" pitchFamily="34" charset="0"/>
              </a:rPr>
              <a:t>this</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setContentView</a:t>
            </a:r>
            <a:r>
              <a:rPr lang="de-AT" sz="1600" b="1" dirty="0" smtClean="0">
                <a:latin typeface="TheSansMonoConNormal" pitchFamily="34" charset="0"/>
              </a:rPr>
              <a:t>(</a:t>
            </a:r>
            <a:r>
              <a:rPr lang="de-AT" sz="1600" b="1" dirty="0" err="1" smtClean="0">
                <a:latin typeface="TheSansMonoConNormal" pitchFamily="34" charset="0"/>
              </a:rPr>
              <a:t>surfaceView</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surfaceHolder</a:t>
            </a:r>
            <a:r>
              <a:rPr lang="de-AT" sz="1600" b="1" dirty="0" smtClean="0">
                <a:latin typeface="TheSansMonoConNormal" pitchFamily="34" charset="0"/>
              </a:rPr>
              <a:t> = </a:t>
            </a:r>
            <a:r>
              <a:rPr lang="de-AT" sz="1600" b="1" dirty="0" err="1" smtClean="0">
                <a:latin typeface="TheSansMonoConNormal" pitchFamily="34" charset="0"/>
              </a:rPr>
              <a:t>surfaceView.getHolder</a:t>
            </a:r>
            <a:r>
              <a:rPr lang="de-AT" sz="1600" b="1" dirty="0" smtClean="0">
                <a:latin typeface="TheSansMonoConNormal" pitchFamily="34" charset="0"/>
              </a:rPr>
              <a:t>();</a:t>
            </a:r>
          </a:p>
          <a:p>
            <a:r>
              <a:rPr lang="de-AT" sz="1600" b="1" dirty="0" smtClean="0">
                <a:latin typeface="TheSansMonoConNormal" pitchFamily="34" charset="0"/>
              </a:rPr>
              <a:t>    }</a:t>
            </a:r>
          </a:p>
          <a:p>
            <a:endParaRPr lang="de-AT" sz="1600" b="1" dirty="0" smtClean="0">
              <a:latin typeface="TheSansMonoConNormal" pitchFamily="34" charset="0"/>
            </a:endParaRP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run</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while</a:t>
            </a:r>
            <a:r>
              <a:rPr lang="de-AT" sz="1600" b="1" dirty="0" smtClean="0">
                <a:latin typeface="TheSansMonoConNormal" pitchFamily="34" charset="0"/>
              </a:rPr>
              <a:t>(</a:t>
            </a:r>
            <a:r>
              <a:rPr lang="de-AT" sz="1600" b="1" dirty="0" err="1" smtClean="0">
                <a:latin typeface="TheSansMonoConNormal" pitchFamily="34" charset="0"/>
              </a:rPr>
              <a:t>true</a:t>
            </a:r>
            <a:r>
              <a:rPr lang="de-AT" sz="1600" b="1" dirty="0" smtClean="0">
                <a:latin typeface="TheSansMonoConNormal" pitchFamily="34" charset="0"/>
              </a:rPr>
              <a:t>) {</a:t>
            </a:r>
          </a:p>
          <a:p>
            <a:r>
              <a:rPr lang="de-AT" sz="1600" b="1" dirty="0" smtClean="0">
                <a:latin typeface="TheSansMonoConNormal" pitchFamily="34" charset="0"/>
              </a:rPr>
              <a:t>            …            </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state</a:t>
            </a:r>
            <a:r>
              <a:rPr lang="de-AT" sz="1600" b="1" dirty="0" smtClean="0">
                <a:latin typeface="TheSansMonoConNormal" pitchFamily="34" charset="0"/>
              </a:rPr>
              <a:t> == </a:t>
            </a:r>
            <a:r>
              <a:rPr lang="de-AT" sz="1600" b="1" dirty="0" err="1" smtClean="0">
                <a:latin typeface="TheSansMonoConNormal" pitchFamily="34" charset="0"/>
              </a:rPr>
              <a:t>State.</a:t>
            </a:r>
            <a:r>
              <a:rPr lang="de-AT" sz="1600" b="1" i="1" dirty="0" err="1" smtClean="0">
                <a:latin typeface="TheSansMonoConNormal" pitchFamily="34" charset="0"/>
              </a:rPr>
              <a:t>Running</a:t>
            </a:r>
            <a:r>
              <a:rPr lang="de-AT" sz="1600" b="1" i="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surfaceHolder.getSurface</a:t>
            </a:r>
            <a:r>
              <a:rPr lang="de-AT" sz="1600" b="1" dirty="0" smtClean="0">
                <a:latin typeface="TheSansMonoConNormal" pitchFamily="34" charset="0"/>
              </a:rPr>
              <a:t>().</a:t>
            </a:r>
            <a:r>
              <a:rPr lang="de-AT" sz="1600" b="1" dirty="0" err="1" smtClean="0">
                <a:latin typeface="TheSansMonoConNormal" pitchFamily="34" charset="0"/>
              </a:rPr>
              <a:t>isValid</a:t>
            </a:r>
            <a:r>
              <a:rPr lang="de-AT" sz="1600" b="1" dirty="0" smtClean="0">
                <a:latin typeface="TheSansMonoConNormal" pitchFamily="34" charset="0"/>
              </a:rPr>
              <a:t>()) </a:t>
            </a:r>
            <a:r>
              <a:rPr lang="de-AT" sz="1600" b="1" dirty="0" err="1" smtClean="0">
                <a:latin typeface="TheSansMonoConNormal" pitchFamily="34" charset="0"/>
              </a:rPr>
              <a:t>continue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Canvas</a:t>
            </a:r>
            <a:r>
              <a:rPr lang="de-AT" sz="1600" b="1" dirty="0" smtClean="0">
                <a:latin typeface="TheSansMonoConNormal" pitchFamily="34" charset="0"/>
              </a:rPr>
              <a:t> </a:t>
            </a:r>
            <a:r>
              <a:rPr lang="de-AT" sz="1600" b="1" dirty="0" err="1" smtClean="0">
                <a:latin typeface="TheSansMonoConNormal" pitchFamily="34" charset="0"/>
              </a:rPr>
              <a:t>canvas</a:t>
            </a:r>
            <a:r>
              <a:rPr lang="de-AT" sz="1600" b="1" dirty="0" smtClean="0">
                <a:latin typeface="TheSansMonoConNormal" pitchFamily="34" charset="0"/>
              </a:rPr>
              <a:t> = </a:t>
            </a:r>
            <a:r>
              <a:rPr lang="de-AT" sz="1600" b="1" dirty="0" err="1" smtClean="0">
                <a:latin typeface="TheSansMonoConNormal" pitchFamily="34" charset="0"/>
              </a:rPr>
              <a:t>surfaceHolder.lockCanvas</a:t>
            </a:r>
            <a:r>
              <a:rPr lang="de-AT" sz="1600" b="1" dirty="0" smtClean="0">
                <a:latin typeface="TheSansMonoConNormal" pitchFamily="34" charset="0"/>
              </a:rPr>
              <a:t>();</a:t>
            </a:r>
          </a:p>
          <a:p>
            <a:r>
              <a:rPr lang="de-AT" sz="1600" b="1" dirty="0" smtClean="0">
                <a:latin typeface="TheSansMonoConNormal" pitchFamily="34" charset="0"/>
              </a:rPr>
              <a:t>                // all </a:t>
            </a:r>
            <a:r>
              <a:rPr lang="de-AT" sz="1600" b="1" dirty="0" err="1" smtClean="0">
                <a:latin typeface="TheSansMonoConNormal" pitchFamily="34" charset="0"/>
              </a:rPr>
              <a:t>drawing</a:t>
            </a:r>
            <a:r>
              <a:rPr lang="de-AT" sz="1600" b="1" dirty="0" smtClean="0">
                <a:latin typeface="TheSansMonoConNormal" pitchFamily="34" charset="0"/>
              </a:rPr>
              <a:t> </a:t>
            </a:r>
            <a:r>
              <a:rPr lang="de-AT" sz="1600" b="1" dirty="0" err="1" smtClean="0">
                <a:latin typeface="TheSansMonoConNormal" pitchFamily="34" charset="0"/>
              </a:rPr>
              <a:t>happens</a:t>
            </a:r>
            <a:r>
              <a:rPr lang="de-AT" sz="1600" b="1" dirty="0" smtClean="0">
                <a:latin typeface="TheSansMonoConNormal" pitchFamily="34" charset="0"/>
              </a:rPr>
              <a:t> </a:t>
            </a:r>
            <a:r>
              <a:rPr lang="de-AT" sz="1600" b="1" dirty="0" err="1" smtClean="0">
                <a:latin typeface="TheSansMonoConNormal" pitchFamily="34" charset="0"/>
              </a:rPr>
              <a:t>here</a:t>
            </a:r>
            <a:r>
              <a:rPr lang="de-AT" sz="1600" b="1" dirty="0" smtClean="0">
                <a:latin typeface="TheSansMonoConNormal" pitchFamily="34" charset="0"/>
              </a:rPr>
              <a:t>! E.g.</a:t>
            </a:r>
          </a:p>
          <a:p>
            <a:r>
              <a:rPr lang="de-AT" sz="1600" b="1" dirty="0" smtClean="0">
                <a:latin typeface="TheSansMonoConNormal" pitchFamily="34" charset="0"/>
              </a:rPr>
              <a:t>                </a:t>
            </a:r>
            <a:r>
              <a:rPr lang="de-AT" sz="1600" b="1" dirty="0" err="1" smtClean="0">
                <a:latin typeface="TheSansMonoConNormal" pitchFamily="34" charset="0"/>
              </a:rPr>
              <a:t>canvas.drawColor</a:t>
            </a:r>
            <a:r>
              <a:rPr lang="de-AT" sz="1600" b="1" dirty="0" smtClean="0">
                <a:latin typeface="TheSansMonoConNormal" pitchFamily="34" charset="0"/>
              </a:rPr>
              <a:t>(Color.RED);</a:t>
            </a:r>
          </a:p>
          <a:p>
            <a:r>
              <a:rPr lang="de-AT" sz="1600" b="1" dirty="0" smtClean="0">
                <a:latin typeface="TheSansMonoConNormal" pitchFamily="34" charset="0"/>
              </a:rPr>
              <a:t>                </a:t>
            </a:r>
            <a:r>
              <a:rPr lang="de-AT" sz="1600" b="1" dirty="0" err="1" smtClean="0">
                <a:latin typeface="TheSansMonoConNormal" pitchFamily="34" charset="0"/>
              </a:rPr>
              <a:t>surfaceHolder.unlockCanvasAndPost</a:t>
            </a:r>
            <a:r>
              <a:rPr lang="de-AT" sz="1600" b="1" dirty="0" smtClean="0">
                <a:latin typeface="TheSansMonoConNormal" pitchFamily="34" charset="0"/>
              </a:rPr>
              <a:t>(</a:t>
            </a:r>
            <a:r>
              <a:rPr lang="de-AT" sz="1600" b="1" dirty="0" err="1" smtClean="0">
                <a:latin typeface="TheSansMonoConNormal" pitchFamily="34" charset="0"/>
              </a:rPr>
              <a:t>canvas</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        </a:t>
            </a:r>
          </a:p>
          <a:p>
            <a:r>
              <a:rPr lang="de-AT" sz="1600" b="1" dirty="0" smtClean="0">
                <a:latin typeface="TheSansMonoConNormal" pitchFamily="34" charset="0"/>
              </a:rPr>
              <a:t>    }</a:t>
            </a: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Adding</a:t>
            </a:r>
            <a:r>
              <a:rPr lang="de-AT" dirty="0" smtClean="0"/>
              <a:t> Screen </a:t>
            </a:r>
            <a:r>
              <a:rPr lang="de-AT" dirty="0" err="1" smtClean="0"/>
              <a:t>Managment</a:t>
            </a:r>
            <a:endParaRPr lang="de-AT" dirty="0"/>
          </a:p>
        </p:txBody>
      </p:sp>
      <p:sp>
        <p:nvSpPr>
          <p:cNvPr id="3" name="Inhaltsplatzhalter 2"/>
          <p:cNvSpPr>
            <a:spLocks noGrp="1"/>
          </p:cNvSpPr>
          <p:nvPr>
            <p:ph idx="1"/>
          </p:nvPr>
        </p:nvSpPr>
        <p:spPr/>
        <p:txBody>
          <a:bodyPr/>
          <a:lstStyle/>
          <a:p>
            <a:r>
              <a:rPr lang="de-AT" dirty="0" err="1" smtClean="0"/>
              <a:t>We</a:t>
            </a:r>
            <a:r>
              <a:rPr lang="de-AT" dirty="0" smtClean="0"/>
              <a:t> </a:t>
            </a:r>
            <a:r>
              <a:rPr lang="de-AT" dirty="0" err="1" smtClean="0"/>
              <a:t>need</a:t>
            </a:r>
            <a:r>
              <a:rPr lang="de-AT" dirty="0" smtClean="0"/>
              <a:t> </a:t>
            </a:r>
            <a:r>
              <a:rPr lang="de-AT" dirty="0" err="1" smtClean="0"/>
              <a:t>to</a:t>
            </a:r>
            <a:r>
              <a:rPr lang="de-AT" dirty="0" smtClean="0"/>
              <a:t> manage </a:t>
            </a:r>
            <a:r>
              <a:rPr lang="de-AT" dirty="0" err="1" smtClean="0"/>
              <a:t>the</a:t>
            </a:r>
            <a:r>
              <a:rPr lang="de-AT" dirty="0" smtClean="0"/>
              <a:t> </a:t>
            </a:r>
            <a:r>
              <a:rPr lang="de-AT" dirty="0" err="1" smtClean="0"/>
              <a:t>current</a:t>
            </a:r>
            <a:r>
              <a:rPr lang="de-AT" dirty="0" smtClean="0"/>
              <a:t> Screen in </a:t>
            </a:r>
            <a:r>
              <a:rPr lang="de-AT" dirty="0" err="1" smtClean="0"/>
              <a:t>our</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a:t>
            </a:r>
          </a:p>
          <a:p>
            <a:r>
              <a:rPr lang="de-AT" dirty="0" smtClean="0"/>
              <a:t>Easy, </a:t>
            </a:r>
            <a:r>
              <a:rPr lang="de-AT" dirty="0" err="1" smtClean="0"/>
              <a:t>we</a:t>
            </a:r>
            <a:r>
              <a:rPr lang="de-AT" dirty="0" smtClean="0"/>
              <a:t> just </a:t>
            </a:r>
            <a:r>
              <a:rPr lang="de-AT" dirty="0" err="1" smtClean="0"/>
              <a:t>need</a:t>
            </a:r>
            <a:r>
              <a:rPr lang="de-AT" dirty="0" smtClean="0"/>
              <a:t> </a:t>
            </a:r>
            <a:r>
              <a:rPr lang="de-AT" dirty="0" err="1" smtClean="0"/>
              <a:t>to</a:t>
            </a:r>
            <a:r>
              <a:rPr lang="de-AT" dirty="0" smtClean="0"/>
              <a:t> </a:t>
            </a:r>
            <a:r>
              <a:rPr lang="de-AT" dirty="0" err="1" smtClean="0"/>
              <a:t>call</a:t>
            </a:r>
            <a:r>
              <a:rPr lang="de-AT" dirty="0" smtClean="0"/>
              <a:t> </a:t>
            </a:r>
            <a:r>
              <a:rPr lang="de-AT" dirty="0" err="1" smtClean="0"/>
              <a:t>its</a:t>
            </a:r>
            <a:r>
              <a:rPr lang="de-AT" dirty="0" smtClean="0"/>
              <a:t> </a:t>
            </a:r>
            <a:r>
              <a:rPr lang="de-AT" dirty="0" err="1" smtClean="0"/>
              <a:t>respective</a:t>
            </a:r>
            <a:r>
              <a:rPr lang="de-AT" dirty="0" smtClean="0"/>
              <a:t> </a:t>
            </a:r>
            <a:r>
              <a:rPr lang="de-AT" dirty="0" err="1" smtClean="0"/>
              <a:t>methods</a:t>
            </a:r>
            <a:r>
              <a:rPr lang="de-AT" dirty="0" smtClean="0"/>
              <a:t> </a:t>
            </a:r>
            <a:r>
              <a:rPr lang="de-AT" dirty="0" err="1" smtClean="0"/>
              <a:t>where</a:t>
            </a:r>
            <a:r>
              <a:rPr lang="de-AT" dirty="0" smtClean="0"/>
              <a:t> </a:t>
            </a:r>
            <a:r>
              <a:rPr lang="de-AT" dirty="0" err="1" smtClean="0"/>
              <a:t>appropriate</a:t>
            </a:r>
            <a:r>
              <a:rPr lang="de-AT" dirty="0" smtClean="0"/>
              <a:t>.</a:t>
            </a:r>
          </a:p>
          <a:p>
            <a:pPr lvl="1"/>
            <a:r>
              <a:rPr lang="de-AT" dirty="0" err="1" smtClean="0"/>
              <a:t>Screen.pause</a:t>
            </a:r>
            <a:r>
              <a:rPr lang="de-AT" dirty="0" smtClean="0"/>
              <a:t>()/</a:t>
            </a:r>
            <a:r>
              <a:rPr lang="de-AT" dirty="0" err="1" smtClean="0"/>
              <a:t>Screen.resume</a:t>
            </a:r>
            <a:r>
              <a:rPr lang="de-AT" dirty="0" smtClean="0"/>
              <a:t>()/</a:t>
            </a:r>
            <a:r>
              <a:rPr lang="de-AT" dirty="0" err="1" smtClean="0"/>
              <a:t>Screen.dispose</a:t>
            </a:r>
            <a:r>
              <a:rPr lang="de-AT" dirty="0" smtClean="0"/>
              <a:t>() </a:t>
            </a:r>
            <a:r>
              <a:rPr lang="de-AT" dirty="0" err="1" smtClean="0"/>
              <a:t>when</a:t>
            </a:r>
            <a:r>
              <a:rPr lang="de-AT" dirty="0" smtClean="0"/>
              <a:t> </a:t>
            </a:r>
            <a:r>
              <a:rPr lang="de-AT" dirty="0" err="1" smtClean="0"/>
              <a:t>we</a:t>
            </a:r>
            <a:r>
              <a:rPr lang="de-AT" dirty="0" smtClean="0"/>
              <a:t> </a:t>
            </a:r>
            <a:r>
              <a:rPr lang="de-AT" dirty="0" err="1" smtClean="0"/>
              <a:t>receive</a:t>
            </a:r>
            <a:r>
              <a:rPr lang="de-AT" dirty="0" smtClean="0"/>
              <a:t> a </a:t>
            </a:r>
            <a:r>
              <a:rPr lang="de-AT" dirty="0" err="1" smtClean="0"/>
              <a:t>life-cycle</a:t>
            </a:r>
            <a:r>
              <a:rPr lang="de-AT" dirty="0" smtClean="0"/>
              <a:t> </a:t>
            </a:r>
            <a:r>
              <a:rPr lang="de-AT" dirty="0" err="1" smtClean="0"/>
              <a:t>event</a:t>
            </a:r>
            <a:r>
              <a:rPr lang="de-AT" dirty="0" smtClean="0"/>
              <a:t> in </a:t>
            </a:r>
            <a:r>
              <a:rPr lang="de-AT" dirty="0" err="1" smtClean="0"/>
              <a:t>the</a:t>
            </a:r>
            <a:r>
              <a:rPr lang="de-AT" dirty="0" smtClean="0"/>
              <a:t> </a:t>
            </a:r>
            <a:r>
              <a:rPr lang="de-AT" dirty="0" err="1" smtClean="0"/>
              <a:t>stateChanges</a:t>
            </a:r>
            <a:r>
              <a:rPr lang="de-AT" dirty="0" smtClean="0"/>
              <a:t> </a:t>
            </a:r>
            <a:r>
              <a:rPr lang="de-AT" dirty="0" err="1" smtClean="0"/>
              <a:t>list</a:t>
            </a:r>
            <a:r>
              <a:rPr lang="de-AT" dirty="0" smtClean="0"/>
              <a:t>.</a:t>
            </a:r>
          </a:p>
          <a:p>
            <a:pPr lvl="1"/>
            <a:r>
              <a:rPr lang="de-AT" dirty="0" err="1" smtClean="0"/>
              <a:t>Screen.update</a:t>
            </a:r>
            <a:r>
              <a:rPr lang="de-AT" dirty="0" smtClean="0"/>
              <a:t>() in </a:t>
            </a:r>
            <a:r>
              <a:rPr lang="de-AT" dirty="0" err="1" smtClean="0"/>
              <a:t>between</a:t>
            </a:r>
            <a:r>
              <a:rPr lang="de-AT" dirty="0" smtClean="0"/>
              <a:t> </a:t>
            </a:r>
            <a:r>
              <a:rPr lang="de-AT" dirty="0" err="1" smtClean="0"/>
              <a:t>the</a:t>
            </a:r>
            <a:r>
              <a:rPr lang="de-AT" dirty="0" smtClean="0"/>
              <a:t> </a:t>
            </a:r>
            <a:r>
              <a:rPr lang="de-AT" dirty="0" err="1" smtClean="0"/>
              <a:t>SurfaceHolder.lockCanvas</a:t>
            </a:r>
            <a:r>
              <a:rPr lang="de-AT" dirty="0" smtClean="0"/>
              <a:t>()/</a:t>
            </a:r>
            <a:r>
              <a:rPr lang="de-AT" dirty="0" err="1" smtClean="0"/>
              <a:t>Surfaceholder.unlockCanvasAndPost</a:t>
            </a:r>
            <a:r>
              <a:rPr lang="de-AT" dirty="0" smtClean="0"/>
              <a:t>() </a:t>
            </a:r>
            <a:r>
              <a:rPr lang="de-AT" dirty="0" err="1" smtClean="0"/>
              <a:t>calls</a:t>
            </a:r>
            <a:r>
              <a:rPr lang="de-AT" dirty="0" smtClean="0"/>
              <a:t>.</a:t>
            </a:r>
            <a:endParaRPr lang="de-AT"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Adding</a:t>
            </a:r>
            <a:r>
              <a:rPr lang="de-AT" dirty="0" smtClean="0"/>
              <a:t> Screen </a:t>
            </a:r>
            <a:r>
              <a:rPr lang="de-AT" dirty="0" err="1" smtClean="0"/>
              <a:t>Managment</a:t>
            </a:r>
            <a:endParaRPr lang="de-AT" dirty="0"/>
          </a:p>
        </p:txBody>
      </p:sp>
      <p:sp>
        <p:nvSpPr>
          <p:cNvPr id="4" name="Textfeld 3"/>
          <p:cNvSpPr txBox="1"/>
          <p:nvPr/>
        </p:nvSpPr>
        <p:spPr>
          <a:xfrm>
            <a:off x="251520" y="908720"/>
            <a:ext cx="9396536" cy="6124754"/>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r>
              <a:rPr lang="de-AT" sz="1400" b="1" dirty="0" err="1" smtClean="0">
                <a:latin typeface="TheSansMonoConNormal" pitchFamily="34" charset="0"/>
              </a:rPr>
              <a:t>implements</a:t>
            </a:r>
            <a:r>
              <a:rPr lang="de-AT" sz="1400" b="1" dirty="0" smtClean="0">
                <a:latin typeface="TheSansMonoConNormal" pitchFamily="34" charset="0"/>
              </a:rPr>
              <a:t> </a:t>
            </a:r>
            <a:r>
              <a:rPr lang="de-AT" sz="1400" b="1" dirty="0" err="1" smtClean="0">
                <a:latin typeface="TheSansMonoConNormal" pitchFamily="34" charset="0"/>
              </a:rPr>
              <a:t>Runnable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private Screen </a:t>
            </a:r>
            <a:r>
              <a:rPr lang="de-AT" sz="1400" b="1" dirty="0" err="1" smtClean="0">
                <a:latin typeface="TheSansMonoConNormal" pitchFamily="34" charset="0"/>
              </a:rPr>
              <a:t>screen</a:t>
            </a:r>
            <a:r>
              <a:rPr lang="de-AT" sz="1400" b="1" dirty="0" smtClean="0">
                <a:latin typeface="TheSansMonoConNormal" pitchFamily="34" charset="0"/>
              </a:rPr>
              <a:t>;</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onCreate</a:t>
            </a:r>
            <a:r>
              <a:rPr lang="de-AT" sz="1400" b="1" dirty="0" smtClean="0">
                <a:latin typeface="TheSansMonoConNormal" pitchFamily="34" charset="0"/>
              </a:rPr>
              <a:t>(</a:t>
            </a:r>
            <a:r>
              <a:rPr lang="de-AT" sz="1400" b="1" dirty="0" err="1" smtClean="0">
                <a:latin typeface="TheSansMonoConNormal" pitchFamily="34" charset="0"/>
              </a:rPr>
              <a:t>Bundle</a:t>
            </a:r>
            <a:r>
              <a:rPr lang="de-AT" sz="1400" b="1" dirty="0" smtClean="0">
                <a:latin typeface="TheSansMonoConNormal" pitchFamily="34" charset="0"/>
              </a:rPr>
              <a:t> </a:t>
            </a:r>
            <a:r>
              <a:rPr lang="de-AT" sz="1400" b="1" dirty="0" err="1" smtClean="0">
                <a:latin typeface="TheSansMonoConNormal" pitchFamily="34" charset="0"/>
              </a:rPr>
              <a:t>instanceBundle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screen</a:t>
            </a:r>
            <a:r>
              <a:rPr lang="de-AT" sz="1400" b="1" dirty="0" smtClean="0">
                <a:latin typeface="TheSansMonoConNormal" pitchFamily="34" charset="0"/>
              </a:rPr>
              <a:t> = </a:t>
            </a:r>
            <a:r>
              <a:rPr lang="de-AT" sz="1400" b="1" dirty="0" err="1" smtClean="0">
                <a:latin typeface="TheSansMonoConNormal" pitchFamily="34" charset="0"/>
              </a:rPr>
              <a:t>createStartScreen</a:t>
            </a:r>
            <a:r>
              <a:rPr lang="de-AT" sz="1400" b="1" dirty="0" smtClean="0">
                <a:latin typeface="TheSansMonoConNormal" pitchFamily="34" charset="0"/>
              </a:rPr>
              <a:t>();</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run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while</a:t>
            </a:r>
            <a:r>
              <a:rPr lang="de-AT" sz="1400" b="1" dirty="0" smtClean="0">
                <a:latin typeface="TheSansMonoConNormal" pitchFamily="34" charset="0"/>
              </a:rPr>
              <a:t>(</a:t>
            </a:r>
            <a:r>
              <a:rPr lang="de-AT" sz="1400" b="1" dirty="0" err="1" smtClean="0">
                <a:latin typeface="TheSansMonoConNormal" pitchFamily="34" charset="0"/>
              </a:rPr>
              <a:t>true</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synchronized</a:t>
            </a:r>
            <a:r>
              <a:rPr lang="de-AT" sz="1400" b="1" dirty="0" smtClean="0">
                <a:latin typeface="TheSansMonoConNormal" pitchFamily="34" charset="0"/>
              </a:rPr>
              <a:t> (</a:t>
            </a:r>
            <a:r>
              <a:rPr lang="de-AT" sz="1400" b="1" dirty="0" err="1" smtClean="0">
                <a:latin typeface="TheSansMonoConNormal" pitchFamily="34" charset="0"/>
              </a:rPr>
              <a:t>stateChanges</a:t>
            </a:r>
            <a:r>
              <a:rPr lang="de-AT" sz="1400" b="1" dirty="0" smtClean="0">
                <a:latin typeface="TheSansMonoConNormal" pitchFamily="34" charset="0"/>
              </a:rPr>
              <a:t>) {</a:t>
            </a:r>
          </a:p>
          <a:p>
            <a:r>
              <a:rPr lang="nn-NO" sz="1400" b="1" dirty="0" smtClean="0">
                <a:latin typeface="TheSansMonoConNormal" pitchFamily="34" charset="0"/>
              </a:rPr>
              <a:t>                for(int i = 0; i &lt; stateChanges.size(); i++) {</a:t>
            </a:r>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a:t>
            </a:r>
            <a:r>
              <a:rPr lang="de-AT" sz="1400" b="1" i="1" dirty="0" err="1" smtClean="0">
                <a:latin typeface="TheSansMonoConNormal" pitchFamily="34" charset="0"/>
              </a:rPr>
              <a:t>Disposed</a:t>
            </a:r>
            <a:r>
              <a:rPr lang="de-AT" sz="1400" b="1" i="1" dirty="0" smtClean="0">
                <a:latin typeface="TheSansMonoConNormal" pitchFamily="34" charset="0"/>
              </a:rPr>
              <a:t>) {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screen</a:t>
            </a:r>
            <a:r>
              <a:rPr lang="de-AT" sz="1400" b="1" dirty="0" smtClean="0">
                <a:latin typeface="TheSansMonoConNormal" pitchFamily="34" charset="0"/>
              </a:rPr>
              <a:t> != null) </a:t>
            </a:r>
            <a:r>
              <a:rPr lang="de-AT" sz="1400" b="1" dirty="0" err="1" smtClean="0">
                <a:latin typeface="TheSansMonoConNormal" pitchFamily="34" charset="0"/>
              </a:rPr>
              <a:t>screen.dispose</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a:t>
            </a:r>
            <a:r>
              <a:rPr lang="de-AT" sz="1400" b="1" i="1" dirty="0" err="1" smtClean="0">
                <a:latin typeface="TheSansMonoConNormal" pitchFamily="34" charset="0"/>
              </a:rPr>
              <a:t>Paused</a:t>
            </a:r>
            <a:r>
              <a:rPr lang="de-AT" sz="1400" b="1" i="1" dirty="0" smtClean="0">
                <a:latin typeface="TheSansMonoConNormal" pitchFamily="34" charset="0"/>
              </a:rPr>
              <a:t>) { </a:t>
            </a:r>
            <a:r>
              <a:rPr lang="de-AT" sz="1400" b="1" i="1" dirty="0" err="1" smtClean="0">
                <a:latin typeface="TheSansMonoConNormal" pitchFamily="34" charset="0"/>
              </a:rPr>
              <a:t>i</a:t>
            </a:r>
            <a:r>
              <a:rPr lang="de-AT" sz="1400" b="1" dirty="0" err="1" smtClean="0">
                <a:latin typeface="TheSansMonoConNormal" pitchFamily="34" charset="0"/>
              </a:rPr>
              <a:t>f</a:t>
            </a:r>
            <a:r>
              <a:rPr lang="de-AT" sz="1400" b="1" dirty="0" smtClean="0">
                <a:latin typeface="TheSansMonoConNormal" pitchFamily="34" charset="0"/>
              </a:rPr>
              <a:t>(</a:t>
            </a:r>
            <a:r>
              <a:rPr lang="de-AT" sz="1400" b="1" dirty="0" err="1" smtClean="0">
                <a:latin typeface="TheSansMonoConNormal" pitchFamily="34" charset="0"/>
              </a:rPr>
              <a:t>screen</a:t>
            </a:r>
            <a:r>
              <a:rPr lang="de-AT" sz="1400" b="1" dirty="0" smtClean="0">
                <a:latin typeface="TheSansMonoConNormal" pitchFamily="34" charset="0"/>
              </a:rPr>
              <a:t> != null) </a:t>
            </a:r>
            <a:r>
              <a:rPr lang="de-AT" sz="1400" b="1" dirty="0" err="1" smtClean="0">
                <a:latin typeface="TheSansMonoConNormal" pitchFamily="34" charset="0"/>
              </a:rPr>
              <a:t>screen.pause</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a:t>
            </a:r>
            <a:r>
              <a:rPr lang="de-AT" sz="1400" b="1" i="1" dirty="0" err="1" smtClean="0">
                <a:latin typeface="TheSansMonoConNormal" pitchFamily="34" charset="0"/>
              </a:rPr>
              <a:t>Resumed</a:t>
            </a:r>
            <a:r>
              <a:rPr lang="de-AT" sz="1400" b="1" i="1" dirty="0" smtClean="0">
                <a:latin typeface="TheSansMonoConNormal" pitchFamily="34" charset="0"/>
              </a:rPr>
              <a:t>) {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screen</a:t>
            </a:r>
            <a:r>
              <a:rPr lang="de-AT" sz="1400" b="1" dirty="0" smtClean="0">
                <a:latin typeface="TheSansMonoConNormal" pitchFamily="34" charset="0"/>
              </a:rPr>
              <a:t> != null) </a:t>
            </a:r>
            <a:r>
              <a:rPr lang="de-AT" sz="1400" b="1" dirty="0" err="1" smtClean="0">
                <a:latin typeface="TheSansMonoConNormal" pitchFamily="34" charset="0"/>
              </a:rPr>
              <a:t>screen.resume</a:t>
            </a:r>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stateChanges.clear</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a:t>
            </a:r>
            <a:r>
              <a:rPr lang="de-AT" sz="1400" b="1" i="1" dirty="0" err="1" smtClean="0">
                <a:latin typeface="TheSansMonoConNormal" pitchFamily="34" charset="0"/>
              </a:rPr>
              <a:t>Running</a:t>
            </a:r>
            <a:r>
              <a:rPr lang="de-AT" sz="1400" b="1" i="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surfaceHolder.getSurface</a:t>
            </a:r>
            <a:r>
              <a:rPr lang="de-AT" sz="1400" b="1" dirty="0" smtClean="0">
                <a:latin typeface="TheSansMonoConNormal" pitchFamily="34" charset="0"/>
              </a:rPr>
              <a:t>().</a:t>
            </a:r>
            <a:r>
              <a:rPr lang="de-AT" sz="1400" b="1" dirty="0" err="1" smtClean="0">
                <a:latin typeface="TheSansMonoConNormal" pitchFamily="34" charset="0"/>
              </a:rPr>
              <a:t>isValid</a:t>
            </a:r>
            <a:r>
              <a:rPr lang="de-AT" sz="1400" b="1" dirty="0" smtClean="0">
                <a:latin typeface="TheSansMonoConNormal" pitchFamily="34" charset="0"/>
              </a:rPr>
              <a:t>()) </a:t>
            </a:r>
            <a:r>
              <a:rPr lang="de-AT" sz="1400" b="1" dirty="0" err="1" smtClean="0">
                <a:latin typeface="TheSansMonoConNormal" pitchFamily="34" charset="0"/>
              </a:rPr>
              <a:t>continue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Canvas</a:t>
            </a:r>
            <a:r>
              <a:rPr lang="de-AT" sz="1400" b="1" dirty="0" smtClean="0">
                <a:latin typeface="TheSansMonoConNormal" pitchFamily="34" charset="0"/>
              </a:rPr>
              <a:t> </a:t>
            </a:r>
            <a:r>
              <a:rPr lang="de-AT" sz="1400" b="1" dirty="0" err="1" smtClean="0">
                <a:latin typeface="TheSansMonoConNormal" pitchFamily="34" charset="0"/>
              </a:rPr>
              <a:t>canvas</a:t>
            </a:r>
            <a:r>
              <a:rPr lang="de-AT" sz="1400" b="1" dirty="0" smtClean="0">
                <a:latin typeface="TheSansMonoConNormal" pitchFamily="34" charset="0"/>
              </a:rPr>
              <a:t> = </a:t>
            </a:r>
            <a:r>
              <a:rPr lang="de-AT" sz="1400" b="1" dirty="0" err="1" smtClean="0">
                <a:latin typeface="TheSansMonoConNormal" pitchFamily="34" charset="0"/>
              </a:rPr>
              <a:t>surfaceHolder.lockCanvas</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screen</a:t>
            </a:r>
            <a:r>
              <a:rPr lang="de-AT" sz="1400" b="1" dirty="0" smtClean="0">
                <a:latin typeface="TheSansMonoConNormal" pitchFamily="34" charset="0"/>
              </a:rPr>
              <a:t> != null) </a:t>
            </a:r>
            <a:r>
              <a:rPr lang="de-AT" sz="1400" b="1" dirty="0" err="1" smtClean="0">
                <a:latin typeface="TheSansMonoConNormal" pitchFamily="34" charset="0"/>
              </a:rPr>
              <a:t>screen.update</a:t>
            </a:r>
            <a:r>
              <a:rPr lang="de-AT" sz="1400" b="1" dirty="0" smtClean="0">
                <a:latin typeface="TheSansMonoConNormal" pitchFamily="34" charset="0"/>
              </a:rPr>
              <a:t>(0);                </a:t>
            </a:r>
          </a:p>
          <a:p>
            <a:r>
              <a:rPr lang="de-AT" sz="1400" b="1" dirty="0" smtClean="0">
                <a:latin typeface="TheSansMonoConNormal" pitchFamily="34" charset="0"/>
              </a:rPr>
              <a:t>                </a:t>
            </a:r>
            <a:r>
              <a:rPr lang="de-AT" sz="1400" b="1" dirty="0" err="1" smtClean="0">
                <a:latin typeface="TheSansMonoConNormal" pitchFamily="34" charset="0"/>
              </a:rPr>
              <a:t>surfaceHolder.unlockCanvasAndPost</a:t>
            </a:r>
            <a:r>
              <a:rPr lang="de-AT" sz="1400" b="1" dirty="0" smtClean="0">
                <a:latin typeface="TheSansMonoConNormal" pitchFamily="34" charset="0"/>
              </a:rPr>
              <a:t>(</a:t>
            </a:r>
            <a:r>
              <a:rPr lang="de-AT" sz="1400" b="1" dirty="0" err="1" smtClean="0">
                <a:latin typeface="TheSansMonoConNormal" pitchFamily="34" charset="0"/>
              </a:rPr>
              <a:t>canvas</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        </a:t>
            </a:r>
          </a:p>
          <a:p>
            <a:r>
              <a:rPr lang="de-AT" sz="1400" b="1" dirty="0" smtClean="0">
                <a:latin typeface="TheSansMonoConNormal" pitchFamily="34" charset="0"/>
              </a:rPr>
              <a:t>    }</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Adding</a:t>
            </a:r>
            <a:r>
              <a:rPr lang="de-AT" dirty="0" smtClean="0"/>
              <a:t> Screen </a:t>
            </a:r>
            <a:r>
              <a:rPr lang="de-AT" dirty="0" err="1" smtClean="0"/>
              <a:t>Managment</a:t>
            </a:r>
            <a:endParaRPr lang="de-AT" dirty="0"/>
          </a:p>
        </p:txBody>
      </p:sp>
      <p:sp>
        <p:nvSpPr>
          <p:cNvPr id="4" name="Textfeld 3"/>
          <p:cNvSpPr txBox="1"/>
          <p:nvPr/>
        </p:nvSpPr>
        <p:spPr>
          <a:xfrm>
            <a:off x="395536" y="908720"/>
            <a:ext cx="9396536" cy="6093976"/>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r>
              <a:rPr lang="de-AT" sz="1400" b="1" dirty="0" err="1" smtClean="0">
                <a:latin typeface="TheSansMonoConNormal" pitchFamily="34" charset="0"/>
              </a:rPr>
              <a:t>implements</a:t>
            </a:r>
            <a:r>
              <a:rPr lang="de-AT" sz="1400" b="1" dirty="0" smtClean="0">
                <a:latin typeface="TheSansMonoConNormal" pitchFamily="34" charset="0"/>
              </a:rPr>
              <a:t> </a:t>
            </a:r>
            <a:r>
              <a:rPr lang="de-AT" sz="1400" b="1" dirty="0" err="1" smtClean="0">
                <a:latin typeface="TheSansMonoConNormal" pitchFamily="34" charset="0"/>
              </a:rPr>
              <a:t>Runnable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setScreen</a:t>
            </a:r>
            <a:r>
              <a:rPr lang="de-AT" sz="1400" b="1" dirty="0" smtClean="0">
                <a:latin typeface="TheSansMonoConNormal" pitchFamily="34" charset="0"/>
              </a:rPr>
              <a:t>(Screen </a:t>
            </a:r>
            <a:r>
              <a:rPr lang="de-AT" sz="1400" b="1" dirty="0" err="1" smtClean="0">
                <a:latin typeface="TheSansMonoConNormal" pitchFamily="34" charset="0"/>
              </a:rPr>
              <a:t>screen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this.screen</a:t>
            </a:r>
            <a:r>
              <a:rPr lang="de-AT" sz="1400" b="1" dirty="0" smtClean="0">
                <a:latin typeface="TheSansMonoConNormal" pitchFamily="34" charset="0"/>
              </a:rPr>
              <a:t> != null) </a:t>
            </a:r>
            <a:r>
              <a:rPr lang="de-AT" sz="1400" b="1" dirty="0" err="1" smtClean="0">
                <a:latin typeface="TheSansMonoConNormal" pitchFamily="34" charset="0"/>
              </a:rPr>
              <a:t>screen.dispose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this.screen</a:t>
            </a:r>
            <a:r>
              <a:rPr lang="de-AT" sz="1400" b="1" dirty="0" smtClean="0">
                <a:latin typeface="TheSansMonoConNormal" pitchFamily="34" charset="0"/>
              </a:rPr>
              <a:t> = </a:t>
            </a:r>
            <a:r>
              <a:rPr lang="de-AT" sz="1400" b="1" dirty="0" err="1" smtClean="0">
                <a:latin typeface="TheSansMonoConNormal" pitchFamily="34" charset="0"/>
              </a:rPr>
              <a:t>screen</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a:t>
            </a:r>
          </a:p>
          <a:p>
            <a:endParaRPr lang="de-AT" sz="1400" b="1" dirty="0" smtClean="0">
              <a:latin typeface="TheSansMonoConNormal" pitchFamily="34" charset="0"/>
            </a:endParaRPr>
          </a:p>
          <a:p>
            <a:r>
              <a:rPr lang="en-US" sz="1400" b="1" dirty="0" smtClean="0">
                <a:latin typeface="TheSansMonoConNormal" pitchFamily="34" charset="0"/>
              </a:rPr>
              <a:t>public class </a:t>
            </a:r>
            <a:r>
              <a:rPr lang="en-US" sz="1400" b="1" dirty="0" err="1" smtClean="0">
                <a:latin typeface="TheSansMonoConNormal" pitchFamily="34" charset="0"/>
              </a:rPr>
              <a:t>ScreenManagmentExample</a:t>
            </a:r>
            <a:r>
              <a:rPr lang="en-US" sz="1400" b="1" dirty="0" smtClean="0">
                <a:latin typeface="TheSansMonoConNormal" pitchFamily="34" charset="0"/>
              </a:rPr>
              <a:t> extends Game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Screen </a:t>
            </a:r>
            <a:r>
              <a:rPr lang="de-AT" sz="1400" b="1" dirty="0" err="1" smtClean="0">
                <a:latin typeface="TheSansMonoConNormal" pitchFamily="34" charset="0"/>
              </a:rPr>
              <a:t>createStartScreen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new</a:t>
            </a:r>
            <a:r>
              <a:rPr lang="de-AT" sz="1400" b="1" dirty="0" smtClean="0">
                <a:latin typeface="TheSansMonoConNormal" pitchFamily="34" charset="0"/>
              </a:rPr>
              <a:t> TestScreen(</a:t>
            </a:r>
            <a:r>
              <a:rPr lang="de-AT" sz="1400" b="1" dirty="0" err="1" smtClean="0">
                <a:latin typeface="TheSansMonoConNormal" pitchFamily="34" charset="0"/>
              </a:rPr>
              <a:t>this</a:t>
            </a:r>
            <a:r>
              <a:rPr lang="de-AT" sz="1400" b="1" dirty="0" smtClean="0">
                <a:latin typeface="TheSansMonoConNormal" pitchFamily="34" charset="0"/>
              </a:rPr>
              <a:t>);</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TestScreen </a:t>
            </a:r>
            <a:r>
              <a:rPr lang="de-AT" sz="1400" b="1" dirty="0" err="1" smtClean="0">
                <a:latin typeface="TheSansMonoConNormal" pitchFamily="34" charset="0"/>
              </a:rPr>
              <a:t>extends</a:t>
            </a:r>
            <a:r>
              <a:rPr lang="de-AT" sz="1400" b="1" dirty="0" smtClean="0">
                <a:latin typeface="TheSansMonoConNormal" pitchFamily="34" charset="0"/>
              </a:rPr>
              <a:t> Screen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TestScreen(Game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super(</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 </a:t>
            </a:r>
            <a:r>
              <a:rPr lang="de-AT" sz="1400" b="1" dirty="0" err="1" smtClean="0">
                <a:latin typeface="TheSansMonoConNormal" pitchFamily="34" charset="0"/>
              </a:rPr>
              <a:t>Log.</a:t>
            </a:r>
            <a:r>
              <a:rPr lang="de-AT" sz="1400" b="1" i="1" dirty="0" err="1" smtClean="0">
                <a:latin typeface="TheSansMonoConNormal" pitchFamily="34" charset="0"/>
              </a:rPr>
              <a:t>d</a:t>
            </a:r>
            <a:r>
              <a:rPr lang="de-AT" sz="1400" b="1" i="1" dirty="0" smtClean="0">
                <a:latin typeface="TheSansMonoConNormal" pitchFamily="34" charset="0"/>
              </a:rPr>
              <a:t>("TestScreen", "pause"); }</a:t>
            </a:r>
          </a:p>
          <a:p>
            <a:r>
              <a:rPr lang="en-US" sz="1400" b="1" dirty="0" smtClean="0">
                <a:latin typeface="TheSansMonoConNormal" pitchFamily="34" charset="0"/>
              </a:rPr>
              <a:t>        public void resume() { </a:t>
            </a:r>
            <a:r>
              <a:rPr lang="en-US" sz="1400" b="1" dirty="0" err="1" smtClean="0">
                <a:latin typeface="TheSansMonoConNormal" pitchFamily="34" charset="0"/>
              </a:rPr>
              <a:t>Log.</a:t>
            </a:r>
            <a:r>
              <a:rPr lang="en-US" sz="1400" b="1" i="1" dirty="0" err="1" smtClean="0">
                <a:latin typeface="TheSansMonoConNormal" pitchFamily="34" charset="0"/>
              </a:rPr>
              <a:t>d</a:t>
            </a:r>
            <a:r>
              <a:rPr lang="en-US" sz="1400" b="1" i="1" dirty="0" smtClean="0">
                <a:latin typeface="TheSansMonoConNormal" pitchFamily="34" charset="0"/>
              </a:rPr>
              <a:t>("</a:t>
            </a:r>
            <a:r>
              <a:rPr lang="en-US" sz="1400" b="1" i="1" dirty="0" err="1" smtClean="0">
                <a:latin typeface="TheSansMonoConNormal" pitchFamily="34" charset="0"/>
              </a:rPr>
              <a:t>TestScreen</a:t>
            </a:r>
            <a:r>
              <a:rPr lang="en-US" sz="1400" b="1" i="1" dirty="0" smtClean="0">
                <a:latin typeface="TheSansMonoConNormal" pitchFamily="34" charset="0"/>
              </a:rPr>
              <a:t>", "resume");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dispose</a:t>
            </a:r>
            <a:r>
              <a:rPr lang="de-AT" sz="1400" b="1" dirty="0" smtClean="0">
                <a:latin typeface="TheSansMonoConNormal" pitchFamily="34" charset="0"/>
              </a:rPr>
              <a:t>() { </a:t>
            </a:r>
            <a:r>
              <a:rPr lang="de-AT" sz="1400" b="1" dirty="0" err="1" smtClean="0">
                <a:latin typeface="TheSansMonoConNormal" pitchFamily="34" charset="0"/>
              </a:rPr>
              <a:t>Log.</a:t>
            </a:r>
            <a:r>
              <a:rPr lang="de-AT" sz="1400" b="1" i="1" dirty="0" err="1" smtClean="0">
                <a:latin typeface="TheSansMonoConNormal" pitchFamily="34" charset="0"/>
              </a:rPr>
              <a:t>d</a:t>
            </a:r>
            <a:r>
              <a:rPr lang="de-AT" sz="1400" b="1" i="1" dirty="0" smtClean="0">
                <a:latin typeface="TheSansMonoConNormal" pitchFamily="34" charset="0"/>
              </a:rPr>
              <a:t>("TestScreen", "</a:t>
            </a:r>
            <a:r>
              <a:rPr lang="de-AT" sz="1400" b="1" i="1" dirty="0" err="1" smtClean="0">
                <a:latin typeface="TheSansMonoConNormal" pitchFamily="34" charset="0"/>
              </a:rPr>
              <a:t>dispose</a:t>
            </a:r>
            <a:r>
              <a:rPr lang="de-AT" sz="1400" b="1" i="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Application</a:t>
            </a:r>
            <a:r>
              <a:rPr lang="de-AT" dirty="0" smtClean="0"/>
              <a:t> </a:t>
            </a:r>
            <a:r>
              <a:rPr lang="de-AT" dirty="0" err="1" smtClean="0"/>
              <a:t>Managment</a:t>
            </a:r>
            <a:r>
              <a:rPr lang="de-AT" dirty="0" smtClean="0"/>
              <a:t> </a:t>
            </a:r>
            <a:r>
              <a:rPr lang="de-AT" dirty="0" err="1" smtClean="0"/>
              <a:t>Complete</a:t>
            </a:r>
            <a:r>
              <a:rPr lang="de-AT" dirty="0" smtClean="0"/>
              <a:t>!	</a:t>
            </a:r>
            <a:endParaRPr lang="de-AT" dirty="0"/>
          </a:p>
        </p:txBody>
      </p:sp>
      <p:sp>
        <p:nvSpPr>
          <p:cNvPr id="3" name="Inhaltsplatzhalter 2"/>
          <p:cNvSpPr>
            <a:spLocks noGrp="1"/>
          </p:cNvSpPr>
          <p:nvPr>
            <p:ph idx="1"/>
          </p:nvPr>
        </p:nvSpPr>
        <p:spPr/>
        <p:txBody>
          <a:bodyPr/>
          <a:lstStyle/>
          <a:p>
            <a:r>
              <a:rPr lang="de-AT" dirty="0" err="1" smtClean="0"/>
              <a:t>We</a:t>
            </a:r>
            <a:r>
              <a:rPr lang="de-AT" dirty="0" smtClean="0"/>
              <a:t> </a:t>
            </a:r>
            <a:r>
              <a:rPr lang="de-AT" dirty="0" err="1" smtClean="0"/>
              <a:t>are</a:t>
            </a:r>
            <a:r>
              <a:rPr lang="de-AT" dirty="0" smtClean="0"/>
              <a:t> </a:t>
            </a:r>
            <a:r>
              <a:rPr lang="de-AT" dirty="0" err="1" smtClean="0"/>
              <a:t>done</a:t>
            </a:r>
            <a:r>
              <a:rPr lang="de-AT" dirty="0" smtClean="0"/>
              <a:t> </a:t>
            </a:r>
            <a:r>
              <a:rPr lang="de-AT" dirty="0" err="1" smtClean="0"/>
              <a:t>with</a:t>
            </a:r>
            <a:r>
              <a:rPr lang="de-AT" dirty="0" smtClean="0"/>
              <a:t> </a:t>
            </a:r>
            <a:r>
              <a:rPr lang="de-AT" dirty="0" err="1" smtClean="0"/>
              <a:t>our</a:t>
            </a:r>
            <a:r>
              <a:rPr lang="de-AT" dirty="0" smtClean="0"/>
              <a:t> </a:t>
            </a:r>
            <a:r>
              <a:rPr lang="de-AT" dirty="0" err="1" smtClean="0"/>
              <a:t>application</a:t>
            </a:r>
            <a:r>
              <a:rPr lang="de-AT" dirty="0" smtClean="0"/>
              <a:t> </a:t>
            </a:r>
            <a:r>
              <a:rPr lang="de-AT" dirty="0" err="1" smtClean="0"/>
              <a:t>managment</a:t>
            </a:r>
            <a:r>
              <a:rPr lang="de-AT" dirty="0" smtClean="0"/>
              <a:t>:</a:t>
            </a:r>
          </a:p>
          <a:p>
            <a:pPr lvl="1"/>
            <a:r>
              <a:rPr lang="de-AT" dirty="0" smtClean="0"/>
              <a:t>Setting </a:t>
            </a:r>
            <a:r>
              <a:rPr lang="de-AT" dirty="0" err="1" smtClean="0"/>
              <a:t>up</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a:t>
            </a:r>
            <a:r>
              <a:rPr lang="de-AT" dirty="0" err="1" smtClean="0"/>
              <a:t>and</a:t>
            </a:r>
            <a:r>
              <a:rPr lang="de-AT" dirty="0" smtClean="0"/>
              <a:t> a render </a:t>
            </a:r>
            <a:r>
              <a:rPr lang="de-AT" dirty="0" err="1" smtClean="0"/>
              <a:t>surface</a:t>
            </a:r>
            <a:r>
              <a:rPr lang="de-AT" dirty="0" smtClean="0"/>
              <a:t>.</a:t>
            </a:r>
          </a:p>
          <a:p>
            <a:pPr lvl="1"/>
            <a:r>
              <a:rPr lang="de-AT" dirty="0" smtClean="0"/>
              <a:t>Handling </a:t>
            </a:r>
            <a:r>
              <a:rPr lang="de-AT" dirty="0" err="1" smtClean="0"/>
              <a:t>life-cycle</a:t>
            </a:r>
            <a:r>
              <a:rPr lang="de-AT" dirty="0" smtClean="0"/>
              <a:t> </a:t>
            </a:r>
            <a:r>
              <a:rPr lang="de-AT" dirty="0" err="1" smtClean="0"/>
              <a:t>events</a:t>
            </a:r>
            <a:r>
              <a:rPr lang="de-AT" dirty="0" smtClean="0"/>
              <a:t>.</a:t>
            </a:r>
          </a:p>
          <a:p>
            <a:pPr lvl="1"/>
            <a:r>
              <a:rPr lang="de-AT" dirty="0" smtClean="0"/>
              <a:t>Managing </a:t>
            </a:r>
            <a:r>
              <a:rPr lang="de-AT" dirty="0" err="1" smtClean="0"/>
              <a:t>screens</a:t>
            </a:r>
            <a:r>
              <a:rPr lang="de-AT" dirty="0" smtClean="0"/>
              <a:t>.</a:t>
            </a:r>
          </a:p>
          <a:p>
            <a:r>
              <a:rPr lang="de-AT" dirty="0" err="1" smtClean="0"/>
              <a:t>One</a:t>
            </a:r>
            <a:r>
              <a:rPr lang="de-AT" dirty="0" smtClean="0"/>
              <a:t> </a:t>
            </a:r>
            <a:r>
              <a:rPr lang="de-AT" dirty="0" err="1" smtClean="0"/>
              <a:t>tiny</a:t>
            </a:r>
            <a:r>
              <a:rPr lang="de-AT" dirty="0" smtClean="0"/>
              <a:t> </a:t>
            </a:r>
            <a:r>
              <a:rPr lang="de-AT" dirty="0" err="1" smtClean="0"/>
              <a:t>little</a:t>
            </a:r>
            <a:r>
              <a:rPr lang="de-AT" dirty="0" smtClean="0"/>
              <a:t> </a:t>
            </a:r>
            <a:r>
              <a:rPr lang="de-AT" dirty="0" err="1" smtClean="0"/>
              <a:t>bit</a:t>
            </a:r>
            <a:r>
              <a:rPr lang="de-AT" dirty="0" smtClean="0"/>
              <a:t> </a:t>
            </a:r>
            <a:r>
              <a:rPr lang="de-AT" dirty="0" err="1" smtClean="0"/>
              <a:t>is</a:t>
            </a:r>
            <a:r>
              <a:rPr lang="de-AT" dirty="0" smtClean="0"/>
              <a:t> </a:t>
            </a:r>
            <a:r>
              <a:rPr lang="de-AT" dirty="0" err="1" smtClean="0"/>
              <a:t>missing</a:t>
            </a:r>
            <a:r>
              <a:rPr lang="de-AT" dirty="0" smtClean="0"/>
              <a:t>: </a:t>
            </a:r>
            <a:r>
              <a:rPr lang="de-AT" dirty="0" err="1" smtClean="0"/>
              <a:t>the</a:t>
            </a:r>
            <a:r>
              <a:rPr lang="de-AT" dirty="0" smtClean="0"/>
              <a:t> </a:t>
            </a:r>
            <a:r>
              <a:rPr lang="de-AT" dirty="0" err="1" smtClean="0"/>
              <a:t>delta</a:t>
            </a:r>
            <a:r>
              <a:rPr lang="de-AT" dirty="0" smtClean="0"/>
              <a:t> time</a:t>
            </a:r>
          </a:p>
          <a:p>
            <a:r>
              <a:rPr lang="de-AT" dirty="0" err="1" smtClean="0"/>
              <a:t>We‘ll</a:t>
            </a:r>
            <a:r>
              <a:rPr lang="de-AT" dirty="0" smtClean="0"/>
              <a:t> </a:t>
            </a:r>
            <a:r>
              <a:rPr lang="de-AT" dirty="0" err="1" smtClean="0"/>
              <a:t>add</a:t>
            </a:r>
            <a:r>
              <a:rPr lang="de-AT" dirty="0" smtClean="0"/>
              <a:t> </a:t>
            </a:r>
            <a:r>
              <a:rPr lang="de-AT" dirty="0" err="1" smtClean="0"/>
              <a:t>that</a:t>
            </a:r>
            <a:r>
              <a:rPr lang="de-AT" dirty="0" smtClean="0"/>
              <a:t> </a:t>
            </a:r>
            <a:r>
              <a:rPr lang="de-AT" dirty="0" err="1" smtClean="0"/>
              <a:t>later</a:t>
            </a:r>
            <a:r>
              <a:rPr lang="de-AT" dirty="0" smtClean="0"/>
              <a:t> on </a:t>
            </a:r>
            <a:r>
              <a:rPr lang="de-AT" dirty="0" err="1" smtClean="0"/>
              <a:t>once</a:t>
            </a:r>
            <a:r>
              <a:rPr lang="de-AT" dirty="0" smtClean="0"/>
              <a:t> </a:t>
            </a:r>
            <a:r>
              <a:rPr lang="de-AT" dirty="0" err="1" smtClean="0"/>
              <a:t>we</a:t>
            </a:r>
            <a:r>
              <a:rPr lang="de-AT" dirty="0" smtClean="0"/>
              <a:t> understand </a:t>
            </a:r>
            <a:r>
              <a:rPr lang="de-AT" dirty="0" err="1" smtClean="0"/>
              <a:t>why</a:t>
            </a:r>
            <a:r>
              <a:rPr lang="de-AT" dirty="0" smtClean="0"/>
              <a:t> </a:t>
            </a:r>
            <a:r>
              <a:rPr lang="de-AT" dirty="0" err="1" smtClean="0"/>
              <a:t>we</a:t>
            </a:r>
            <a:r>
              <a:rPr lang="de-AT" dirty="0" smtClean="0"/>
              <a:t> </a:t>
            </a:r>
            <a:r>
              <a:rPr lang="de-AT" dirty="0" err="1" smtClean="0"/>
              <a:t>need</a:t>
            </a:r>
            <a:r>
              <a:rPr lang="de-AT" dirty="0" smtClean="0"/>
              <a:t> </a:t>
            </a:r>
            <a:r>
              <a:rPr lang="de-AT" dirty="0" err="1" smtClean="0"/>
              <a:t>it!</a:t>
            </a:r>
            <a:endParaRPr lang="de-AT" dirty="0" smtClean="0"/>
          </a:p>
          <a:p>
            <a:r>
              <a:rPr lang="de-AT" dirty="0" smtClean="0"/>
              <a:t>On </a:t>
            </a:r>
            <a:r>
              <a:rPr lang="de-AT" dirty="0" err="1" smtClean="0"/>
              <a:t>to</a:t>
            </a:r>
            <a:r>
              <a:rPr lang="de-AT" dirty="0" smtClean="0"/>
              <a:t> </a:t>
            </a:r>
            <a:r>
              <a:rPr lang="de-AT" dirty="0" err="1" smtClean="0"/>
              <a:t>the</a:t>
            </a:r>
            <a:r>
              <a:rPr lang="de-AT" dirty="0" smtClean="0"/>
              <a:t> </a:t>
            </a:r>
            <a:r>
              <a:rPr lang="de-AT" dirty="0" err="1" smtClean="0"/>
              <a:t>graphics</a:t>
            </a:r>
            <a:r>
              <a:rPr lang="de-AT" dirty="0" smtClean="0"/>
              <a:t> </a:t>
            </a:r>
            <a:r>
              <a:rPr lang="de-AT" dirty="0" err="1" smtClean="0"/>
              <a:t>methods</a:t>
            </a:r>
            <a:r>
              <a:rPr lang="de-AT" dirty="0" smtClean="0"/>
              <a:t> </a:t>
            </a:r>
            <a:r>
              <a:rPr lang="de-AT" dirty="0" err="1" smtClean="0"/>
              <a:t>of</a:t>
            </a:r>
            <a:r>
              <a:rPr lang="de-AT" dirty="0" smtClean="0"/>
              <a:t> Game.</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Graphics </a:t>
            </a:r>
            <a:r>
              <a:rPr lang="de-AT" dirty="0" err="1" smtClean="0"/>
              <a:t>Methods</a:t>
            </a:r>
            <a:r>
              <a:rPr lang="de-AT" dirty="0" smtClean="0"/>
              <a:t>.</a:t>
            </a:r>
            <a:endParaRPr lang="de-AT" dirty="0"/>
          </a:p>
        </p:txBody>
      </p:sp>
      <p:sp>
        <p:nvSpPr>
          <p:cNvPr id="3" name="Inhaltsplatzhalter 2"/>
          <p:cNvSpPr>
            <a:spLocks noGrp="1"/>
          </p:cNvSpPr>
          <p:nvPr>
            <p:ph idx="1"/>
          </p:nvPr>
        </p:nvSpPr>
        <p:spPr/>
        <p:txBody>
          <a:bodyPr/>
          <a:lstStyle/>
          <a:p>
            <a:r>
              <a:rPr lang="de-AT" dirty="0" smtClean="0"/>
              <a:t>Game </a:t>
            </a:r>
            <a:r>
              <a:rPr lang="de-AT" dirty="0" err="1" smtClean="0"/>
              <a:t>has</a:t>
            </a:r>
            <a:r>
              <a:rPr lang="de-AT" dirty="0" smtClean="0"/>
              <a:t> </a:t>
            </a:r>
            <a:r>
              <a:rPr lang="de-AT" dirty="0" err="1" smtClean="0"/>
              <a:t>methods</a:t>
            </a:r>
            <a:r>
              <a:rPr lang="de-AT" dirty="0" smtClean="0"/>
              <a:t> </a:t>
            </a:r>
            <a:r>
              <a:rPr lang="de-AT" dirty="0" err="1" smtClean="0"/>
              <a:t>for</a:t>
            </a:r>
            <a:r>
              <a:rPr lang="de-AT" dirty="0" smtClean="0"/>
              <a:t>:</a:t>
            </a:r>
          </a:p>
          <a:p>
            <a:pPr lvl="1"/>
            <a:r>
              <a:rPr lang="de-AT" dirty="0" smtClean="0"/>
              <a:t>Clearing </a:t>
            </a:r>
            <a:r>
              <a:rPr lang="de-AT" dirty="0" err="1" smtClean="0"/>
              <a:t>the</a:t>
            </a:r>
            <a:r>
              <a:rPr lang="de-AT" dirty="0" smtClean="0"/>
              <a:t> </a:t>
            </a:r>
            <a:r>
              <a:rPr lang="de-AT" dirty="0" err="1" smtClean="0"/>
              <a:t>framebuffer</a:t>
            </a:r>
            <a:r>
              <a:rPr lang="de-AT" dirty="0" smtClean="0"/>
              <a:t> (</a:t>
            </a:r>
            <a:r>
              <a:rPr lang="de-AT" dirty="0" err="1" smtClean="0"/>
              <a:t>our</a:t>
            </a:r>
            <a:r>
              <a:rPr lang="de-AT" dirty="0" smtClean="0"/>
              <a:t> </a:t>
            </a:r>
            <a:r>
              <a:rPr lang="de-AT" dirty="0" err="1" smtClean="0"/>
              <a:t>SurfaceView</a:t>
            </a:r>
            <a:r>
              <a:rPr lang="de-AT" dirty="0" smtClean="0"/>
              <a:t>!).</a:t>
            </a:r>
          </a:p>
          <a:p>
            <a:pPr lvl="1"/>
            <a:r>
              <a:rPr lang="de-AT" dirty="0" err="1" smtClean="0"/>
              <a:t>Getting</a:t>
            </a:r>
            <a:r>
              <a:rPr lang="de-AT" dirty="0" smtClean="0"/>
              <a:t> </a:t>
            </a:r>
            <a:r>
              <a:rPr lang="de-AT" dirty="0" err="1" smtClean="0"/>
              <a:t>the</a:t>
            </a:r>
            <a:r>
              <a:rPr lang="de-AT" dirty="0" smtClean="0"/>
              <a:t> </a:t>
            </a:r>
            <a:r>
              <a:rPr lang="de-AT" dirty="0" err="1" smtClean="0"/>
              <a:t>framebuffer</a:t>
            </a:r>
            <a:r>
              <a:rPr lang="de-AT" dirty="0" smtClean="0"/>
              <a:t> </a:t>
            </a:r>
            <a:r>
              <a:rPr lang="de-AT" dirty="0" err="1" smtClean="0"/>
              <a:t>dimensions</a:t>
            </a:r>
            <a:r>
              <a:rPr lang="de-AT" dirty="0" smtClean="0"/>
              <a:t>.</a:t>
            </a:r>
          </a:p>
          <a:p>
            <a:pPr lvl="1"/>
            <a:r>
              <a:rPr lang="de-AT" dirty="0" err="1" smtClean="0"/>
              <a:t>Loading</a:t>
            </a:r>
            <a:r>
              <a:rPr lang="de-AT" dirty="0" smtClean="0"/>
              <a:t> &amp; </a:t>
            </a:r>
            <a:r>
              <a:rPr lang="de-AT" dirty="0" err="1" smtClean="0"/>
              <a:t>drawing</a:t>
            </a:r>
            <a:r>
              <a:rPr lang="de-AT" dirty="0" smtClean="0"/>
              <a:t> Bitmaps.</a:t>
            </a:r>
          </a:p>
          <a:p>
            <a:r>
              <a:rPr lang="de-AT" dirty="0" err="1" smtClean="0"/>
              <a:t>Let‘s</a:t>
            </a:r>
            <a:r>
              <a:rPr lang="de-AT" dirty="0" smtClean="0"/>
              <a:t> </a:t>
            </a:r>
            <a:r>
              <a:rPr lang="de-AT" dirty="0" err="1" smtClean="0"/>
              <a:t>start</a:t>
            </a:r>
            <a:r>
              <a:rPr lang="de-AT" dirty="0" smtClean="0"/>
              <a:t> </a:t>
            </a:r>
            <a:r>
              <a:rPr lang="de-AT" dirty="0" err="1" smtClean="0"/>
              <a:t>with</a:t>
            </a:r>
            <a:r>
              <a:rPr lang="de-AT" dirty="0" smtClean="0"/>
              <a:t> </a:t>
            </a:r>
            <a:r>
              <a:rPr lang="de-AT" dirty="0" err="1" smtClean="0"/>
              <a:t>the</a:t>
            </a:r>
            <a:r>
              <a:rPr lang="de-AT" dirty="0" smtClean="0"/>
              <a:t> </a:t>
            </a:r>
            <a:r>
              <a:rPr lang="de-AT" dirty="0" err="1" smtClean="0"/>
              <a:t>first</a:t>
            </a:r>
            <a:r>
              <a:rPr lang="de-AT" dirty="0" smtClean="0"/>
              <a:t> </a:t>
            </a:r>
            <a:r>
              <a:rPr lang="de-AT" dirty="0" err="1" smtClean="0"/>
              <a:t>two</a:t>
            </a:r>
            <a:r>
              <a:rPr lang="de-AT" dirty="0" smtClean="0"/>
              <a:t>, </a:t>
            </a:r>
            <a:r>
              <a:rPr lang="de-AT" dirty="0" err="1" smtClean="0"/>
              <a:t>clearing</a:t>
            </a:r>
            <a:r>
              <a:rPr lang="de-AT" dirty="0" smtClean="0"/>
              <a:t> </a:t>
            </a:r>
            <a:r>
              <a:rPr lang="de-AT" dirty="0" err="1" smtClean="0"/>
              <a:t>the</a:t>
            </a:r>
            <a:r>
              <a:rPr lang="de-AT" dirty="0" smtClean="0"/>
              <a:t> </a:t>
            </a:r>
            <a:r>
              <a:rPr lang="de-AT" dirty="0" err="1" smtClean="0"/>
              <a:t>screen</a:t>
            </a:r>
            <a:r>
              <a:rPr lang="de-AT" dirty="0" smtClean="0"/>
              <a:t> </a:t>
            </a:r>
            <a:r>
              <a:rPr lang="de-AT" dirty="0" err="1" smtClean="0"/>
              <a:t>and</a:t>
            </a:r>
            <a:r>
              <a:rPr lang="de-AT" dirty="0" smtClean="0"/>
              <a:t> </a:t>
            </a:r>
            <a:r>
              <a:rPr lang="de-AT" dirty="0" err="1" smtClean="0"/>
              <a:t>getting</a:t>
            </a:r>
            <a:r>
              <a:rPr lang="de-AT" dirty="0" smtClean="0"/>
              <a:t> </a:t>
            </a:r>
            <a:r>
              <a:rPr lang="de-AT" dirty="0" err="1" smtClean="0"/>
              <a:t>the</a:t>
            </a:r>
            <a:r>
              <a:rPr lang="de-AT" dirty="0" smtClean="0"/>
              <a:t> </a:t>
            </a:r>
            <a:r>
              <a:rPr lang="de-AT" dirty="0" err="1" smtClean="0"/>
              <a:t>framebuffer</a:t>
            </a:r>
            <a:r>
              <a:rPr lang="de-AT" dirty="0" smtClean="0"/>
              <a:t> </a:t>
            </a:r>
            <a:r>
              <a:rPr lang="de-AT" dirty="0" err="1" smtClean="0"/>
              <a:t>dimensions</a:t>
            </a:r>
            <a:r>
              <a:rPr lang="de-AT" dirty="0" smtClean="0"/>
              <a:t>.</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Graphics </a:t>
            </a:r>
            <a:r>
              <a:rPr lang="de-AT" dirty="0" err="1" smtClean="0"/>
              <a:t>Methods</a:t>
            </a:r>
            <a:r>
              <a:rPr lang="de-AT" dirty="0" smtClean="0"/>
              <a:t>.</a:t>
            </a:r>
            <a:endParaRPr lang="de-AT" dirty="0"/>
          </a:p>
        </p:txBody>
      </p:sp>
      <p:sp>
        <p:nvSpPr>
          <p:cNvPr id="3" name="Inhaltsplatzhalter 2"/>
          <p:cNvSpPr>
            <a:spLocks noGrp="1"/>
          </p:cNvSpPr>
          <p:nvPr>
            <p:ph idx="1"/>
          </p:nvPr>
        </p:nvSpPr>
        <p:spPr/>
        <p:txBody>
          <a:bodyPr/>
          <a:lstStyle/>
          <a:p>
            <a:r>
              <a:rPr lang="de-AT" dirty="0" smtClean="0"/>
              <a:t>In Game.run() </a:t>
            </a:r>
            <a:r>
              <a:rPr lang="de-AT" dirty="0" err="1" smtClean="0"/>
              <a:t>we</a:t>
            </a:r>
            <a:r>
              <a:rPr lang="de-AT" dirty="0" smtClean="0"/>
              <a:t> </a:t>
            </a:r>
            <a:r>
              <a:rPr lang="de-AT" dirty="0" err="1" smtClean="0"/>
              <a:t>get</a:t>
            </a:r>
            <a:r>
              <a:rPr lang="de-AT" dirty="0" smtClean="0"/>
              <a:t> a </a:t>
            </a:r>
            <a:r>
              <a:rPr lang="de-AT" dirty="0" err="1" smtClean="0"/>
              <a:t>Canvas</a:t>
            </a:r>
            <a:r>
              <a:rPr lang="de-AT" dirty="0" smtClean="0"/>
              <a:t> </a:t>
            </a:r>
            <a:r>
              <a:rPr lang="de-AT" dirty="0" err="1" smtClean="0"/>
              <a:t>instance</a:t>
            </a:r>
            <a:r>
              <a:rPr lang="de-AT" dirty="0" smtClean="0"/>
              <a:t>.</a:t>
            </a:r>
          </a:p>
          <a:p>
            <a:r>
              <a:rPr lang="de-AT" dirty="0" err="1" smtClean="0"/>
              <a:t>Canvas</a:t>
            </a:r>
            <a:r>
              <a:rPr lang="de-AT" dirty="0" smtClean="0"/>
              <a:t> </a:t>
            </a:r>
            <a:r>
              <a:rPr lang="de-AT" dirty="0" err="1" smtClean="0"/>
              <a:t>is</a:t>
            </a:r>
            <a:r>
              <a:rPr lang="de-AT" dirty="0" smtClean="0"/>
              <a:t> a </a:t>
            </a:r>
            <a:r>
              <a:rPr lang="de-AT" dirty="0" err="1" smtClean="0"/>
              <a:t>class</a:t>
            </a:r>
            <a:r>
              <a:rPr lang="de-AT" dirty="0" smtClean="0"/>
              <a:t> </a:t>
            </a:r>
            <a:r>
              <a:rPr lang="de-AT" dirty="0" err="1" smtClean="0"/>
              <a:t>provided</a:t>
            </a:r>
            <a:r>
              <a:rPr lang="de-AT" dirty="0" smtClean="0"/>
              <a:t> </a:t>
            </a:r>
            <a:r>
              <a:rPr lang="de-AT" dirty="0" err="1" smtClean="0"/>
              <a:t>by</a:t>
            </a:r>
            <a:r>
              <a:rPr lang="de-AT" dirty="0" smtClean="0"/>
              <a:t> </a:t>
            </a:r>
            <a:r>
              <a:rPr lang="de-AT" dirty="0" err="1" smtClean="0"/>
              <a:t>the</a:t>
            </a:r>
            <a:r>
              <a:rPr lang="de-AT" dirty="0" smtClean="0"/>
              <a:t> </a:t>
            </a:r>
            <a:r>
              <a:rPr lang="de-AT" dirty="0" err="1" smtClean="0"/>
              <a:t>Android</a:t>
            </a:r>
            <a:r>
              <a:rPr lang="de-AT" dirty="0" smtClean="0"/>
              <a:t> API </a:t>
            </a:r>
            <a:r>
              <a:rPr lang="de-AT" dirty="0" err="1" smtClean="0"/>
              <a:t>that</a:t>
            </a:r>
            <a:r>
              <a:rPr lang="de-AT" dirty="0" smtClean="0"/>
              <a:t> </a:t>
            </a:r>
            <a:r>
              <a:rPr lang="de-AT" dirty="0" err="1" smtClean="0"/>
              <a:t>let‘s</a:t>
            </a:r>
            <a:r>
              <a:rPr lang="de-AT" dirty="0" smtClean="0"/>
              <a:t> </a:t>
            </a:r>
            <a:r>
              <a:rPr lang="de-AT" dirty="0" err="1" smtClean="0"/>
              <a:t>us</a:t>
            </a:r>
            <a:r>
              <a:rPr lang="de-AT" dirty="0" smtClean="0"/>
              <a:t> </a:t>
            </a:r>
            <a:r>
              <a:rPr lang="de-AT" dirty="0" err="1" smtClean="0"/>
              <a:t>draw</a:t>
            </a:r>
            <a:r>
              <a:rPr lang="de-AT" dirty="0" smtClean="0"/>
              <a:t> </a:t>
            </a:r>
            <a:r>
              <a:rPr lang="de-AT" dirty="0" err="1" smtClean="0"/>
              <a:t>to</a:t>
            </a:r>
            <a:r>
              <a:rPr lang="de-AT" dirty="0" smtClean="0"/>
              <a:t> a Bitmap </a:t>
            </a:r>
            <a:r>
              <a:rPr lang="de-AT" dirty="0" err="1" smtClean="0"/>
              <a:t>or</a:t>
            </a:r>
            <a:r>
              <a:rPr lang="de-AT" dirty="0" smtClean="0"/>
              <a:t> </a:t>
            </a:r>
            <a:r>
              <a:rPr lang="de-AT" dirty="0" err="1" smtClean="0"/>
              <a:t>Surface</a:t>
            </a:r>
            <a:r>
              <a:rPr lang="de-AT" dirty="0" smtClean="0"/>
              <a:t>(View).</a:t>
            </a:r>
          </a:p>
          <a:p>
            <a:r>
              <a:rPr lang="de-AT" dirty="0" err="1" smtClean="0"/>
              <a:t>It</a:t>
            </a:r>
            <a:r>
              <a:rPr lang="de-AT" dirty="0" smtClean="0"/>
              <a:t> </a:t>
            </a:r>
            <a:r>
              <a:rPr lang="de-AT" dirty="0" err="1" smtClean="0"/>
              <a:t>has</a:t>
            </a:r>
            <a:r>
              <a:rPr lang="de-AT" dirty="0" smtClean="0"/>
              <a:t> a ton </a:t>
            </a:r>
            <a:r>
              <a:rPr lang="de-AT" dirty="0" err="1" smtClean="0"/>
              <a:t>of</a:t>
            </a:r>
            <a:r>
              <a:rPr lang="de-AT" dirty="0" smtClean="0"/>
              <a:t> </a:t>
            </a:r>
            <a:r>
              <a:rPr lang="de-AT" dirty="0" err="1" smtClean="0"/>
              <a:t>methods</a:t>
            </a:r>
            <a:r>
              <a:rPr lang="de-AT" dirty="0" smtClean="0"/>
              <a:t> </a:t>
            </a:r>
            <a:r>
              <a:rPr lang="de-AT" dirty="0" err="1" smtClean="0"/>
              <a:t>to</a:t>
            </a:r>
            <a:r>
              <a:rPr lang="de-AT" dirty="0" smtClean="0"/>
              <a:t> </a:t>
            </a:r>
            <a:r>
              <a:rPr lang="de-AT" dirty="0" err="1" smtClean="0"/>
              <a:t>draw</a:t>
            </a:r>
            <a:r>
              <a:rPr lang="de-AT" dirty="0" smtClean="0"/>
              <a:t> </a:t>
            </a:r>
            <a:r>
              <a:rPr lang="de-AT" dirty="0" err="1" smtClean="0"/>
              <a:t>shapes</a:t>
            </a:r>
            <a:r>
              <a:rPr lang="de-AT" dirty="0" smtClean="0"/>
              <a:t>, </a:t>
            </a:r>
            <a:r>
              <a:rPr lang="de-AT" dirty="0" err="1" smtClean="0"/>
              <a:t>bitmaps</a:t>
            </a:r>
            <a:r>
              <a:rPr lang="de-AT" dirty="0" smtClean="0"/>
              <a:t> </a:t>
            </a:r>
            <a:r>
              <a:rPr lang="de-AT" dirty="0" err="1" smtClean="0"/>
              <a:t>and</a:t>
            </a:r>
            <a:r>
              <a:rPr lang="de-AT" dirty="0" smtClean="0"/>
              <a:t> so on.</a:t>
            </a:r>
          </a:p>
          <a:p>
            <a:r>
              <a:rPr lang="de-AT" dirty="0" smtClean="0"/>
              <a:t>The </a:t>
            </a:r>
            <a:r>
              <a:rPr lang="de-AT" dirty="0" err="1" smtClean="0"/>
              <a:t>drawing</a:t>
            </a:r>
            <a:r>
              <a:rPr lang="de-AT" dirty="0" smtClean="0"/>
              <a:t> </a:t>
            </a:r>
            <a:r>
              <a:rPr lang="de-AT" dirty="0" err="1" smtClean="0"/>
              <a:t>methods</a:t>
            </a:r>
            <a:r>
              <a:rPr lang="de-AT" dirty="0" smtClean="0"/>
              <a:t> </a:t>
            </a:r>
            <a:r>
              <a:rPr lang="de-AT" dirty="0" err="1" smtClean="0"/>
              <a:t>of</a:t>
            </a:r>
            <a:r>
              <a:rPr lang="de-AT" dirty="0" smtClean="0"/>
              <a:t> Game will </a:t>
            </a:r>
            <a:r>
              <a:rPr lang="de-AT" dirty="0" err="1" smtClean="0"/>
              <a:t>use</a:t>
            </a:r>
            <a:r>
              <a:rPr lang="de-AT" dirty="0" smtClean="0"/>
              <a:t> </a:t>
            </a:r>
            <a:r>
              <a:rPr lang="de-AT" dirty="0" err="1" smtClean="0"/>
              <a:t>this</a:t>
            </a:r>
            <a:r>
              <a:rPr lang="de-AT" dirty="0" smtClean="0"/>
              <a:t> </a:t>
            </a:r>
            <a:r>
              <a:rPr lang="de-AT" dirty="0" err="1" smtClean="0"/>
              <a:t>Canvas</a:t>
            </a:r>
            <a:r>
              <a:rPr lang="de-AT" dirty="0" smtClean="0"/>
              <a:t> </a:t>
            </a:r>
            <a:r>
              <a:rPr lang="de-AT" dirty="0" err="1" smtClean="0"/>
              <a:t>to</a:t>
            </a:r>
            <a:r>
              <a:rPr lang="de-AT" dirty="0" smtClean="0"/>
              <a:t> </a:t>
            </a:r>
            <a:r>
              <a:rPr lang="de-AT" dirty="0" err="1" smtClean="0"/>
              <a:t>execute</a:t>
            </a:r>
            <a:r>
              <a:rPr lang="de-AT" dirty="0" smtClean="0"/>
              <a:t>.</a:t>
            </a:r>
          </a:p>
          <a:p>
            <a:r>
              <a:rPr lang="de-AT" dirty="0" smtClean="0"/>
              <a:t>The </a:t>
            </a:r>
            <a:r>
              <a:rPr lang="de-AT" dirty="0" err="1" smtClean="0"/>
              <a:t>method</a:t>
            </a:r>
            <a:r>
              <a:rPr lang="de-AT" dirty="0" smtClean="0"/>
              <a:t> </a:t>
            </a:r>
            <a:r>
              <a:rPr lang="de-AT" dirty="0" err="1" smtClean="0"/>
              <a:t>to</a:t>
            </a:r>
            <a:r>
              <a:rPr lang="de-AT" dirty="0" smtClean="0"/>
              <a:t> </a:t>
            </a:r>
            <a:r>
              <a:rPr lang="de-AT" dirty="0" err="1" smtClean="0"/>
              <a:t>clear</a:t>
            </a:r>
            <a:r>
              <a:rPr lang="de-AT" dirty="0" smtClean="0"/>
              <a:t> </a:t>
            </a:r>
            <a:r>
              <a:rPr lang="de-AT" dirty="0" err="1" smtClean="0"/>
              <a:t>the</a:t>
            </a:r>
            <a:r>
              <a:rPr lang="de-AT" dirty="0" smtClean="0"/>
              <a:t> </a:t>
            </a:r>
            <a:r>
              <a:rPr lang="de-AT" dirty="0" err="1" smtClean="0"/>
              <a:t>target</a:t>
            </a:r>
            <a:r>
              <a:rPr lang="de-AT" dirty="0" smtClean="0"/>
              <a:t> </a:t>
            </a:r>
            <a:r>
              <a:rPr lang="de-AT" dirty="0" err="1" smtClean="0"/>
              <a:t>of</a:t>
            </a:r>
            <a:r>
              <a:rPr lang="de-AT" dirty="0" smtClean="0"/>
              <a:t> </a:t>
            </a:r>
            <a:r>
              <a:rPr lang="de-AT" dirty="0" err="1" smtClean="0"/>
              <a:t>the</a:t>
            </a:r>
            <a:r>
              <a:rPr lang="de-AT" dirty="0" smtClean="0"/>
              <a:t> </a:t>
            </a:r>
            <a:r>
              <a:rPr lang="de-AT" dirty="0" err="1" smtClean="0"/>
              <a:t>Canvas</a:t>
            </a:r>
            <a:r>
              <a:rPr lang="de-AT" dirty="0" smtClean="0"/>
              <a:t> </a:t>
            </a:r>
            <a:r>
              <a:rPr lang="de-AT" dirty="0" err="1" smtClean="0"/>
              <a:t>is</a:t>
            </a:r>
            <a:r>
              <a:rPr lang="de-AT" dirty="0" smtClean="0"/>
              <a:t> </a:t>
            </a:r>
            <a:r>
              <a:rPr lang="de-AT" dirty="0" err="1" smtClean="0"/>
              <a:t>Canvas.drawColor</a:t>
            </a:r>
            <a:r>
              <a:rPr lang="de-AT" dirty="0" smtClean="0"/>
              <a:t>(</a:t>
            </a:r>
            <a:r>
              <a:rPr lang="de-AT" dirty="0" err="1" smtClean="0"/>
              <a:t>int</a:t>
            </a:r>
            <a:r>
              <a:rPr lang="de-AT" dirty="0" smtClean="0"/>
              <a:t> </a:t>
            </a:r>
            <a:r>
              <a:rPr lang="de-AT" dirty="0" err="1" smtClean="0"/>
              <a:t>color</a:t>
            </a:r>
            <a:r>
              <a:rPr lang="de-AT" dirty="0" smtClean="0"/>
              <a:t>).</a:t>
            </a:r>
          </a:p>
          <a:p>
            <a:r>
              <a:rPr lang="de-AT" dirty="0" smtClean="0"/>
              <a:t>The </a:t>
            </a:r>
            <a:r>
              <a:rPr lang="de-AT" dirty="0" err="1" smtClean="0"/>
              <a:t>color</a:t>
            </a:r>
            <a:r>
              <a:rPr lang="de-AT" dirty="0" smtClean="0"/>
              <a:t> </a:t>
            </a:r>
            <a:r>
              <a:rPr lang="de-AT" dirty="0" err="1" smtClean="0"/>
              <a:t>argument</a:t>
            </a:r>
            <a:r>
              <a:rPr lang="de-AT" dirty="0" smtClean="0"/>
              <a:t> </a:t>
            </a:r>
            <a:r>
              <a:rPr lang="de-AT" dirty="0" err="1" smtClean="0"/>
              <a:t>is</a:t>
            </a:r>
            <a:r>
              <a:rPr lang="de-AT" dirty="0" smtClean="0"/>
              <a:t> a 32-bit ARGB </a:t>
            </a:r>
            <a:r>
              <a:rPr lang="de-AT" dirty="0" err="1" smtClean="0"/>
              <a:t>color</a:t>
            </a:r>
            <a:r>
              <a:rPr lang="de-AT" dirty="0" smtClean="0"/>
              <a: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 Genres: </a:t>
            </a:r>
            <a:r>
              <a:rPr lang="de-AT" dirty="0" err="1" smtClean="0"/>
              <a:t>to</a:t>
            </a:r>
            <a:r>
              <a:rPr lang="de-AT" dirty="0" smtClean="0"/>
              <a:t> </a:t>
            </a:r>
            <a:r>
              <a:rPr lang="de-AT" dirty="0" err="1" smtClean="0"/>
              <a:t>Each</a:t>
            </a:r>
            <a:r>
              <a:rPr lang="de-AT" dirty="0" smtClean="0"/>
              <a:t> </a:t>
            </a:r>
            <a:r>
              <a:rPr lang="de-AT" dirty="0" err="1" smtClean="0"/>
              <a:t>One‘s</a:t>
            </a:r>
            <a:r>
              <a:rPr lang="de-AT" dirty="0" smtClean="0"/>
              <a:t> Taste</a:t>
            </a:r>
            <a:endParaRPr lang="de-AT" dirty="0"/>
          </a:p>
        </p:txBody>
      </p:sp>
      <p:sp>
        <p:nvSpPr>
          <p:cNvPr id="3" name="Inhaltsplatzhalter 2"/>
          <p:cNvSpPr>
            <a:spLocks noGrp="1"/>
          </p:cNvSpPr>
          <p:nvPr>
            <p:ph idx="1"/>
          </p:nvPr>
        </p:nvSpPr>
        <p:spPr/>
        <p:txBody>
          <a:bodyPr/>
          <a:lstStyle/>
          <a:p>
            <a:pPr algn="ctr">
              <a:buNone/>
            </a:pPr>
            <a:r>
              <a:rPr lang="de-AT" dirty="0" smtClean="0"/>
              <a:t>Puzzle Games </a:t>
            </a:r>
            <a:endParaRPr lang="de-AT" dirty="0"/>
          </a:p>
        </p:txBody>
      </p:sp>
      <p:pic>
        <p:nvPicPr>
          <p:cNvPr id="1026" name="Picture 2" descr="http://www.geek.com/wp-content/uploads/2009/12/Angry_Birds_nitro.png"/>
          <p:cNvPicPr>
            <a:picLocks noChangeAspect="1" noChangeArrowheads="1"/>
          </p:cNvPicPr>
          <p:nvPr/>
        </p:nvPicPr>
        <p:blipFill>
          <a:blip r:embed="rId2" cstate="print"/>
          <a:srcRect/>
          <a:stretch>
            <a:fillRect/>
          </a:stretch>
        </p:blipFill>
        <p:spPr bwMode="auto">
          <a:xfrm>
            <a:off x="1475656" y="1772816"/>
            <a:ext cx="5832648" cy="3888433"/>
          </a:xfrm>
          <a:prstGeom prst="rect">
            <a:avLst/>
          </a:prstGeom>
          <a:noFill/>
          <a:effectLst>
            <a:outerShdw blurRad="50800" dist="38100" dir="8100000" algn="tr" rotWithShape="0">
              <a:prstClr val="black">
                <a:alpha val="40000"/>
              </a:prstClr>
            </a:outerShdw>
          </a:effectLst>
        </p:spPr>
      </p:pic>
      <p:pic>
        <p:nvPicPr>
          <p:cNvPr id="18434" name="Picture 2" descr="screen?id=-6499682125812581994&amp;i=1"/>
          <p:cNvPicPr>
            <a:picLocks noChangeAspect="1" noChangeArrowheads="1"/>
          </p:cNvPicPr>
          <p:nvPr/>
        </p:nvPicPr>
        <p:blipFill>
          <a:blip r:embed="rId3" cstate="print"/>
          <a:srcRect/>
          <a:stretch>
            <a:fillRect/>
          </a:stretch>
        </p:blipFill>
        <p:spPr bwMode="auto">
          <a:xfrm rot="569256">
            <a:off x="3524779" y="2044073"/>
            <a:ext cx="2759724" cy="4122984"/>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19460" name="Picture 4" descr="https://ssl.gstatic.com/android/market/de.hms.xconstructionfull/ss-1-320-480-160-1-e714c0ab3dcac9163d1048c5f558baaf857d225a"/>
          <p:cNvPicPr>
            <a:picLocks noChangeAspect="1" noChangeArrowheads="1"/>
          </p:cNvPicPr>
          <p:nvPr/>
        </p:nvPicPr>
        <p:blipFill>
          <a:blip r:embed="rId4" cstate="print"/>
          <a:srcRect/>
          <a:stretch>
            <a:fillRect/>
          </a:stretch>
        </p:blipFill>
        <p:spPr bwMode="auto">
          <a:xfrm rot="20883009">
            <a:off x="1724127" y="2087245"/>
            <a:ext cx="5508104" cy="3672071"/>
          </a:xfrm>
          <a:prstGeom prst="rect">
            <a:avLst/>
          </a:prstGeom>
          <a:noFill/>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Graphics </a:t>
            </a:r>
            <a:r>
              <a:rPr lang="de-AT" dirty="0" err="1" smtClean="0"/>
              <a:t>Methods</a:t>
            </a:r>
            <a:endParaRPr lang="de-AT" dirty="0"/>
          </a:p>
        </p:txBody>
      </p:sp>
      <p:sp>
        <p:nvSpPr>
          <p:cNvPr id="4" name="Textfeld 3"/>
          <p:cNvSpPr txBox="1"/>
          <p:nvPr/>
        </p:nvSpPr>
        <p:spPr>
          <a:xfrm>
            <a:off x="251520" y="908720"/>
            <a:ext cx="9396536" cy="5693866"/>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r>
              <a:rPr lang="de-AT" sz="1400" b="1" dirty="0" err="1" smtClean="0">
                <a:latin typeface="TheSansMonoConNormal" pitchFamily="34" charset="0"/>
              </a:rPr>
              <a:t>implements</a:t>
            </a:r>
            <a:r>
              <a:rPr lang="de-AT" sz="1400" b="1" dirty="0" smtClean="0">
                <a:latin typeface="TheSansMonoConNormal" pitchFamily="34" charset="0"/>
              </a:rPr>
              <a:t> </a:t>
            </a:r>
            <a:r>
              <a:rPr lang="de-AT" sz="1400" b="1" dirty="0" err="1" smtClean="0">
                <a:latin typeface="TheSansMonoConNormal" pitchFamily="34" charset="0"/>
              </a:rPr>
              <a:t>Runnable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private </a:t>
            </a:r>
            <a:r>
              <a:rPr lang="de-AT" sz="1400" b="1" dirty="0" err="1" smtClean="0">
                <a:latin typeface="TheSansMonoConNormal" pitchFamily="34" charset="0"/>
              </a:rPr>
              <a:t>Canvas</a:t>
            </a:r>
            <a:r>
              <a:rPr lang="de-AT" sz="1400" b="1" dirty="0" smtClean="0">
                <a:latin typeface="TheSansMonoConNormal" pitchFamily="34" charset="0"/>
              </a:rPr>
              <a:t> </a:t>
            </a:r>
            <a:r>
              <a:rPr lang="de-AT" sz="1400" b="1" dirty="0" err="1" smtClean="0">
                <a:latin typeface="TheSansMonoConNormal" pitchFamily="34" charset="0"/>
              </a:rPr>
              <a:t>canvas</a:t>
            </a:r>
            <a:r>
              <a:rPr lang="de-AT" sz="1400" b="1" dirty="0" smtClean="0">
                <a:latin typeface="TheSansMonoConNormal" pitchFamily="34" charset="0"/>
              </a:rPr>
              <a:t> = null;</a:t>
            </a:r>
          </a:p>
          <a:p>
            <a:endParaRPr lang="de-AT" sz="1400" b="1" dirty="0" smtClean="0">
              <a:latin typeface="TheSansMonoConNormal" pitchFamily="34" charset="0"/>
            </a:endParaRP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run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while</a:t>
            </a:r>
            <a:r>
              <a:rPr lang="de-AT" sz="1400" b="1" dirty="0" smtClean="0">
                <a:latin typeface="TheSansMonoConNormal" pitchFamily="34" charset="0"/>
              </a:rPr>
              <a:t>(</a:t>
            </a:r>
            <a:r>
              <a:rPr lang="de-AT" sz="1400" b="1" dirty="0" err="1" smtClean="0">
                <a:latin typeface="TheSansMonoConNormal" pitchFamily="34" charset="0"/>
              </a:rPr>
              <a:t>true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a:t>
            </a:r>
            <a:r>
              <a:rPr lang="de-AT" sz="1400" b="1" i="1" dirty="0" err="1" smtClean="0">
                <a:latin typeface="TheSansMonoConNormal" pitchFamily="34" charset="0"/>
              </a:rPr>
              <a:t>Running</a:t>
            </a:r>
            <a:r>
              <a:rPr lang="de-AT" sz="1400" b="1" i="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surfaceHolder.getSurface</a:t>
            </a:r>
            <a:r>
              <a:rPr lang="de-AT" sz="1400" b="1" dirty="0" smtClean="0">
                <a:latin typeface="TheSansMonoConNormal" pitchFamily="34" charset="0"/>
              </a:rPr>
              <a:t>().</a:t>
            </a:r>
            <a:r>
              <a:rPr lang="de-AT" sz="1400" b="1" dirty="0" err="1" smtClean="0">
                <a:latin typeface="TheSansMonoConNormal" pitchFamily="34" charset="0"/>
              </a:rPr>
              <a:t>isValid</a:t>
            </a:r>
            <a:r>
              <a:rPr lang="de-AT" sz="1400" b="1" dirty="0" smtClean="0">
                <a:latin typeface="TheSansMonoConNormal" pitchFamily="34" charset="0"/>
              </a:rPr>
              <a:t>()) </a:t>
            </a:r>
            <a:r>
              <a:rPr lang="de-AT" sz="1400" b="1" dirty="0" err="1" smtClean="0">
                <a:latin typeface="TheSansMonoConNormal" pitchFamily="34" charset="0"/>
              </a:rPr>
              <a:t>continue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canvas</a:t>
            </a:r>
            <a:r>
              <a:rPr lang="de-AT" sz="1400" b="1" dirty="0" smtClean="0">
                <a:latin typeface="TheSansMonoConNormal" pitchFamily="34" charset="0"/>
              </a:rPr>
              <a:t> = </a:t>
            </a:r>
            <a:r>
              <a:rPr lang="de-AT" sz="1400" b="1" dirty="0" err="1" smtClean="0">
                <a:latin typeface="TheSansMonoConNormal" pitchFamily="34" charset="0"/>
              </a:rPr>
              <a:t>surfaceHolder.lockCanvas</a:t>
            </a:r>
            <a:r>
              <a:rPr lang="de-AT" sz="1400" b="1" dirty="0" smtClean="0">
                <a:latin typeface="TheSansMonoConNormal" pitchFamily="34" charset="0"/>
              </a:rPr>
              <a:t>(); // </a:t>
            </a:r>
            <a:r>
              <a:rPr lang="de-AT" sz="1400" b="1" dirty="0" err="1" smtClean="0">
                <a:latin typeface="TheSansMonoConNormal" pitchFamily="34" charset="0"/>
              </a:rPr>
              <a:t>we</a:t>
            </a:r>
            <a:r>
              <a:rPr lang="de-AT" sz="1400" b="1" dirty="0" smtClean="0">
                <a:latin typeface="TheSansMonoConNormal" pitchFamily="34" charset="0"/>
              </a:rPr>
              <a:t> </a:t>
            </a:r>
            <a:r>
              <a:rPr lang="de-AT" sz="1400" b="1" dirty="0" err="1" smtClean="0">
                <a:latin typeface="TheSansMonoConNormal" pitchFamily="34" charset="0"/>
              </a:rPr>
              <a:t>store</a:t>
            </a:r>
            <a:r>
              <a:rPr lang="de-AT" sz="1400" b="1" dirty="0" smtClean="0">
                <a:latin typeface="TheSansMonoConNormal" pitchFamily="34" charset="0"/>
              </a:rPr>
              <a:t> </a:t>
            </a:r>
            <a:r>
              <a:rPr lang="de-AT" sz="1400" b="1" dirty="0" err="1" smtClean="0">
                <a:latin typeface="TheSansMonoConNormal" pitchFamily="34" charset="0"/>
              </a:rPr>
              <a:t>the</a:t>
            </a:r>
            <a:r>
              <a:rPr lang="de-AT" sz="1400" b="1" dirty="0" smtClean="0">
                <a:latin typeface="TheSansMonoConNormal" pitchFamily="34" charset="0"/>
              </a:rPr>
              <a:t> </a:t>
            </a:r>
            <a:r>
              <a:rPr lang="de-AT" sz="1400" b="1" dirty="0" err="1" smtClean="0">
                <a:latin typeface="TheSansMonoConNormal" pitchFamily="34" charset="0"/>
              </a:rPr>
              <a:t>Canvas</a:t>
            </a:r>
            <a:r>
              <a:rPr lang="de-AT" sz="1400" b="1" dirty="0" smtClean="0">
                <a:latin typeface="TheSansMonoConNormal" pitchFamily="34" charset="0"/>
              </a:rPr>
              <a:t> in </a:t>
            </a:r>
            <a:r>
              <a:rPr lang="de-AT" sz="1400" b="1" dirty="0" err="1" smtClean="0">
                <a:latin typeface="TheSansMonoConNormal" pitchFamily="34" charset="0"/>
              </a:rPr>
              <a:t>the</a:t>
            </a:r>
            <a:r>
              <a:rPr lang="de-AT" sz="1400" b="1" dirty="0" smtClean="0">
                <a:latin typeface="TheSansMonoConNormal" pitchFamily="34" charset="0"/>
              </a:rPr>
              <a:t> </a:t>
            </a:r>
            <a:r>
              <a:rPr lang="de-AT" sz="1400" b="1" dirty="0" err="1" smtClean="0">
                <a:latin typeface="TheSansMonoConNormal" pitchFamily="34" charset="0"/>
              </a:rPr>
              <a:t>member</a:t>
            </a:r>
            <a:r>
              <a:rPr lang="de-AT" sz="1400" b="1" dirty="0" smtClean="0">
                <a:latin typeface="TheSansMonoConNormal" pitchFamily="34" charset="0"/>
              </a:rPr>
              <a:t> </a:t>
            </a:r>
            <a:r>
              <a:rPr lang="de-AT" sz="1400" b="1" dirty="0" err="1" smtClean="0">
                <a:latin typeface="TheSansMonoConNormal" pitchFamily="34" charset="0"/>
              </a:rPr>
              <a:t>now</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screen</a:t>
            </a:r>
            <a:r>
              <a:rPr lang="de-AT" sz="1400" b="1" dirty="0" smtClean="0">
                <a:latin typeface="TheSansMonoConNormal" pitchFamily="34" charset="0"/>
              </a:rPr>
              <a:t> != null) </a:t>
            </a:r>
            <a:r>
              <a:rPr lang="de-AT" sz="1400" b="1" dirty="0" err="1" smtClean="0">
                <a:latin typeface="TheSansMonoConNormal" pitchFamily="34" charset="0"/>
              </a:rPr>
              <a:t>screen.update</a:t>
            </a:r>
            <a:r>
              <a:rPr lang="de-AT" sz="1400" b="1" dirty="0" smtClean="0">
                <a:latin typeface="TheSansMonoConNormal" pitchFamily="34" charset="0"/>
              </a:rPr>
              <a:t>(0);                </a:t>
            </a:r>
          </a:p>
          <a:p>
            <a:r>
              <a:rPr lang="de-AT" sz="1400" b="1" dirty="0" smtClean="0">
                <a:latin typeface="TheSansMonoConNormal" pitchFamily="34" charset="0"/>
              </a:rPr>
              <a:t>                </a:t>
            </a:r>
            <a:r>
              <a:rPr lang="de-AT" sz="1400" b="1" dirty="0" err="1" smtClean="0">
                <a:latin typeface="TheSansMonoConNormal" pitchFamily="34" charset="0"/>
              </a:rPr>
              <a:t>surfaceHolder.unlockCanvasAndPost</a:t>
            </a:r>
            <a:r>
              <a:rPr lang="de-AT" sz="1400" b="1" dirty="0" smtClean="0">
                <a:latin typeface="TheSansMonoConNormal" pitchFamily="34" charset="0"/>
              </a:rPr>
              <a:t>(</a:t>
            </a:r>
            <a:r>
              <a:rPr lang="de-AT" sz="1400" b="1" dirty="0" err="1" smtClean="0">
                <a:latin typeface="TheSansMonoConNormal" pitchFamily="34" charset="0"/>
              </a:rPr>
              <a:t>canvas</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canvas</a:t>
            </a:r>
            <a:r>
              <a:rPr lang="de-AT" sz="1400" b="1" dirty="0" smtClean="0">
                <a:latin typeface="TheSansMonoConNormal" pitchFamily="34" charset="0"/>
              </a:rPr>
              <a:t> = null;</a:t>
            </a:r>
          </a:p>
          <a:p>
            <a:r>
              <a:rPr lang="de-AT" sz="1400" b="1" dirty="0" smtClean="0">
                <a:latin typeface="TheSansMonoConNormal" pitchFamily="34" charset="0"/>
              </a:rPr>
              <a:t>            }</a:t>
            </a:r>
          </a:p>
          <a:p>
            <a:r>
              <a:rPr lang="de-AT" sz="1400" b="1" dirty="0" smtClean="0">
                <a:latin typeface="TheSansMonoConNormal" pitchFamily="34" charset="0"/>
              </a:rPr>
              <a:t>        }        </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clearFrameBuffer</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color</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canvas</a:t>
            </a:r>
            <a:r>
              <a:rPr lang="de-AT" sz="1400" b="1" dirty="0" smtClean="0">
                <a:latin typeface="TheSansMonoConNormal" pitchFamily="34" charset="0"/>
              </a:rPr>
              <a:t> != null) </a:t>
            </a:r>
            <a:r>
              <a:rPr lang="de-AT" sz="1400" b="1" dirty="0" err="1" smtClean="0">
                <a:latin typeface="TheSansMonoConNormal" pitchFamily="34" charset="0"/>
              </a:rPr>
              <a:t>canvas.drawColor</a:t>
            </a:r>
            <a:r>
              <a:rPr lang="de-AT" sz="1400" b="1" dirty="0" smtClean="0">
                <a:latin typeface="TheSansMonoConNormal" pitchFamily="34" charset="0"/>
              </a:rPr>
              <a:t>(</a:t>
            </a:r>
            <a:r>
              <a:rPr lang="de-AT" sz="1400" b="1" dirty="0" err="1" smtClean="0">
                <a:latin typeface="TheSansMonoConNormal" pitchFamily="34" charset="0"/>
              </a:rPr>
              <a:t>color</a:t>
            </a:r>
            <a:r>
              <a:rPr lang="de-AT" sz="1400" b="1" dirty="0" smtClean="0">
                <a:latin typeface="TheSansMonoConNormal" pitchFamily="34" charset="0"/>
              </a:rPr>
              <a:t>);</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getFramebufferWidth</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surfaceView.getWidth</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getFramebufferHeight</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surfaceView.getHeight</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Graphics </a:t>
            </a:r>
            <a:r>
              <a:rPr lang="de-AT" dirty="0" err="1" smtClean="0"/>
              <a:t>Methods</a:t>
            </a:r>
            <a:endParaRPr lang="de-AT" dirty="0"/>
          </a:p>
        </p:txBody>
      </p:sp>
      <p:sp>
        <p:nvSpPr>
          <p:cNvPr id="4" name="Textfeld 3"/>
          <p:cNvSpPr txBox="1"/>
          <p:nvPr/>
        </p:nvSpPr>
        <p:spPr>
          <a:xfrm>
            <a:off x="467544" y="908720"/>
            <a:ext cx="5760640" cy="4678204"/>
          </a:xfrm>
          <a:prstGeom prst="rect">
            <a:avLst/>
          </a:prstGeom>
          <a:noFill/>
        </p:spPr>
        <p:txBody>
          <a:bodyPr wrap="square" rtlCol="0">
            <a:spAutoFit/>
          </a:bodyPr>
          <a:lstStyle/>
          <a:p>
            <a:r>
              <a:rPr lang="en-US" sz="1400" b="1" dirty="0" smtClean="0">
                <a:latin typeface="TheSansMonoConNormal" pitchFamily="34" charset="0"/>
              </a:rPr>
              <a:t>public class </a:t>
            </a:r>
            <a:r>
              <a:rPr lang="en-US" sz="1400" b="1" dirty="0" err="1" smtClean="0">
                <a:latin typeface="TheSansMonoConNormal" pitchFamily="34" charset="0"/>
              </a:rPr>
              <a:t>ClearExample</a:t>
            </a:r>
            <a:r>
              <a:rPr lang="en-US" sz="1400" b="1" dirty="0" smtClean="0">
                <a:latin typeface="TheSansMonoConNormal" pitchFamily="34" charset="0"/>
              </a:rPr>
              <a:t> extends Game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Screen </a:t>
            </a:r>
            <a:r>
              <a:rPr lang="de-AT" sz="1400" b="1" dirty="0" err="1" smtClean="0">
                <a:latin typeface="TheSansMonoConNormal" pitchFamily="34" charset="0"/>
              </a:rPr>
              <a:t>createStartScreen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ClearScreen</a:t>
            </a:r>
            <a:r>
              <a:rPr lang="de-AT" sz="1400" b="1" dirty="0" smtClean="0">
                <a:latin typeface="TheSansMonoConNormal" pitchFamily="34" charset="0"/>
              </a:rPr>
              <a:t>(</a:t>
            </a:r>
            <a:r>
              <a:rPr lang="de-AT" sz="1400" b="1" dirty="0" err="1" smtClean="0">
                <a:latin typeface="TheSansMonoConNormal" pitchFamily="34" charset="0"/>
              </a:rPr>
              <a:t>this</a:t>
            </a:r>
            <a:r>
              <a:rPr lang="de-AT" sz="1400" b="1" dirty="0" smtClean="0">
                <a:latin typeface="TheSansMonoConNormal" pitchFamily="34" charset="0"/>
              </a:rPr>
              <a:t>);</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a:t>
            </a:r>
            <a:r>
              <a:rPr lang="de-AT" sz="1400" b="1" dirty="0" err="1" smtClean="0">
                <a:latin typeface="TheSansMonoConNormal" pitchFamily="34" charset="0"/>
              </a:rPr>
              <a:t>ClearScreen</a:t>
            </a:r>
            <a:r>
              <a:rPr lang="de-AT" sz="1400" b="1" dirty="0" smtClean="0">
                <a:latin typeface="TheSansMonoConNormal" pitchFamily="34" charset="0"/>
              </a:rPr>
              <a:t> </a:t>
            </a:r>
            <a:r>
              <a:rPr lang="de-AT" sz="1400" b="1" dirty="0" err="1" smtClean="0">
                <a:latin typeface="TheSansMonoConNormal" pitchFamily="34" charset="0"/>
              </a:rPr>
              <a:t>extends</a:t>
            </a:r>
            <a:r>
              <a:rPr lang="de-AT" sz="1400" b="1" dirty="0" smtClean="0">
                <a:latin typeface="TheSansMonoConNormal" pitchFamily="34" charset="0"/>
              </a:rPr>
              <a:t> Screen {</a:t>
            </a:r>
          </a:p>
          <a:p>
            <a:r>
              <a:rPr lang="de-AT" sz="1400" b="1" dirty="0" smtClean="0">
                <a:latin typeface="TheSansMonoConNormal" pitchFamily="34" charset="0"/>
              </a:rPr>
              <a:t>        Random </a:t>
            </a:r>
            <a:r>
              <a:rPr lang="de-AT" sz="1400" b="1" dirty="0" err="1" smtClean="0">
                <a:latin typeface="TheSansMonoConNormal" pitchFamily="34" charset="0"/>
              </a:rPr>
              <a:t>rand</a:t>
            </a:r>
            <a:r>
              <a:rPr lang="de-AT" sz="1400" b="1" dirty="0" smtClean="0">
                <a:latin typeface="TheSansMonoConNormal" pitchFamily="34" charset="0"/>
              </a:rPr>
              <a:t> = </a:t>
            </a:r>
            <a:r>
              <a:rPr lang="de-AT" sz="1400" b="1" dirty="0" err="1" smtClean="0">
                <a:latin typeface="TheSansMonoConNormal" pitchFamily="34" charset="0"/>
              </a:rPr>
              <a:t>new</a:t>
            </a:r>
            <a:r>
              <a:rPr lang="de-AT" sz="1400" b="1" dirty="0" smtClean="0">
                <a:latin typeface="TheSansMonoConNormal" pitchFamily="34" charset="0"/>
              </a:rPr>
              <a:t> Random();</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ClearScreen</a:t>
            </a:r>
            <a:r>
              <a:rPr lang="de-AT" sz="1400" b="1" dirty="0" smtClean="0">
                <a:latin typeface="TheSansMonoConNormal" pitchFamily="34" charset="0"/>
              </a:rPr>
              <a:t>(Game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super(</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de-AT" sz="1400" b="1" dirty="0" smtClean="0">
                <a:latin typeface="TheSansMonoConNormal" pitchFamily="34" charset="0"/>
              </a:rPr>
              <a:t>            </a:t>
            </a:r>
            <a:r>
              <a:rPr lang="de-AT" sz="1400" b="1" dirty="0" err="1" smtClean="0">
                <a:latin typeface="TheSansMonoConNormal" pitchFamily="34" charset="0"/>
              </a:rPr>
              <a:t>game.clearFramebuffer</a:t>
            </a:r>
            <a:r>
              <a:rPr lang="de-AT" sz="1400" b="1" dirty="0" smtClean="0">
                <a:latin typeface="TheSansMonoConNormal" pitchFamily="34" charset="0"/>
              </a:rPr>
              <a:t>(</a:t>
            </a:r>
            <a:r>
              <a:rPr lang="de-AT" sz="1400" b="1" dirty="0" err="1" smtClean="0">
                <a:latin typeface="TheSansMonoConNormal" pitchFamily="34" charset="0"/>
              </a:rPr>
              <a:t>rand.nextInt</a:t>
            </a:r>
            <a:r>
              <a:rPr lang="de-AT" sz="1400" b="1" dirty="0" smtClean="0">
                <a:latin typeface="TheSansMonoConNormal" pitchFamily="34" charset="0"/>
              </a:rPr>
              <a:t>());</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resume</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dispose</a:t>
            </a:r>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Graphics </a:t>
            </a:r>
            <a:r>
              <a:rPr lang="de-AT" dirty="0" err="1" smtClean="0"/>
              <a:t>Methods</a:t>
            </a:r>
            <a:endParaRPr lang="de-AT" dirty="0"/>
          </a:p>
        </p:txBody>
      </p:sp>
      <p:sp>
        <p:nvSpPr>
          <p:cNvPr id="3" name="Inhaltsplatzhalter 2"/>
          <p:cNvSpPr>
            <a:spLocks noGrp="1"/>
          </p:cNvSpPr>
          <p:nvPr>
            <p:ph idx="1"/>
          </p:nvPr>
        </p:nvSpPr>
        <p:spPr/>
        <p:txBody>
          <a:bodyPr/>
          <a:lstStyle/>
          <a:p>
            <a:r>
              <a:rPr lang="de-AT" dirty="0" smtClean="0"/>
              <a:t>Next </a:t>
            </a:r>
            <a:r>
              <a:rPr lang="de-AT" dirty="0" err="1" smtClean="0"/>
              <a:t>we</a:t>
            </a:r>
            <a:r>
              <a:rPr lang="de-AT" dirty="0" smtClean="0"/>
              <a:t> </a:t>
            </a:r>
            <a:r>
              <a:rPr lang="de-AT" dirty="0" err="1" smtClean="0"/>
              <a:t>want</a:t>
            </a:r>
            <a:r>
              <a:rPr lang="de-AT" dirty="0" smtClean="0"/>
              <a:t> </a:t>
            </a:r>
            <a:r>
              <a:rPr lang="de-AT" dirty="0" err="1" smtClean="0"/>
              <a:t>to</a:t>
            </a:r>
            <a:r>
              <a:rPr lang="de-AT" dirty="0" smtClean="0"/>
              <a:t> </a:t>
            </a:r>
            <a:r>
              <a:rPr lang="de-AT" dirty="0" err="1" smtClean="0"/>
              <a:t>implement</a:t>
            </a:r>
            <a:r>
              <a:rPr lang="de-AT" dirty="0" smtClean="0"/>
              <a:t> </a:t>
            </a:r>
            <a:r>
              <a:rPr lang="de-AT" dirty="0" err="1" smtClean="0"/>
              <a:t>the</a:t>
            </a:r>
            <a:r>
              <a:rPr lang="de-AT" dirty="0" smtClean="0"/>
              <a:t> Bitmap </a:t>
            </a:r>
            <a:r>
              <a:rPr lang="de-AT" dirty="0" err="1" smtClean="0"/>
              <a:t>loading</a:t>
            </a:r>
            <a:r>
              <a:rPr lang="de-AT" dirty="0" smtClean="0"/>
              <a:t> </a:t>
            </a:r>
            <a:r>
              <a:rPr lang="de-AT" dirty="0" err="1" smtClean="0"/>
              <a:t>method</a:t>
            </a:r>
            <a:r>
              <a:rPr lang="de-AT" dirty="0" smtClean="0"/>
              <a:t>.</a:t>
            </a:r>
          </a:p>
          <a:p>
            <a:r>
              <a:rPr lang="de-AT" dirty="0" err="1" smtClean="0"/>
              <a:t>We</a:t>
            </a:r>
            <a:r>
              <a:rPr lang="de-AT" dirty="0" smtClean="0"/>
              <a:t> will </a:t>
            </a:r>
            <a:r>
              <a:rPr lang="de-AT" dirty="0" err="1" smtClean="0"/>
              <a:t>store</a:t>
            </a:r>
            <a:r>
              <a:rPr lang="de-AT" dirty="0" smtClean="0"/>
              <a:t> all </a:t>
            </a:r>
            <a:r>
              <a:rPr lang="de-AT" dirty="0" err="1" smtClean="0"/>
              <a:t>our</a:t>
            </a:r>
            <a:r>
              <a:rPr lang="de-AT" dirty="0" smtClean="0"/>
              <a:t> </a:t>
            </a:r>
            <a:r>
              <a:rPr lang="de-AT" dirty="0" err="1" smtClean="0"/>
              <a:t>images</a:t>
            </a:r>
            <a:r>
              <a:rPr lang="de-AT" dirty="0" smtClean="0"/>
              <a:t> in </a:t>
            </a:r>
            <a:r>
              <a:rPr lang="de-AT" dirty="0" err="1" smtClean="0"/>
              <a:t>the</a:t>
            </a:r>
            <a:r>
              <a:rPr lang="de-AT" dirty="0" smtClean="0"/>
              <a:t> </a:t>
            </a:r>
            <a:r>
              <a:rPr lang="de-AT" dirty="0" err="1" smtClean="0"/>
              <a:t>assets</a:t>
            </a:r>
            <a:r>
              <a:rPr lang="de-AT" dirty="0" smtClean="0"/>
              <a:t>/ </a:t>
            </a:r>
            <a:r>
              <a:rPr lang="de-AT" dirty="0" err="1" smtClean="0"/>
              <a:t>folder</a:t>
            </a:r>
            <a:r>
              <a:rPr lang="de-AT" dirty="0" smtClean="0"/>
              <a:t>.</a:t>
            </a:r>
          </a:p>
          <a:p>
            <a:r>
              <a:rPr lang="de-AT" dirty="0" err="1" smtClean="0"/>
              <a:t>Android</a:t>
            </a:r>
            <a:r>
              <a:rPr lang="de-AT" dirty="0" smtClean="0"/>
              <a:t> </a:t>
            </a:r>
            <a:r>
              <a:rPr lang="de-AT" dirty="0" err="1" smtClean="0"/>
              <a:t>messes</a:t>
            </a:r>
            <a:r>
              <a:rPr lang="de-AT" dirty="0" smtClean="0"/>
              <a:t> </a:t>
            </a:r>
            <a:r>
              <a:rPr lang="de-AT" dirty="0" err="1" smtClean="0"/>
              <a:t>with</a:t>
            </a:r>
            <a:r>
              <a:rPr lang="de-AT" dirty="0" smtClean="0"/>
              <a:t> </a:t>
            </a:r>
            <a:r>
              <a:rPr lang="de-AT" dirty="0" err="1" smtClean="0"/>
              <a:t>images</a:t>
            </a:r>
            <a:r>
              <a:rPr lang="de-AT" dirty="0" smtClean="0"/>
              <a:t> </a:t>
            </a:r>
            <a:r>
              <a:rPr lang="de-AT" dirty="0" err="1" smtClean="0"/>
              <a:t>that</a:t>
            </a:r>
            <a:r>
              <a:rPr lang="de-AT" dirty="0" smtClean="0"/>
              <a:t> </a:t>
            </a:r>
            <a:r>
              <a:rPr lang="de-AT" dirty="0" err="1" smtClean="0"/>
              <a:t>are</a:t>
            </a:r>
            <a:r>
              <a:rPr lang="de-AT" dirty="0" smtClean="0"/>
              <a:t> </a:t>
            </a:r>
            <a:r>
              <a:rPr lang="de-AT" dirty="0" err="1" smtClean="0"/>
              <a:t>stored</a:t>
            </a:r>
            <a:r>
              <a:rPr lang="de-AT" dirty="0" smtClean="0"/>
              <a:t> in </a:t>
            </a:r>
            <a:r>
              <a:rPr lang="de-AT" dirty="0" err="1" smtClean="0"/>
              <a:t>the</a:t>
            </a:r>
            <a:r>
              <a:rPr lang="de-AT" dirty="0" smtClean="0"/>
              <a:t> </a:t>
            </a:r>
            <a:r>
              <a:rPr lang="de-AT" dirty="0" err="1" smtClean="0"/>
              <a:t>res</a:t>
            </a:r>
            <a:r>
              <a:rPr lang="de-AT" dirty="0" smtClean="0"/>
              <a:t>/</a:t>
            </a:r>
            <a:r>
              <a:rPr lang="de-AT" dirty="0" err="1" smtClean="0"/>
              <a:t>drawable</a:t>
            </a:r>
            <a:r>
              <a:rPr lang="de-AT" dirty="0" smtClean="0"/>
              <a:t>-XXX </a:t>
            </a:r>
            <a:r>
              <a:rPr lang="de-AT" dirty="0" err="1" smtClean="0"/>
              <a:t>folders</a:t>
            </a:r>
            <a:r>
              <a:rPr lang="de-AT" dirty="0" smtClean="0"/>
              <a:t>, </a:t>
            </a:r>
            <a:r>
              <a:rPr lang="de-AT" dirty="0" err="1" smtClean="0"/>
              <a:t>we</a:t>
            </a:r>
            <a:r>
              <a:rPr lang="de-AT" dirty="0" smtClean="0"/>
              <a:t> </a:t>
            </a:r>
            <a:r>
              <a:rPr lang="de-AT" dirty="0" err="1" smtClean="0"/>
              <a:t>want</a:t>
            </a:r>
            <a:r>
              <a:rPr lang="de-AT" dirty="0" smtClean="0"/>
              <a:t> </a:t>
            </a:r>
            <a:r>
              <a:rPr lang="de-AT" dirty="0" err="1" smtClean="0"/>
              <a:t>more</a:t>
            </a:r>
            <a:r>
              <a:rPr lang="de-AT" dirty="0" smtClean="0"/>
              <a:t> </a:t>
            </a:r>
            <a:r>
              <a:rPr lang="de-AT" dirty="0" err="1" smtClean="0"/>
              <a:t>control</a:t>
            </a:r>
            <a:r>
              <a:rPr lang="de-AT" dirty="0" smtClean="0"/>
              <a:t>.</a:t>
            </a:r>
          </a:p>
          <a:p>
            <a:r>
              <a:rPr lang="de-AT" dirty="0" err="1" smtClean="0"/>
              <a:t>We‘ll</a:t>
            </a:r>
            <a:r>
              <a:rPr lang="de-AT" dirty="0" smtClean="0"/>
              <a:t> </a:t>
            </a:r>
            <a:r>
              <a:rPr lang="de-AT" dirty="0" err="1" smtClean="0"/>
              <a:t>use</a:t>
            </a:r>
            <a:r>
              <a:rPr lang="de-AT" dirty="0" smtClean="0"/>
              <a:t> </a:t>
            </a:r>
            <a:r>
              <a:rPr lang="de-AT" dirty="0" err="1" smtClean="0"/>
              <a:t>the</a:t>
            </a:r>
            <a:r>
              <a:rPr lang="de-AT" dirty="0" smtClean="0"/>
              <a:t> </a:t>
            </a:r>
            <a:r>
              <a:rPr lang="de-AT" dirty="0" err="1" smtClean="0"/>
              <a:t>BitmapFactory</a:t>
            </a:r>
            <a:r>
              <a:rPr lang="de-AT" dirty="0" smtClean="0"/>
              <a:t> </a:t>
            </a:r>
            <a:r>
              <a:rPr lang="de-AT" dirty="0" err="1" smtClean="0"/>
              <a:t>to</a:t>
            </a:r>
            <a:r>
              <a:rPr lang="de-AT" dirty="0" smtClean="0"/>
              <a:t> </a:t>
            </a:r>
            <a:r>
              <a:rPr lang="de-AT" dirty="0" err="1" smtClean="0"/>
              <a:t>load</a:t>
            </a:r>
            <a:r>
              <a:rPr lang="de-AT" dirty="0" smtClean="0"/>
              <a:t> </a:t>
            </a:r>
            <a:r>
              <a:rPr lang="de-AT" dirty="0" err="1" smtClean="0"/>
              <a:t>images</a:t>
            </a:r>
            <a:r>
              <a:rPr lang="de-AT" dirty="0" smtClean="0"/>
              <a:t>.</a:t>
            </a:r>
            <a:endParaRPr lang="de-AT"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Graphics </a:t>
            </a:r>
            <a:r>
              <a:rPr lang="de-AT" dirty="0" err="1" smtClean="0"/>
              <a:t>Methods</a:t>
            </a:r>
            <a:endParaRPr lang="de-AT" dirty="0"/>
          </a:p>
        </p:txBody>
      </p:sp>
      <p:sp>
        <p:nvSpPr>
          <p:cNvPr id="4" name="Textfeld 3"/>
          <p:cNvSpPr txBox="1"/>
          <p:nvPr/>
        </p:nvSpPr>
        <p:spPr>
          <a:xfrm>
            <a:off x="251520" y="908720"/>
            <a:ext cx="8640960" cy="5262979"/>
          </a:xfrm>
          <a:prstGeom prst="rect">
            <a:avLst/>
          </a:prstGeom>
          <a:noFill/>
        </p:spPr>
        <p:txBody>
          <a:bodyPr wrap="square" rtlCol="0">
            <a:spAutoFit/>
          </a:bodyPr>
          <a:lstStyle/>
          <a:p>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abstract</a:t>
            </a:r>
            <a:r>
              <a:rPr lang="de-AT" sz="1600" b="1" dirty="0" smtClean="0">
                <a:latin typeface="TheSansMonoConNormal" pitchFamily="34" charset="0"/>
              </a:rPr>
              <a:t> </a:t>
            </a:r>
            <a:r>
              <a:rPr lang="de-AT" sz="1600" b="1" dirty="0" err="1" smtClean="0">
                <a:latin typeface="TheSansMonoConNormal" pitchFamily="34" charset="0"/>
              </a:rPr>
              <a:t>class</a:t>
            </a:r>
            <a:r>
              <a:rPr lang="de-AT" sz="1600" b="1" dirty="0" smtClean="0">
                <a:latin typeface="TheSansMonoConNormal" pitchFamily="34" charset="0"/>
              </a:rPr>
              <a:t> Game </a:t>
            </a:r>
            <a:r>
              <a:rPr lang="de-AT" sz="1600" b="1" dirty="0" err="1" smtClean="0">
                <a:latin typeface="TheSansMonoConNormal" pitchFamily="34" charset="0"/>
              </a:rPr>
              <a:t>extends</a:t>
            </a:r>
            <a:r>
              <a:rPr lang="de-AT" sz="1600" b="1" dirty="0" smtClean="0">
                <a:latin typeface="TheSansMonoConNormal" pitchFamily="34" charset="0"/>
              </a:rPr>
              <a:t> </a:t>
            </a:r>
            <a:r>
              <a:rPr lang="de-AT" sz="1600" b="1" dirty="0" err="1" smtClean="0">
                <a:latin typeface="TheSansMonoConNormal" pitchFamily="34" charset="0"/>
              </a:rPr>
              <a:t>Activity</a:t>
            </a:r>
            <a:r>
              <a:rPr lang="de-AT" sz="1600" b="1" dirty="0" smtClean="0">
                <a:latin typeface="TheSansMonoConNormal" pitchFamily="34" charset="0"/>
              </a:rPr>
              <a:t> </a:t>
            </a:r>
            <a:r>
              <a:rPr lang="de-AT" sz="1600" b="1" dirty="0" err="1" smtClean="0">
                <a:latin typeface="TheSansMonoConNormal" pitchFamily="34" charset="0"/>
              </a:rPr>
              <a:t>implements</a:t>
            </a:r>
            <a:r>
              <a:rPr lang="de-AT" sz="1600" b="1" dirty="0" smtClean="0">
                <a:latin typeface="TheSansMonoConNormal" pitchFamily="34" charset="0"/>
              </a:rPr>
              <a:t> </a:t>
            </a:r>
            <a:r>
              <a:rPr lang="de-AT" sz="1600" b="1" dirty="0" err="1" smtClean="0">
                <a:latin typeface="TheSansMonoConNormal" pitchFamily="34" charset="0"/>
              </a:rPr>
              <a:t>Runnable</a:t>
            </a:r>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Bitmap </a:t>
            </a:r>
            <a:r>
              <a:rPr lang="de-AT" sz="1600" b="1" dirty="0" err="1" smtClean="0">
                <a:latin typeface="TheSansMonoConNormal" pitchFamily="34" charset="0"/>
              </a:rPr>
              <a:t>loadBitmap</a:t>
            </a:r>
            <a:r>
              <a:rPr lang="de-AT" sz="1600" b="1" dirty="0" smtClean="0">
                <a:latin typeface="TheSansMonoConNormal" pitchFamily="34" charset="0"/>
              </a:rPr>
              <a:t>(String </a:t>
            </a:r>
            <a:r>
              <a:rPr lang="de-AT" sz="1600" b="1" dirty="0" err="1" smtClean="0">
                <a:latin typeface="TheSansMonoConNormal" pitchFamily="34" charset="0"/>
              </a:rPr>
              <a:t>fileName</a:t>
            </a:r>
            <a:r>
              <a:rPr lang="de-AT" sz="1600" b="1" dirty="0" smtClean="0">
                <a:latin typeface="TheSansMonoConNormal" pitchFamily="34" charset="0"/>
              </a:rPr>
              <a:t>) {</a:t>
            </a:r>
          </a:p>
          <a:p>
            <a:r>
              <a:rPr lang="de-AT" sz="1600" b="1" dirty="0" smtClean="0">
                <a:latin typeface="TheSansMonoConNormal" pitchFamily="34" charset="0"/>
              </a:rPr>
              <a:t>        InputStream in = null;</a:t>
            </a:r>
          </a:p>
          <a:p>
            <a:r>
              <a:rPr lang="de-AT" sz="1600" b="1" dirty="0" smtClean="0">
                <a:latin typeface="TheSansMonoConNormal" pitchFamily="34" charset="0"/>
              </a:rPr>
              <a:t>        Bitmap </a:t>
            </a:r>
            <a:r>
              <a:rPr lang="de-AT" sz="1600" b="1" dirty="0" err="1" smtClean="0">
                <a:latin typeface="TheSansMonoConNormal" pitchFamily="34" charset="0"/>
              </a:rPr>
              <a:t>bitmap</a:t>
            </a:r>
            <a:r>
              <a:rPr lang="de-AT" sz="1600" b="1" dirty="0" smtClean="0">
                <a:latin typeface="TheSansMonoConNormal" pitchFamily="34" charset="0"/>
              </a:rPr>
              <a:t> = null;</a:t>
            </a:r>
          </a:p>
          <a:p>
            <a:r>
              <a:rPr lang="de-AT" sz="1600" b="1" dirty="0" smtClean="0">
                <a:latin typeface="TheSansMonoConNormal" pitchFamily="34" charset="0"/>
              </a:rPr>
              <a:t>        </a:t>
            </a:r>
            <a:r>
              <a:rPr lang="de-AT" sz="1600" b="1" dirty="0" err="1" smtClean="0">
                <a:latin typeface="TheSansMonoConNormal" pitchFamily="34" charset="0"/>
              </a:rPr>
              <a:t>try</a:t>
            </a:r>
            <a:r>
              <a:rPr lang="de-AT" sz="1600" b="1" dirty="0" smtClean="0">
                <a:latin typeface="TheSansMonoConNormal" pitchFamily="34" charset="0"/>
              </a:rPr>
              <a:t> {</a:t>
            </a:r>
          </a:p>
          <a:p>
            <a:r>
              <a:rPr lang="de-AT" sz="1600" b="1" dirty="0" smtClean="0">
                <a:latin typeface="TheSansMonoConNormal" pitchFamily="34" charset="0"/>
              </a:rPr>
              <a:t>            in = </a:t>
            </a:r>
            <a:r>
              <a:rPr lang="de-AT" sz="1600" b="1" dirty="0" err="1" smtClean="0">
                <a:latin typeface="TheSansMonoConNormal" pitchFamily="34" charset="0"/>
              </a:rPr>
              <a:t>getAssets</a:t>
            </a:r>
            <a:r>
              <a:rPr lang="de-AT" sz="1600" b="1" dirty="0" smtClean="0">
                <a:latin typeface="TheSansMonoConNormal" pitchFamily="34" charset="0"/>
              </a:rPr>
              <a:t>().open(</a:t>
            </a:r>
            <a:r>
              <a:rPr lang="de-AT" sz="1600" b="1" dirty="0" err="1" smtClean="0">
                <a:latin typeface="TheSansMonoConNormal" pitchFamily="34" charset="0"/>
              </a:rPr>
              <a:t>fileName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bitmap</a:t>
            </a:r>
            <a:r>
              <a:rPr lang="de-AT" sz="1600" b="1" dirty="0" smtClean="0">
                <a:latin typeface="TheSansMonoConNormal" pitchFamily="34" charset="0"/>
              </a:rPr>
              <a:t> = </a:t>
            </a:r>
            <a:r>
              <a:rPr lang="de-AT" sz="1600" b="1" dirty="0" err="1" smtClean="0">
                <a:latin typeface="TheSansMonoConNormal" pitchFamily="34" charset="0"/>
              </a:rPr>
              <a:t>BitmapFactory.</a:t>
            </a:r>
            <a:r>
              <a:rPr lang="de-AT" sz="1600" b="1" i="1" dirty="0" err="1" smtClean="0">
                <a:latin typeface="TheSansMonoConNormal" pitchFamily="34" charset="0"/>
              </a:rPr>
              <a:t>decodeStream</a:t>
            </a:r>
            <a:r>
              <a:rPr lang="de-AT" sz="1600" b="1" i="1" dirty="0" smtClean="0">
                <a:latin typeface="TheSansMonoConNormal" pitchFamily="34" charset="0"/>
              </a:rPr>
              <a:t>(in);</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 (</a:t>
            </a:r>
            <a:r>
              <a:rPr lang="de-AT" sz="1600" b="1" dirty="0" err="1" smtClean="0">
                <a:latin typeface="TheSansMonoConNormal" pitchFamily="34" charset="0"/>
              </a:rPr>
              <a:t>bitmap</a:t>
            </a:r>
            <a:r>
              <a:rPr lang="de-AT" sz="1600" b="1" dirty="0" smtClean="0">
                <a:latin typeface="TheSansMonoConNormal" pitchFamily="34" charset="0"/>
              </a:rPr>
              <a:t> == null)</a:t>
            </a:r>
          </a:p>
          <a:p>
            <a:r>
              <a:rPr lang="en-US" sz="1600" b="1" dirty="0" smtClean="0">
                <a:latin typeface="TheSansMonoConNormal" pitchFamily="34" charset="0"/>
              </a:rPr>
              <a:t>                throw new </a:t>
            </a:r>
            <a:r>
              <a:rPr lang="en-US" sz="1600" b="1" dirty="0" err="1" smtClean="0">
                <a:latin typeface="TheSansMonoConNormal" pitchFamily="34" charset="0"/>
              </a:rPr>
              <a:t>RuntimeException</a:t>
            </a:r>
            <a:r>
              <a:rPr lang="en-US" sz="1600" b="1" dirty="0" smtClean="0">
                <a:latin typeface="TheSansMonoConNormal" pitchFamily="34" charset="0"/>
              </a:rPr>
              <a:t>("Couldn't load bitmap from asset '"</a:t>
            </a:r>
          </a:p>
          <a:p>
            <a:r>
              <a:rPr lang="de-AT" sz="1600" b="1" dirty="0" smtClean="0">
                <a:latin typeface="TheSansMonoConNormal" pitchFamily="34" charset="0"/>
              </a:rPr>
              <a:t>                        + </a:t>
            </a:r>
            <a:r>
              <a:rPr lang="de-AT" sz="1600" b="1" dirty="0" err="1" smtClean="0">
                <a:latin typeface="TheSansMonoConNormal" pitchFamily="34" charset="0"/>
              </a:rPr>
              <a:t>fileName</a:t>
            </a:r>
            <a:r>
              <a:rPr lang="de-AT" sz="1600" b="1" dirty="0" smtClean="0">
                <a:latin typeface="TheSansMonoConNormal" pitchFamily="34" charset="0"/>
              </a:rPr>
              <a:t> + "'");</a:t>
            </a:r>
          </a:p>
          <a:p>
            <a:r>
              <a:rPr lang="de-AT" sz="1600" b="1" dirty="0" smtClean="0">
                <a:latin typeface="TheSansMonoConNormal" pitchFamily="34" charset="0"/>
              </a:rPr>
              <a:t>            </a:t>
            </a:r>
            <a:r>
              <a:rPr lang="de-AT" sz="1600" b="1" dirty="0" err="1" smtClean="0">
                <a:latin typeface="TheSansMonoConNormal" pitchFamily="34" charset="0"/>
              </a:rPr>
              <a:t>return</a:t>
            </a:r>
            <a:r>
              <a:rPr lang="de-AT" sz="1600" b="1" dirty="0" smtClean="0">
                <a:latin typeface="TheSansMonoConNormal" pitchFamily="34" charset="0"/>
              </a:rPr>
              <a:t> </a:t>
            </a:r>
            <a:r>
              <a:rPr lang="de-AT" sz="1600" b="1" dirty="0" err="1" smtClean="0">
                <a:latin typeface="TheSansMonoConNormal" pitchFamily="34" charset="0"/>
              </a:rPr>
              <a:t>bitmap</a:t>
            </a:r>
            <a:r>
              <a:rPr lang="de-AT" sz="1600" b="1" dirty="0" smtClean="0">
                <a:latin typeface="TheSansMonoConNormal" pitchFamily="34" charset="0"/>
              </a:rPr>
              <a:t>;</a:t>
            </a:r>
          </a:p>
          <a:p>
            <a:r>
              <a:rPr lang="de-AT" sz="1600" b="1" dirty="0" smtClean="0">
                <a:latin typeface="TheSansMonoConNormal" pitchFamily="34" charset="0"/>
              </a:rPr>
              <a:t>        } catch (</a:t>
            </a:r>
            <a:r>
              <a:rPr lang="de-AT" sz="1600" b="1" dirty="0" err="1" smtClean="0">
                <a:latin typeface="TheSansMonoConNormal" pitchFamily="34" charset="0"/>
              </a:rPr>
              <a:t>IOException</a:t>
            </a:r>
            <a:r>
              <a:rPr lang="de-AT" sz="1600" b="1" dirty="0" smtClean="0">
                <a:latin typeface="TheSansMonoConNormal" pitchFamily="34" charset="0"/>
              </a:rPr>
              <a:t> e) {</a:t>
            </a:r>
          </a:p>
          <a:p>
            <a:r>
              <a:rPr lang="en-US" sz="1600" b="1" dirty="0" smtClean="0">
                <a:latin typeface="TheSansMonoConNormal" pitchFamily="34" charset="0"/>
              </a:rPr>
              <a:t>            throw new </a:t>
            </a:r>
            <a:r>
              <a:rPr lang="en-US" sz="1600" b="1" dirty="0" err="1" smtClean="0">
                <a:latin typeface="TheSansMonoConNormal" pitchFamily="34" charset="0"/>
              </a:rPr>
              <a:t>RuntimeException</a:t>
            </a:r>
            <a:r>
              <a:rPr lang="en-US" sz="1600" b="1" dirty="0" smtClean="0">
                <a:latin typeface="TheSansMonoConNormal" pitchFamily="34" charset="0"/>
              </a:rPr>
              <a:t>("Couldn't load bitmap from asset '"</a:t>
            </a:r>
          </a:p>
          <a:p>
            <a:r>
              <a:rPr lang="de-AT" sz="1600" b="1" dirty="0" smtClean="0">
                <a:latin typeface="TheSansMonoConNormal" pitchFamily="34" charset="0"/>
              </a:rPr>
              <a:t>                    + </a:t>
            </a:r>
            <a:r>
              <a:rPr lang="de-AT" sz="1600" b="1" dirty="0" err="1" smtClean="0">
                <a:latin typeface="TheSansMonoConNormal" pitchFamily="34" charset="0"/>
              </a:rPr>
              <a:t>fileName</a:t>
            </a:r>
            <a:r>
              <a:rPr lang="de-AT" sz="1600" b="1" dirty="0" smtClean="0">
                <a:latin typeface="TheSansMonoConNormal" pitchFamily="34" charset="0"/>
              </a:rPr>
              <a:t> + "'");</a:t>
            </a:r>
          </a:p>
          <a:p>
            <a:r>
              <a:rPr lang="de-AT" sz="1600" b="1" dirty="0" smtClean="0">
                <a:latin typeface="TheSansMonoConNormal" pitchFamily="34" charset="0"/>
              </a:rPr>
              <a:t>        } </a:t>
            </a:r>
            <a:r>
              <a:rPr lang="de-AT" sz="1600" b="1" dirty="0" err="1" smtClean="0">
                <a:latin typeface="TheSansMonoConNormal" pitchFamily="34" charset="0"/>
              </a:rPr>
              <a:t>finally</a:t>
            </a:r>
            <a:r>
              <a:rPr lang="de-AT" sz="1600" b="1" dirty="0" smtClean="0">
                <a:latin typeface="TheSansMonoConNormal" pitchFamily="34" charset="0"/>
              </a:rPr>
              <a:t> {</a:t>
            </a:r>
          </a:p>
          <a:p>
            <a:r>
              <a:rPr lang="en-US" sz="1600" b="1" dirty="0" smtClean="0">
                <a:latin typeface="TheSansMonoConNormal" pitchFamily="34" charset="0"/>
              </a:rPr>
              <a:t>            if (in != null) try { </a:t>
            </a:r>
            <a:r>
              <a:rPr lang="en-US" sz="1600" b="1" dirty="0" err="1" smtClean="0">
                <a:latin typeface="TheSansMonoConNormal" pitchFamily="34" charset="0"/>
              </a:rPr>
              <a:t>in.close</a:t>
            </a:r>
            <a:r>
              <a:rPr lang="en-US" sz="1600" b="1" dirty="0" smtClean="0">
                <a:latin typeface="TheSansMonoConNormal" pitchFamily="34" charset="0"/>
              </a:rPr>
              <a:t>(); } catch (</a:t>
            </a:r>
            <a:r>
              <a:rPr lang="en-US" sz="1600" b="1" dirty="0" err="1" smtClean="0">
                <a:latin typeface="TheSansMonoConNormal" pitchFamily="34" charset="0"/>
              </a:rPr>
              <a:t>IOException</a:t>
            </a:r>
            <a:r>
              <a:rPr lang="en-US" sz="1600" b="1" dirty="0" smtClean="0">
                <a:latin typeface="TheSansMonoConNormal" pitchFamily="34" charset="0"/>
              </a:rPr>
              <a:t> e) { }            </a:t>
            </a:r>
          </a:p>
          <a:p>
            <a:r>
              <a:rPr lang="de-AT" sz="1600" b="1" dirty="0" smtClean="0">
                <a:latin typeface="TheSansMonoConNormal" pitchFamily="34" charset="0"/>
              </a:rPr>
              <a:t>        }        </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Graphics </a:t>
            </a:r>
            <a:r>
              <a:rPr lang="de-AT" dirty="0" err="1" smtClean="0"/>
              <a:t>Methods</a:t>
            </a:r>
            <a:endParaRPr lang="de-AT" dirty="0"/>
          </a:p>
        </p:txBody>
      </p:sp>
      <p:sp>
        <p:nvSpPr>
          <p:cNvPr id="3" name="Inhaltsplatzhalter 2"/>
          <p:cNvSpPr>
            <a:spLocks noGrp="1"/>
          </p:cNvSpPr>
          <p:nvPr>
            <p:ph idx="1"/>
          </p:nvPr>
        </p:nvSpPr>
        <p:spPr/>
        <p:txBody>
          <a:bodyPr/>
          <a:lstStyle/>
          <a:p>
            <a:r>
              <a:rPr lang="de-AT" dirty="0" smtClean="0"/>
              <a:t>Drawing Bitmaps </a:t>
            </a:r>
            <a:r>
              <a:rPr lang="de-AT" dirty="0" err="1" smtClean="0"/>
              <a:t>is</a:t>
            </a:r>
            <a:r>
              <a:rPr lang="de-AT" dirty="0" smtClean="0"/>
              <a:t> just </a:t>
            </a:r>
            <a:r>
              <a:rPr lang="de-AT" dirty="0" err="1" smtClean="0"/>
              <a:t>as</a:t>
            </a:r>
            <a:r>
              <a:rPr lang="de-AT" dirty="0" smtClean="0"/>
              <a:t> easy </a:t>
            </a:r>
            <a:r>
              <a:rPr lang="de-AT" dirty="0" err="1" smtClean="0"/>
              <a:t>as</a:t>
            </a:r>
            <a:r>
              <a:rPr lang="de-AT" dirty="0" smtClean="0"/>
              <a:t> </a:t>
            </a:r>
            <a:r>
              <a:rPr lang="de-AT" dirty="0" err="1" smtClean="0"/>
              <a:t>loading</a:t>
            </a:r>
            <a:r>
              <a:rPr lang="de-AT" dirty="0" smtClean="0"/>
              <a:t>.</a:t>
            </a:r>
          </a:p>
          <a:p>
            <a:r>
              <a:rPr lang="de-AT" dirty="0" err="1" smtClean="0"/>
              <a:t>We</a:t>
            </a:r>
            <a:r>
              <a:rPr lang="de-AT" dirty="0" smtClean="0"/>
              <a:t> just </a:t>
            </a:r>
            <a:r>
              <a:rPr lang="de-AT" dirty="0" err="1" smtClean="0"/>
              <a:t>need</a:t>
            </a:r>
            <a:r>
              <a:rPr lang="de-AT" dirty="0" smtClean="0"/>
              <a:t> </a:t>
            </a:r>
            <a:r>
              <a:rPr lang="de-AT" dirty="0" err="1" smtClean="0"/>
              <a:t>to</a:t>
            </a:r>
            <a:r>
              <a:rPr lang="de-AT" dirty="0" smtClean="0"/>
              <a:t> </a:t>
            </a:r>
            <a:r>
              <a:rPr lang="de-AT" dirty="0" err="1" smtClean="0"/>
              <a:t>invoke</a:t>
            </a:r>
            <a:r>
              <a:rPr lang="de-AT" dirty="0" smtClean="0"/>
              <a:t> </a:t>
            </a:r>
            <a:r>
              <a:rPr lang="de-AT" dirty="0" err="1" smtClean="0"/>
              <a:t>one</a:t>
            </a:r>
            <a:r>
              <a:rPr lang="de-AT" dirty="0" smtClean="0"/>
              <a:t> </a:t>
            </a:r>
            <a:r>
              <a:rPr lang="de-AT" dirty="0" err="1" smtClean="0"/>
              <a:t>of</a:t>
            </a:r>
            <a:r>
              <a:rPr lang="de-AT" dirty="0" smtClean="0"/>
              <a:t> </a:t>
            </a:r>
            <a:r>
              <a:rPr lang="de-AT" dirty="0" err="1" smtClean="0"/>
              <a:t>the</a:t>
            </a:r>
            <a:r>
              <a:rPr lang="de-AT" dirty="0" smtClean="0"/>
              <a:t> </a:t>
            </a:r>
            <a:r>
              <a:rPr lang="de-AT" dirty="0" err="1" smtClean="0"/>
              <a:t>methods</a:t>
            </a:r>
            <a:r>
              <a:rPr lang="de-AT" dirty="0" smtClean="0"/>
              <a:t> </a:t>
            </a:r>
            <a:r>
              <a:rPr lang="de-AT" dirty="0" err="1" smtClean="0"/>
              <a:t>of</a:t>
            </a:r>
            <a:r>
              <a:rPr lang="de-AT" dirty="0" smtClean="0"/>
              <a:t> </a:t>
            </a:r>
            <a:r>
              <a:rPr lang="de-AT" dirty="0" err="1" smtClean="0"/>
              <a:t>the</a:t>
            </a:r>
            <a:r>
              <a:rPr lang="de-AT" dirty="0" smtClean="0"/>
              <a:t> </a:t>
            </a:r>
            <a:r>
              <a:rPr lang="de-AT" dirty="0" err="1" smtClean="0"/>
              <a:t>Canvas</a:t>
            </a:r>
            <a:r>
              <a:rPr lang="de-AT" dirty="0" smtClean="0"/>
              <a:t> </a:t>
            </a:r>
            <a:r>
              <a:rPr lang="de-AT" dirty="0" err="1" smtClean="0"/>
              <a:t>class</a:t>
            </a:r>
            <a:r>
              <a:rPr lang="de-AT" dirty="0" smtClean="0"/>
              <a:t>.</a:t>
            </a:r>
          </a:p>
          <a:p>
            <a:r>
              <a:rPr lang="de-AT" dirty="0" smtClean="0"/>
              <a:t>The </a:t>
            </a:r>
            <a:r>
              <a:rPr lang="de-AT" dirty="0" err="1" smtClean="0"/>
              <a:t>method</a:t>
            </a:r>
            <a:r>
              <a:rPr lang="de-AT" dirty="0" smtClean="0"/>
              <a:t> </a:t>
            </a:r>
            <a:r>
              <a:rPr lang="de-AT" dirty="0" err="1" smtClean="0"/>
              <a:t>is</a:t>
            </a:r>
            <a:r>
              <a:rPr lang="de-AT" dirty="0" smtClean="0"/>
              <a:t> </a:t>
            </a:r>
            <a:r>
              <a:rPr lang="de-AT" dirty="0" err="1" smtClean="0"/>
              <a:t>called</a:t>
            </a:r>
            <a:r>
              <a:rPr lang="de-AT" dirty="0" smtClean="0"/>
              <a:t> </a:t>
            </a:r>
            <a:r>
              <a:rPr lang="de-AT" dirty="0" err="1" smtClean="0"/>
              <a:t>Canvas.drawBitmap</a:t>
            </a:r>
            <a:r>
              <a:rPr lang="de-AT" dirty="0" smtClean="0"/>
              <a:t>() </a:t>
            </a:r>
            <a:r>
              <a:rPr lang="de-AT" dirty="0" err="1" smtClean="0"/>
              <a:t>and</a:t>
            </a:r>
            <a:r>
              <a:rPr lang="de-AT" dirty="0" smtClean="0"/>
              <a:t> </a:t>
            </a:r>
            <a:r>
              <a:rPr lang="de-AT" dirty="0" err="1" smtClean="0"/>
              <a:t>comes</a:t>
            </a:r>
            <a:r>
              <a:rPr lang="de-AT" dirty="0" smtClean="0"/>
              <a:t> in </a:t>
            </a:r>
            <a:r>
              <a:rPr lang="de-AT" dirty="0" err="1" smtClean="0"/>
              <a:t>two</a:t>
            </a:r>
            <a:r>
              <a:rPr lang="de-AT" dirty="0" smtClean="0"/>
              <a:t> </a:t>
            </a:r>
            <a:r>
              <a:rPr lang="de-AT" dirty="0" err="1" smtClean="0"/>
              <a:t>flavors</a:t>
            </a:r>
            <a:r>
              <a:rPr lang="de-AT" dirty="0" smtClean="0"/>
              <a:t>:</a:t>
            </a:r>
          </a:p>
          <a:p>
            <a:pPr lvl="1"/>
            <a:r>
              <a:rPr lang="de-AT" dirty="0" err="1" smtClean="0"/>
              <a:t>One</a:t>
            </a:r>
            <a:r>
              <a:rPr lang="de-AT" dirty="0" smtClean="0"/>
              <a:t> </a:t>
            </a:r>
            <a:r>
              <a:rPr lang="de-AT" dirty="0" err="1" smtClean="0"/>
              <a:t>for</a:t>
            </a:r>
            <a:r>
              <a:rPr lang="de-AT" dirty="0" smtClean="0"/>
              <a:t> </a:t>
            </a:r>
            <a:r>
              <a:rPr lang="de-AT" dirty="0" err="1" smtClean="0"/>
              <a:t>blitting</a:t>
            </a:r>
            <a:r>
              <a:rPr lang="de-AT" dirty="0" smtClean="0"/>
              <a:t> </a:t>
            </a:r>
            <a:r>
              <a:rPr lang="de-AT" dirty="0" err="1" smtClean="0"/>
              <a:t>the</a:t>
            </a:r>
            <a:r>
              <a:rPr lang="de-AT" dirty="0" smtClean="0"/>
              <a:t> </a:t>
            </a:r>
            <a:r>
              <a:rPr lang="de-AT" dirty="0" err="1" smtClean="0"/>
              <a:t>complete</a:t>
            </a:r>
            <a:r>
              <a:rPr lang="de-AT" dirty="0" smtClean="0"/>
              <a:t> </a:t>
            </a:r>
            <a:r>
              <a:rPr lang="de-AT" dirty="0" err="1" smtClean="0"/>
              <a:t>source</a:t>
            </a:r>
            <a:r>
              <a:rPr lang="de-AT" dirty="0" smtClean="0"/>
              <a:t> Bitmap </a:t>
            </a:r>
            <a:r>
              <a:rPr lang="de-AT" dirty="0" err="1" smtClean="0"/>
              <a:t>to</a:t>
            </a:r>
            <a:r>
              <a:rPr lang="de-AT" dirty="0" smtClean="0"/>
              <a:t> </a:t>
            </a:r>
            <a:r>
              <a:rPr lang="de-AT" dirty="0" err="1" smtClean="0"/>
              <a:t>the</a:t>
            </a:r>
            <a:r>
              <a:rPr lang="de-AT" dirty="0" smtClean="0"/>
              <a:t> </a:t>
            </a:r>
            <a:r>
              <a:rPr lang="de-AT" dirty="0" err="1" smtClean="0"/>
              <a:t>target</a:t>
            </a:r>
            <a:r>
              <a:rPr lang="de-AT" dirty="0" smtClean="0"/>
              <a:t>.</a:t>
            </a:r>
          </a:p>
          <a:p>
            <a:pPr lvl="1"/>
            <a:r>
              <a:rPr lang="de-AT" dirty="0" err="1" smtClean="0"/>
              <a:t>One</a:t>
            </a:r>
            <a:r>
              <a:rPr lang="de-AT" dirty="0" smtClean="0"/>
              <a:t> </a:t>
            </a:r>
            <a:r>
              <a:rPr lang="de-AT" dirty="0" err="1" smtClean="0"/>
              <a:t>for</a:t>
            </a:r>
            <a:r>
              <a:rPr lang="de-AT" dirty="0" smtClean="0"/>
              <a:t> </a:t>
            </a:r>
            <a:r>
              <a:rPr lang="de-AT" dirty="0" err="1" smtClean="0"/>
              <a:t>blitting</a:t>
            </a:r>
            <a:r>
              <a:rPr lang="de-AT" dirty="0" smtClean="0"/>
              <a:t> </a:t>
            </a:r>
            <a:r>
              <a:rPr lang="de-AT" dirty="0" err="1" smtClean="0"/>
              <a:t>parts</a:t>
            </a:r>
            <a:r>
              <a:rPr lang="de-AT" dirty="0" smtClean="0"/>
              <a:t> </a:t>
            </a:r>
            <a:r>
              <a:rPr lang="de-AT" dirty="0" err="1" smtClean="0"/>
              <a:t>of</a:t>
            </a:r>
            <a:r>
              <a:rPr lang="de-AT" dirty="0" smtClean="0"/>
              <a:t> </a:t>
            </a:r>
            <a:r>
              <a:rPr lang="de-AT" dirty="0" err="1" smtClean="0"/>
              <a:t>the</a:t>
            </a:r>
            <a:r>
              <a:rPr lang="de-AT" dirty="0" smtClean="0"/>
              <a:t> </a:t>
            </a:r>
            <a:r>
              <a:rPr lang="de-AT" dirty="0" err="1" smtClean="0"/>
              <a:t>source</a:t>
            </a:r>
            <a:r>
              <a:rPr lang="de-AT" dirty="0" smtClean="0"/>
              <a:t> Bitmap </a:t>
            </a:r>
            <a:r>
              <a:rPr lang="de-AT" dirty="0" err="1" smtClean="0"/>
              <a:t>to</a:t>
            </a:r>
            <a:r>
              <a:rPr lang="de-AT" dirty="0" smtClean="0"/>
              <a:t> </a:t>
            </a:r>
            <a:r>
              <a:rPr lang="de-AT" dirty="0" err="1" smtClean="0"/>
              <a:t>the</a:t>
            </a:r>
            <a:r>
              <a:rPr lang="de-AT" dirty="0" smtClean="0"/>
              <a:t> </a:t>
            </a:r>
            <a:r>
              <a:rPr lang="de-AT" dirty="0" err="1" smtClean="0"/>
              <a:t>target</a:t>
            </a:r>
            <a:r>
              <a:rPr lang="de-AT" dirty="0" smtClean="0"/>
              <a:t>, </a:t>
            </a:r>
            <a:r>
              <a:rPr lang="de-AT" dirty="0" err="1" smtClean="0"/>
              <a:t>potentially</a:t>
            </a:r>
            <a:r>
              <a:rPr lang="de-AT" dirty="0" smtClean="0"/>
              <a:t> </a:t>
            </a:r>
            <a:r>
              <a:rPr lang="de-AT" dirty="0" err="1" smtClean="0"/>
              <a:t>stretched</a:t>
            </a:r>
            <a:r>
              <a:rPr lang="de-AT" dirty="0" smtClean="0"/>
              <a:t>.</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Graphics </a:t>
            </a:r>
            <a:r>
              <a:rPr lang="de-AT" dirty="0" err="1" smtClean="0"/>
              <a:t>Methods</a:t>
            </a:r>
            <a:endParaRPr lang="de-AT" dirty="0"/>
          </a:p>
        </p:txBody>
      </p:sp>
      <p:sp>
        <p:nvSpPr>
          <p:cNvPr id="4" name="Textfeld 3"/>
          <p:cNvSpPr txBox="1"/>
          <p:nvPr/>
        </p:nvSpPr>
        <p:spPr>
          <a:xfrm>
            <a:off x="251520" y="908720"/>
            <a:ext cx="8640960" cy="6124754"/>
          </a:xfrm>
          <a:prstGeom prst="rect">
            <a:avLst/>
          </a:prstGeom>
          <a:noFill/>
        </p:spPr>
        <p:txBody>
          <a:bodyPr wrap="square" rtlCol="0">
            <a:spAutoFit/>
          </a:bodyPr>
          <a:lstStyle/>
          <a:p>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abstract</a:t>
            </a:r>
            <a:r>
              <a:rPr lang="de-AT" sz="1600" b="1" dirty="0" smtClean="0">
                <a:latin typeface="TheSansMonoConNormal" pitchFamily="34" charset="0"/>
              </a:rPr>
              <a:t> </a:t>
            </a:r>
            <a:r>
              <a:rPr lang="de-AT" sz="1600" b="1" dirty="0" err="1" smtClean="0">
                <a:latin typeface="TheSansMonoConNormal" pitchFamily="34" charset="0"/>
              </a:rPr>
              <a:t>class</a:t>
            </a:r>
            <a:r>
              <a:rPr lang="de-AT" sz="1600" b="1" dirty="0" smtClean="0">
                <a:latin typeface="TheSansMonoConNormal" pitchFamily="34" charset="0"/>
              </a:rPr>
              <a:t> Game </a:t>
            </a:r>
            <a:r>
              <a:rPr lang="de-AT" sz="1600" b="1" dirty="0" err="1" smtClean="0">
                <a:latin typeface="TheSansMonoConNormal" pitchFamily="34" charset="0"/>
              </a:rPr>
              <a:t>extends</a:t>
            </a:r>
            <a:r>
              <a:rPr lang="de-AT" sz="1600" b="1" dirty="0" smtClean="0">
                <a:latin typeface="TheSansMonoConNormal" pitchFamily="34" charset="0"/>
              </a:rPr>
              <a:t> </a:t>
            </a:r>
            <a:r>
              <a:rPr lang="de-AT" sz="1600" b="1" dirty="0" err="1" smtClean="0">
                <a:latin typeface="TheSansMonoConNormal" pitchFamily="34" charset="0"/>
              </a:rPr>
              <a:t>Activity</a:t>
            </a:r>
            <a:r>
              <a:rPr lang="de-AT" sz="1600" b="1" dirty="0" smtClean="0">
                <a:latin typeface="TheSansMonoConNormal" pitchFamily="34" charset="0"/>
              </a:rPr>
              <a:t> </a:t>
            </a:r>
            <a:r>
              <a:rPr lang="de-AT" sz="1600" b="1" dirty="0" err="1" smtClean="0">
                <a:latin typeface="TheSansMonoConNormal" pitchFamily="34" charset="0"/>
              </a:rPr>
              <a:t>implements</a:t>
            </a:r>
            <a:r>
              <a:rPr lang="de-AT" sz="1600" b="1" dirty="0" smtClean="0">
                <a:latin typeface="TheSansMonoConNormal" pitchFamily="34" charset="0"/>
              </a:rPr>
              <a:t> </a:t>
            </a:r>
            <a:r>
              <a:rPr lang="de-AT" sz="1600" b="1" dirty="0" err="1" smtClean="0">
                <a:latin typeface="TheSansMonoConNormal" pitchFamily="34" charset="0"/>
              </a:rPr>
              <a:t>Runnable</a:t>
            </a:r>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drawBitmap</a:t>
            </a:r>
            <a:r>
              <a:rPr lang="de-AT" sz="1600" b="1" dirty="0" smtClean="0">
                <a:latin typeface="TheSansMonoConNormal" pitchFamily="34" charset="0"/>
              </a:rPr>
              <a:t>(Bitmap </a:t>
            </a:r>
            <a:r>
              <a:rPr lang="de-AT" sz="1600" b="1" dirty="0" err="1" smtClean="0">
                <a:latin typeface="TheSansMonoConNormal" pitchFamily="34" charset="0"/>
              </a:rPr>
              <a:t>bitmap</a:t>
            </a:r>
            <a:r>
              <a:rPr lang="de-AT" sz="1600" b="1" dirty="0" smtClean="0">
                <a:latin typeface="TheSansMonoConNormal" pitchFamily="34" charset="0"/>
              </a:rPr>
              <a:t>, </a:t>
            </a:r>
            <a:r>
              <a:rPr lang="de-AT" sz="1600" b="1" dirty="0" err="1" smtClean="0">
                <a:latin typeface="TheSansMonoConNormal" pitchFamily="34" charset="0"/>
              </a:rPr>
              <a:t>int</a:t>
            </a:r>
            <a:r>
              <a:rPr lang="de-AT" sz="1600" b="1" dirty="0" smtClean="0">
                <a:latin typeface="TheSansMonoConNormal" pitchFamily="34" charset="0"/>
              </a:rPr>
              <a:t> x, </a:t>
            </a:r>
            <a:r>
              <a:rPr lang="de-AT" sz="1600" b="1" dirty="0" err="1" smtClean="0">
                <a:latin typeface="TheSansMonoConNormal" pitchFamily="34" charset="0"/>
              </a:rPr>
              <a:t>int</a:t>
            </a:r>
            <a:r>
              <a:rPr lang="de-AT" sz="1600" b="1" dirty="0" smtClean="0">
                <a:latin typeface="TheSansMonoConNormal" pitchFamily="34" charset="0"/>
              </a:rPr>
              <a:t> y) { </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canvas</a:t>
            </a:r>
            <a:r>
              <a:rPr lang="de-AT" sz="1600" b="1" dirty="0" smtClean="0">
                <a:latin typeface="TheSansMonoConNormal" pitchFamily="34" charset="0"/>
              </a:rPr>
              <a:t> != null) </a:t>
            </a:r>
            <a:r>
              <a:rPr lang="de-AT" sz="1600" b="1" dirty="0" err="1" smtClean="0">
                <a:latin typeface="TheSansMonoConNormal" pitchFamily="34" charset="0"/>
              </a:rPr>
              <a:t>canvas.drawBitmap</a:t>
            </a:r>
            <a:r>
              <a:rPr lang="de-AT" sz="1600" b="1" dirty="0" smtClean="0">
                <a:latin typeface="TheSansMonoConNormal" pitchFamily="34" charset="0"/>
              </a:rPr>
              <a:t>(</a:t>
            </a:r>
            <a:r>
              <a:rPr lang="de-AT" sz="1600" b="1" dirty="0" err="1" smtClean="0">
                <a:latin typeface="TheSansMonoConNormal" pitchFamily="34" charset="0"/>
              </a:rPr>
              <a:t>bitmap</a:t>
            </a:r>
            <a:r>
              <a:rPr lang="de-AT" sz="1600" b="1" dirty="0" smtClean="0">
                <a:latin typeface="TheSansMonoConNormal" pitchFamily="34" charset="0"/>
              </a:rPr>
              <a:t>, x, y, null);        </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Rect</a:t>
            </a:r>
            <a:r>
              <a:rPr lang="de-AT" sz="1600" b="1" dirty="0" smtClean="0">
                <a:latin typeface="TheSansMonoConNormal" pitchFamily="34" charset="0"/>
              </a:rPr>
              <a:t> </a:t>
            </a:r>
            <a:r>
              <a:rPr lang="de-AT" sz="1600" b="1" dirty="0" err="1" smtClean="0">
                <a:latin typeface="TheSansMonoConNormal" pitchFamily="34" charset="0"/>
              </a:rPr>
              <a:t>src</a:t>
            </a:r>
            <a:r>
              <a:rPr lang="de-AT" sz="1600" b="1" dirty="0" smtClean="0">
                <a:latin typeface="TheSansMonoConNormal" pitchFamily="34" charset="0"/>
              </a:rPr>
              <a:t> = </a:t>
            </a:r>
            <a:r>
              <a:rPr lang="de-AT" sz="1600" b="1" dirty="0" err="1" smtClean="0">
                <a:latin typeface="TheSansMonoConNormal" pitchFamily="34" charset="0"/>
              </a:rPr>
              <a:t>new</a:t>
            </a:r>
            <a:r>
              <a:rPr lang="de-AT" sz="1600" b="1" dirty="0" smtClean="0">
                <a:latin typeface="TheSansMonoConNormal" pitchFamily="34" charset="0"/>
              </a:rPr>
              <a:t> </a:t>
            </a:r>
            <a:r>
              <a:rPr lang="de-AT" sz="1600" b="1" dirty="0" err="1" smtClean="0">
                <a:latin typeface="TheSansMonoConNormal" pitchFamily="34" charset="0"/>
              </a:rPr>
              <a:t>Rect</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Rect</a:t>
            </a:r>
            <a:r>
              <a:rPr lang="de-AT" sz="1600" b="1" dirty="0" smtClean="0">
                <a:latin typeface="TheSansMonoConNormal" pitchFamily="34" charset="0"/>
              </a:rPr>
              <a:t> </a:t>
            </a:r>
            <a:r>
              <a:rPr lang="de-AT" sz="1600" b="1" dirty="0" err="1" smtClean="0">
                <a:latin typeface="TheSansMonoConNormal" pitchFamily="34" charset="0"/>
              </a:rPr>
              <a:t>dst</a:t>
            </a:r>
            <a:r>
              <a:rPr lang="de-AT" sz="1600" b="1" dirty="0" smtClean="0">
                <a:latin typeface="TheSansMonoConNormal" pitchFamily="34" charset="0"/>
              </a:rPr>
              <a:t> = </a:t>
            </a:r>
            <a:r>
              <a:rPr lang="de-AT" sz="1600" b="1" dirty="0" err="1" smtClean="0">
                <a:latin typeface="TheSansMonoConNormal" pitchFamily="34" charset="0"/>
              </a:rPr>
              <a:t>new</a:t>
            </a:r>
            <a:r>
              <a:rPr lang="de-AT" sz="1600" b="1" dirty="0" smtClean="0">
                <a:latin typeface="TheSansMonoConNormal" pitchFamily="34" charset="0"/>
              </a:rPr>
              <a:t> </a:t>
            </a:r>
            <a:r>
              <a:rPr lang="de-AT" sz="1600" b="1" dirty="0" err="1" smtClean="0">
                <a:latin typeface="TheSansMonoConNormal" pitchFamily="34" charset="0"/>
              </a:rPr>
              <a:t>Rect</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drawBitmap</a:t>
            </a:r>
            <a:r>
              <a:rPr lang="de-AT" sz="1600" b="1" dirty="0" smtClean="0">
                <a:latin typeface="TheSansMonoConNormal" pitchFamily="34" charset="0"/>
              </a:rPr>
              <a:t>(Bitmap </a:t>
            </a:r>
            <a:r>
              <a:rPr lang="de-AT" sz="1600" b="1" dirty="0" err="1" smtClean="0">
                <a:latin typeface="TheSansMonoConNormal" pitchFamily="34" charset="0"/>
              </a:rPr>
              <a:t>bitmap</a:t>
            </a:r>
            <a:r>
              <a:rPr lang="de-AT" sz="1600" b="1" dirty="0" smtClean="0">
                <a:latin typeface="TheSansMonoConNormal" pitchFamily="34" charset="0"/>
              </a:rPr>
              <a:t>, </a:t>
            </a:r>
            <a:r>
              <a:rPr lang="de-AT" sz="1600" b="1" dirty="0" err="1" smtClean="0">
                <a:latin typeface="TheSansMonoConNormal" pitchFamily="34" charset="0"/>
              </a:rPr>
              <a:t>int</a:t>
            </a:r>
            <a:r>
              <a:rPr lang="de-AT" sz="1600" b="1" dirty="0" smtClean="0">
                <a:latin typeface="TheSansMonoConNormal" pitchFamily="34" charset="0"/>
              </a:rPr>
              <a:t> x, </a:t>
            </a:r>
            <a:r>
              <a:rPr lang="de-AT" sz="1600" b="1" dirty="0" err="1" smtClean="0">
                <a:latin typeface="TheSansMonoConNormal" pitchFamily="34" charset="0"/>
              </a:rPr>
              <a:t>int</a:t>
            </a:r>
            <a:r>
              <a:rPr lang="de-AT" sz="1600" b="1" dirty="0" smtClean="0">
                <a:latin typeface="TheSansMonoConNormal" pitchFamily="34" charset="0"/>
              </a:rPr>
              <a:t> y, </a:t>
            </a:r>
            <a:r>
              <a:rPr lang="de-AT" sz="1600" b="1" dirty="0" err="1" smtClean="0">
                <a:latin typeface="TheSansMonoConNormal" pitchFamily="34" charset="0"/>
              </a:rPr>
              <a:t>int</a:t>
            </a:r>
            <a:r>
              <a:rPr lang="de-AT" sz="1600" b="1" dirty="0" smtClean="0">
                <a:latin typeface="TheSansMonoConNormal" pitchFamily="34" charset="0"/>
              </a:rPr>
              <a:t> </a:t>
            </a:r>
            <a:r>
              <a:rPr lang="de-AT" sz="1600" b="1" dirty="0" err="1" smtClean="0">
                <a:latin typeface="TheSansMonoConNormal" pitchFamily="34" charset="0"/>
              </a:rPr>
              <a:t>srcX</a:t>
            </a:r>
            <a:r>
              <a:rPr lang="de-AT" sz="1600" b="1" dirty="0" smtClean="0">
                <a:latin typeface="TheSansMonoConNormal" pitchFamily="34" charset="0"/>
              </a:rPr>
              <a:t>, </a:t>
            </a:r>
            <a:r>
              <a:rPr lang="de-AT" sz="1600" b="1" dirty="0" err="1" smtClean="0">
                <a:latin typeface="TheSansMonoConNormal" pitchFamily="34" charset="0"/>
              </a:rPr>
              <a:t>int</a:t>
            </a:r>
            <a:r>
              <a:rPr lang="de-AT" sz="1600" b="1" dirty="0" smtClean="0">
                <a:latin typeface="TheSansMonoConNormal" pitchFamily="34" charset="0"/>
              </a:rPr>
              <a:t> </a:t>
            </a:r>
            <a:r>
              <a:rPr lang="de-AT" sz="1600" b="1" dirty="0" err="1" smtClean="0">
                <a:latin typeface="TheSansMonoConNormal" pitchFamily="34" charset="0"/>
              </a:rPr>
              <a:t>srcY</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int</a:t>
            </a:r>
            <a:r>
              <a:rPr lang="de-AT" sz="1600" b="1" dirty="0" smtClean="0">
                <a:latin typeface="TheSansMonoConNormal" pitchFamily="34" charset="0"/>
              </a:rPr>
              <a:t> </a:t>
            </a:r>
            <a:r>
              <a:rPr lang="de-AT" sz="1600" b="1" dirty="0" err="1" smtClean="0">
                <a:latin typeface="TheSansMonoConNormal" pitchFamily="34" charset="0"/>
              </a:rPr>
              <a:t>srcWidth</a:t>
            </a:r>
            <a:r>
              <a:rPr lang="de-AT" sz="1600" b="1" dirty="0" smtClean="0">
                <a:latin typeface="TheSansMonoConNormal" pitchFamily="34" charset="0"/>
              </a:rPr>
              <a:t>, </a:t>
            </a:r>
            <a:r>
              <a:rPr lang="de-AT" sz="1600" b="1" dirty="0" err="1" smtClean="0">
                <a:latin typeface="TheSansMonoConNormal" pitchFamily="34" charset="0"/>
              </a:rPr>
              <a:t>int</a:t>
            </a:r>
            <a:r>
              <a:rPr lang="de-AT" sz="1600" b="1" dirty="0" smtClean="0">
                <a:latin typeface="TheSansMonoConNormal" pitchFamily="34" charset="0"/>
              </a:rPr>
              <a:t> </a:t>
            </a:r>
            <a:r>
              <a:rPr lang="de-AT" sz="1600" b="1" dirty="0" err="1" smtClean="0">
                <a:latin typeface="TheSansMonoConNormal" pitchFamily="34" charset="0"/>
              </a:rPr>
              <a:t>srcHeight</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canvas</a:t>
            </a:r>
            <a:r>
              <a:rPr lang="de-AT" sz="1600" b="1" dirty="0" smtClean="0">
                <a:latin typeface="TheSansMonoConNormal" pitchFamily="34" charset="0"/>
              </a:rPr>
              <a:t> == null) </a:t>
            </a:r>
            <a:r>
              <a:rPr lang="de-AT" sz="1600" b="1" dirty="0" err="1" smtClean="0">
                <a:latin typeface="TheSansMonoConNormal" pitchFamily="34" charset="0"/>
              </a:rPr>
              <a:t>return</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src.left</a:t>
            </a:r>
            <a:r>
              <a:rPr lang="de-AT" sz="1600" b="1" dirty="0" smtClean="0">
                <a:latin typeface="TheSansMonoConNormal" pitchFamily="34" charset="0"/>
              </a:rPr>
              <a:t>= </a:t>
            </a:r>
            <a:r>
              <a:rPr lang="de-AT" sz="1600" b="1" dirty="0" err="1" smtClean="0">
                <a:latin typeface="TheSansMonoConNormal" pitchFamily="34" charset="0"/>
              </a:rPr>
              <a:t>srcX</a:t>
            </a:r>
            <a:r>
              <a:rPr lang="de-AT" sz="1600" b="1" dirty="0" smtClean="0">
                <a:latin typeface="TheSansMonoConNormal" pitchFamily="34" charset="0"/>
              </a:rPr>
              <a:t>;</a:t>
            </a:r>
          </a:p>
          <a:p>
            <a:r>
              <a:rPr lang="de-AT" sz="1600" b="1" dirty="0" smtClean="0">
                <a:latin typeface="TheSansMonoConNormal" pitchFamily="34" charset="0"/>
              </a:rPr>
              <a:t>        src.top = </a:t>
            </a:r>
            <a:r>
              <a:rPr lang="de-AT" sz="1600" b="1" dirty="0" err="1" smtClean="0">
                <a:latin typeface="TheSansMonoConNormal" pitchFamily="34" charset="0"/>
              </a:rPr>
              <a:t>srcY</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src.right</a:t>
            </a:r>
            <a:r>
              <a:rPr lang="de-AT" sz="1600" b="1" dirty="0" smtClean="0">
                <a:latin typeface="TheSansMonoConNormal" pitchFamily="34" charset="0"/>
              </a:rPr>
              <a:t> = </a:t>
            </a:r>
            <a:r>
              <a:rPr lang="de-AT" sz="1600" b="1" dirty="0" err="1" smtClean="0">
                <a:latin typeface="TheSansMonoConNormal" pitchFamily="34" charset="0"/>
              </a:rPr>
              <a:t>srcX</a:t>
            </a:r>
            <a:r>
              <a:rPr lang="de-AT" sz="1600" b="1" dirty="0" smtClean="0">
                <a:latin typeface="TheSansMonoConNormal" pitchFamily="34" charset="0"/>
              </a:rPr>
              <a:t> + </a:t>
            </a:r>
            <a:r>
              <a:rPr lang="de-AT" sz="1600" b="1" dirty="0" err="1" smtClean="0">
                <a:latin typeface="TheSansMonoConNormal" pitchFamily="34" charset="0"/>
              </a:rPr>
              <a:t>srcWidth</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src.bottom</a:t>
            </a:r>
            <a:r>
              <a:rPr lang="de-AT" sz="1600" b="1" dirty="0" smtClean="0">
                <a:latin typeface="TheSansMonoConNormal" pitchFamily="34" charset="0"/>
              </a:rPr>
              <a:t> = </a:t>
            </a:r>
            <a:r>
              <a:rPr lang="de-AT" sz="1600" b="1" dirty="0" err="1" smtClean="0">
                <a:latin typeface="TheSansMonoConNormal" pitchFamily="34" charset="0"/>
              </a:rPr>
              <a:t>srcY</a:t>
            </a:r>
            <a:r>
              <a:rPr lang="de-AT" sz="1600" b="1" dirty="0" smtClean="0">
                <a:latin typeface="TheSansMonoConNormal" pitchFamily="34" charset="0"/>
              </a:rPr>
              <a:t> + </a:t>
            </a:r>
            <a:r>
              <a:rPr lang="de-AT" sz="1600" b="1" dirty="0" err="1" smtClean="0">
                <a:latin typeface="TheSansMonoConNormal" pitchFamily="34" charset="0"/>
              </a:rPr>
              <a:t>srcHeight</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dst.left</a:t>
            </a:r>
            <a:r>
              <a:rPr lang="de-AT" sz="1600" b="1" dirty="0" smtClean="0">
                <a:latin typeface="TheSansMonoConNormal" pitchFamily="34" charset="0"/>
              </a:rPr>
              <a:t> = x;</a:t>
            </a:r>
          </a:p>
          <a:p>
            <a:r>
              <a:rPr lang="de-AT" sz="1600" b="1" dirty="0" smtClean="0">
                <a:latin typeface="TheSansMonoConNormal" pitchFamily="34" charset="0"/>
              </a:rPr>
              <a:t>        dst.top = y;</a:t>
            </a:r>
          </a:p>
          <a:p>
            <a:r>
              <a:rPr lang="de-AT" sz="1600" b="1" dirty="0" smtClean="0">
                <a:latin typeface="TheSansMonoConNormal" pitchFamily="34" charset="0"/>
              </a:rPr>
              <a:t>        </a:t>
            </a:r>
            <a:r>
              <a:rPr lang="de-AT" sz="1600" b="1" dirty="0" err="1" smtClean="0">
                <a:latin typeface="TheSansMonoConNormal" pitchFamily="34" charset="0"/>
              </a:rPr>
              <a:t>dst.right</a:t>
            </a:r>
            <a:r>
              <a:rPr lang="de-AT" sz="1600" b="1" dirty="0" smtClean="0">
                <a:latin typeface="TheSansMonoConNormal" pitchFamily="34" charset="0"/>
              </a:rPr>
              <a:t> = x + </a:t>
            </a:r>
            <a:r>
              <a:rPr lang="de-AT" sz="1600" b="1" dirty="0" err="1" smtClean="0">
                <a:latin typeface="TheSansMonoConNormal" pitchFamily="34" charset="0"/>
              </a:rPr>
              <a:t>srcWidth</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dst.bottom</a:t>
            </a:r>
            <a:r>
              <a:rPr lang="de-AT" sz="1600" b="1" dirty="0" smtClean="0">
                <a:latin typeface="TheSansMonoConNormal" pitchFamily="34" charset="0"/>
              </a:rPr>
              <a:t> = y + </a:t>
            </a:r>
            <a:r>
              <a:rPr lang="de-AT" sz="1600" b="1" dirty="0" err="1" smtClean="0">
                <a:latin typeface="TheSansMonoConNormal" pitchFamily="34" charset="0"/>
              </a:rPr>
              <a:t>srcHeight</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canvas.drawBitmap</a:t>
            </a:r>
            <a:r>
              <a:rPr lang="de-AT" sz="1600" b="1" dirty="0" smtClean="0">
                <a:latin typeface="TheSansMonoConNormal" pitchFamily="34" charset="0"/>
              </a:rPr>
              <a:t>(</a:t>
            </a:r>
            <a:r>
              <a:rPr lang="de-AT" sz="1600" b="1" dirty="0" err="1" smtClean="0">
                <a:latin typeface="TheSansMonoConNormal" pitchFamily="34" charset="0"/>
              </a:rPr>
              <a:t>bitmap</a:t>
            </a:r>
            <a:r>
              <a:rPr lang="de-AT" sz="1600" b="1" dirty="0" smtClean="0">
                <a:latin typeface="TheSansMonoConNormal" pitchFamily="34" charset="0"/>
              </a:rPr>
              <a:t>, </a:t>
            </a:r>
            <a:r>
              <a:rPr lang="de-AT" sz="1600" b="1" dirty="0" err="1" smtClean="0">
                <a:latin typeface="TheSansMonoConNormal" pitchFamily="34" charset="0"/>
              </a:rPr>
              <a:t>src</a:t>
            </a:r>
            <a:r>
              <a:rPr lang="de-AT" sz="1600" b="1" dirty="0" smtClean="0">
                <a:latin typeface="TheSansMonoConNormal" pitchFamily="34" charset="0"/>
              </a:rPr>
              <a:t>, </a:t>
            </a:r>
            <a:r>
              <a:rPr lang="de-AT" sz="1600" b="1" dirty="0" err="1" smtClean="0">
                <a:latin typeface="TheSansMonoConNormal" pitchFamily="34" charset="0"/>
              </a:rPr>
              <a:t>dst</a:t>
            </a:r>
            <a:r>
              <a:rPr lang="de-AT" sz="1600" b="1" dirty="0" smtClean="0">
                <a:latin typeface="TheSansMonoConNormal" pitchFamily="34" charset="0"/>
              </a:rPr>
              <a:t>, null);</a:t>
            </a:r>
          </a:p>
          <a:p>
            <a:r>
              <a:rPr lang="de-AT" sz="1600" b="1" dirty="0" smtClean="0">
                <a:latin typeface="TheSansMonoConNormal" pitchFamily="34" charset="0"/>
              </a:rPr>
              <a:t>    }    ...</a:t>
            </a: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Graphics </a:t>
            </a:r>
            <a:r>
              <a:rPr lang="de-AT" dirty="0" err="1" smtClean="0"/>
              <a:t>Methods</a:t>
            </a:r>
            <a:endParaRPr lang="de-AT" dirty="0"/>
          </a:p>
        </p:txBody>
      </p:sp>
      <p:sp>
        <p:nvSpPr>
          <p:cNvPr id="4" name="Textfeld 3"/>
          <p:cNvSpPr txBox="1"/>
          <p:nvPr/>
        </p:nvSpPr>
        <p:spPr>
          <a:xfrm>
            <a:off x="503040" y="917912"/>
            <a:ext cx="8640960" cy="6001643"/>
          </a:xfrm>
          <a:prstGeom prst="rect">
            <a:avLst/>
          </a:prstGeom>
          <a:noFill/>
        </p:spPr>
        <p:txBody>
          <a:bodyPr wrap="square" rtlCol="0">
            <a:spAutoFit/>
          </a:bodyPr>
          <a:lstStyle/>
          <a:p>
            <a:r>
              <a:rPr lang="en-US" sz="1600" b="1" dirty="0" smtClean="0">
                <a:latin typeface="TheSansMonoConNormal" pitchFamily="34" charset="0"/>
              </a:rPr>
              <a:t>public class </a:t>
            </a:r>
            <a:r>
              <a:rPr lang="en-US" sz="1600" b="1" dirty="0" err="1" smtClean="0">
                <a:latin typeface="TheSansMonoConNormal" pitchFamily="34" charset="0"/>
              </a:rPr>
              <a:t>BitmapExample</a:t>
            </a:r>
            <a:r>
              <a:rPr lang="en-US" sz="1600" b="1" dirty="0" smtClean="0">
                <a:latin typeface="TheSansMonoConNormal" pitchFamily="34" charset="0"/>
              </a:rPr>
              <a:t> extends Game {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Screen </a:t>
            </a:r>
            <a:r>
              <a:rPr lang="de-AT" sz="1600" b="1" dirty="0" err="1" smtClean="0">
                <a:latin typeface="TheSansMonoConNormal" pitchFamily="34" charset="0"/>
              </a:rPr>
              <a:t>createStartScreen</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return</a:t>
            </a:r>
            <a:r>
              <a:rPr lang="de-AT" sz="1600" b="1" dirty="0" smtClean="0">
                <a:latin typeface="TheSansMonoConNormal" pitchFamily="34" charset="0"/>
              </a:rPr>
              <a:t> </a:t>
            </a:r>
            <a:r>
              <a:rPr lang="de-AT" sz="1600" b="1" dirty="0" err="1" smtClean="0">
                <a:latin typeface="TheSansMonoConNormal" pitchFamily="34" charset="0"/>
              </a:rPr>
              <a:t>new</a:t>
            </a:r>
            <a:r>
              <a:rPr lang="de-AT" sz="1600" b="1" dirty="0" smtClean="0">
                <a:latin typeface="TheSansMonoConNormal" pitchFamily="34" charset="0"/>
              </a:rPr>
              <a:t> </a:t>
            </a:r>
            <a:r>
              <a:rPr lang="de-AT" sz="1600" b="1" dirty="0" err="1" smtClean="0">
                <a:latin typeface="TheSansMonoConNormal" pitchFamily="34" charset="0"/>
              </a:rPr>
              <a:t>BitmapScreen</a:t>
            </a:r>
            <a:r>
              <a:rPr lang="de-AT" sz="1600" b="1" dirty="0" smtClean="0">
                <a:latin typeface="TheSansMonoConNormal" pitchFamily="34" charset="0"/>
              </a:rPr>
              <a:t>(</a:t>
            </a:r>
            <a:r>
              <a:rPr lang="de-AT" sz="1600" b="1" dirty="0" err="1" smtClean="0">
                <a:latin typeface="TheSansMonoConNormal" pitchFamily="34" charset="0"/>
              </a:rPr>
              <a:t>this</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class</a:t>
            </a:r>
            <a:r>
              <a:rPr lang="de-AT" sz="1600" b="1" dirty="0" smtClean="0">
                <a:latin typeface="TheSansMonoConNormal" pitchFamily="34" charset="0"/>
              </a:rPr>
              <a:t> </a:t>
            </a:r>
            <a:r>
              <a:rPr lang="de-AT" sz="1600" b="1" dirty="0" err="1" smtClean="0">
                <a:latin typeface="TheSansMonoConNormal" pitchFamily="34" charset="0"/>
              </a:rPr>
              <a:t>BitmapScreen</a:t>
            </a:r>
            <a:r>
              <a:rPr lang="de-AT" sz="1600" b="1" dirty="0" smtClean="0">
                <a:latin typeface="TheSansMonoConNormal" pitchFamily="34" charset="0"/>
              </a:rPr>
              <a:t> </a:t>
            </a:r>
            <a:r>
              <a:rPr lang="de-AT" sz="1600" b="1" dirty="0" err="1" smtClean="0">
                <a:latin typeface="TheSansMonoConNormal" pitchFamily="34" charset="0"/>
              </a:rPr>
              <a:t>extends</a:t>
            </a:r>
            <a:r>
              <a:rPr lang="de-AT" sz="1600" b="1" dirty="0" smtClean="0">
                <a:latin typeface="TheSansMonoConNormal" pitchFamily="34" charset="0"/>
              </a:rPr>
              <a:t> Screen {</a:t>
            </a:r>
          </a:p>
          <a:p>
            <a:r>
              <a:rPr lang="de-AT" sz="1600" b="1" dirty="0" smtClean="0">
                <a:latin typeface="TheSansMonoConNormal" pitchFamily="34" charset="0"/>
              </a:rPr>
              <a:t>        Bitmap </a:t>
            </a:r>
            <a:r>
              <a:rPr lang="de-AT" sz="1600" b="1" dirty="0" err="1" smtClean="0">
                <a:latin typeface="TheSansMonoConNormal" pitchFamily="34" charset="0"/>
              </a:rPr>
              <a:t>bob</a:t>
            </a:r>
            <a:r>
              <a:rPr lang="de-AT" sz="1600" b="1" dirty="0" smtClean="0">
                <a:latin typeface="TheSansMonoConNormal" pitchFamily="34" charset="0"/>
              </a:rPr>
              <a:t>;</a:t>
            </a:r>
          </a:p>
          <a:p>
            <a:endParaRPr lang="de-AT" sz="1600" b="1" dirty="0" smtClean="0">
              <a:latin typeface="TheSansMonoConNormal" pitchFamily="34" charset="0"/>
            </a:endParaRP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BitmapScreen</a:t>
            </a:r>
            <a:r>
              <a:rPr lang="de-AT" sz="1600" b="1" dirty="0" smtClean="0">
                <a:latin typeface="TheSansMonoConNormal" pitchFamily="34" charset="0"/>
              </a:rPr>
              <a:t>(Game </a:t>
            </a:r>
            <a:r>
              <a:rPr lang="de-AT" sz="1600" b="1" dirty="0" err="1" smtClean="0">
                <a:latin typeface="TheSansMonoConNormal" pitchFamily="34" charset="0"/>
              </a:rPr>
              <a:t>game</a:t>
            </a:r>
            <a:r>
              <a:rPr lang="de-AT" sz="1600" b="1" dirty="0" smtClean="0">
                <a:latin typeface="TheSansMonoConNormal" pitchFamily="34" charset="0"/>
              </a:rPr>
              <a:t>) {</a:t>
            </a:r>
          </a:p>
          <a:p>
            <a:r>
              <a:rPr lang="de-AT" sz="1600" b="1" dirty="0" smtClean="0">
                <a:latin typeface="TheSansMonoConNormal" pitchFamily="34" charset="0"/>
              </a:rPr>
              <a:t>            super(</a:t>
            </a:r>
            <a:r>
              <a:rPr lang="de-AT" sz="1600" b="1" dirty="0" err="1" smtClean="0">
                <a:latin typeface="TheSansMonoConNormal" pitchFamily="34" charset="0"/>
              </a:rPr>
              <a:t>game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bob</a:t>
            </a:r>
            <a:r>
              <a:rPr lang="de-AT" sz="1600" b="1" dirty="0" smtClean="0">
                <a:latin typeface="TheSansMonoConNormal" pitchFamily="34" charset="0"/>
              </a:rPr>
              <a:t> = </a:t>
            </a:r>
            <a:r>
              <a:rPr lang="de-AT" sz="1600" b="1" dirty="0" err="1" smtClean="0">
                <a:latin typeface="TheSansMonoConNormal" pitchFamily="34" charset="0"/>
              </a:rPr>
              <a:t>game.loadBitmap</a:t>
            </a:r>
            <a:r>
              <a:rPr lang="de-AT" sz="1600" b="1" dirty="0" smtClean="0">
                <a:latin typeface="TheSansMonoConNormal" pitchFamily="34" charset="0"/>
              </a:rPr>
              <a:t>("bob.png");</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update(</a:t>
            </a:r>
            <a:r>
              <a:rPr lang="de-AT" sz="1600" b="1" dirty="0" err="1" smtClean="0">
                <a:latin typeface="TheSansMonoConNormal" pitchFamily="34" charset="0"/>
              </a:rPr>
              <a:t>float</a:t>
            </a:r>
            <a:r>
              <a:rPr lang="de-AT" sz="1600" b="1" dirty="0" smtClean="0">
                <a:latin typeface="TheSansMonoConNormal" pitchFamily="34" charset="0"/>
              </a:rPr>
              <a:t> deltaTime) {</a:t>
            </a:r>
          </a:p>
          <a:p>
            <a:r>
              <a:rPr lang="de-AT" sz="1600" b="1" dirty="0" smtClean="0">
                <a:latin typeface="TheSansMonoConNormal" pitchFamily="34" charset="0"/>
              </a:rPr>
              <a:t>            </a:t>
            </a:r>
            <a:r>
              <a:rPr lang="de-AT" sz="1600" b="1" dirty="0" err="1" smtClean="0">
                <a:latin typeface="TheSansMonoConNormal" pitchFamily="34" charset="0"/>
              </a:rPr>
              <a:t>game.clearFrameBuffer</a:t>
            </a:r>
            <a:r>
              <a:rPr lang="de-AT" sz="1600" b="1" dirty="0" smtClean="0">
                <a:latin typeface="TheSansMonoConNormal" pitchFamily="34" charset="0"/>
              </a:rPr>
              <a:t>(</a:t>
            </a:r>
            <a:r>
              <a:rPr lang="de-AT" sz="1600" b="1" dirty="0" err="1" smtClean="0">
                <a:latin typeface="TheSansMonoConNormal" pitchFamily="34" charset="0"/>
              </a:rPr>
              <a:t>Color.BLUE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game.drawBitmap</a:t>
            </a:r>
            <a:r>
              <a:rPr lang="de-AT" sz="1600" b="1" dirty="0" smtClean="0">
                <a:latin typeface="TheSansMonoConNormal" pitchFamily="34" charset="0"/>
              </a:rPr>
              <a:t>(</a:t>
            </a:r>
            <a:r>
              <a:rPr lang="de-AT" sz="1600" b="1" dirty="0" err="1" smtClean="0">
                <a:latin typeface="TheSansMonoConNormal" pitchFamily="34" charset="0"/>
              </a:rPr>
              <a:t>bob</a:t>
            </a:r>
            <a:r>
              <a:rPr lang="de-AT" sz="1600" b="1" dirty="0" smtClean="0">
                <a:latin typeface="TheSansMonoConNormal" pitchFamily="34" charset="0"/>
              </a:rPr>
              <a:t>, 10, 10);</a:t>
            </a:r>
          </a:p>
          <a:p>
            <a:r>
              <a:rPr lang="de-AT" sz="1600" b="1" dirty="0" smtClean="0">
                <a:latin typeface="TheSansMonoConNormal" pitchFamily="34" charset="0"/>
              </a:rPr>
              <a:t>            </a:t>
            </a:r>
            <a:r>
              <a:rPr lang="de-AT" sz="1600" b="1" dirty="0" err="1" smtClean="0">
                <a:latin typeface="TheSansMonoConNormal" pitchFamily="34" charset="0"/>
              </a:rPr>
              <a:t>game.drawBitmap</a:t>
            </a:r>
            <a:r>
              <a:rPr lang="de-AT" sz="1600" b="1" dirty="0" smtClean="0">
                <a:latin typeface="TheSansMonoConNormal" pitchFamily="34" charset="0"/>
              </a:rPr>
              <a:t>(</a:t>
            </a:r>
            <a:r>
              <a:rPr lang="de-AT" sz="1600" b="1" dirty="0" err="1" smtClean="0">
                <a:latin typeface="TheSansMonoConNormal" pitchFamily="34" charset="0"/>
              </a:rPr>
              <a:t>bob</a:t>
            </a:r>
            <a:r>
              <a:rPr lang="de-AT" sz="1600" b="1" dirty="0" smtClean="0">
                <a:latin typeface="TheSansMonoConNormal" pitchFamily="34" charset="0"/>
              </a:rPr>
              <a:t>, 100, 128, 0, 0, 64, 64);</a:t>
            </a:r>
          </a:p>
          <a:p>
            <a:r>
              <a:rPr lang="de-AT" sz="1600" b="1" dirty="0" smtClean="0">
                <a:latin typeface="TheSansMonoConNormal" pitchFamily="34" charset="0"/>
              </a:rPr>
              <a:t>        }</a:t>
            </a:r>
          </a:p>
          <a:p>
            <a:endParaRPr lang="de-AT" sz="1600" b="1" dirty="0" smtClean="0">
              <a:latin typeface="TheSansMonoConNormal" pitchFamily="34" charset="0"/>
            </a:endParaRP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pause() { }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resume</a:t>
            </a:r>
            <a:r>
              <a:rPr lang="de-AT" sz="1600" b="1" dirty="0" smtClean="0">
                <a:latin typeface="TheSansMonoConNormal" pitchFamily="34" charset="0"/>
              </a:rPr>
              <a:t>() {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dispose</a:t>
            </a:r>
            <a:r>
              <a:rPr lang="de-AT" sz="1600" b="1" dirty="0" smtClean="0">
                <a:latin typeface="TheSansMonoConNormal" pitchFamily="34" charset="0"/>
              </a:rPr>
              <a:t>() { }</a:t>
            </a:r>
          </a:p>
          <a:p>
            <a:r>
              <a:rPr lang="de-AT" sz="1600" b="1" dirty="0" smtClean="0">
                <a:latin typeface="TheSansMonoConNormal" pitchFamily="34" charset="0"/>
              </a:rPr>
              <a:t>    }</a:t>
            </a: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Different Screen </a:t>
            </a:r>
            <a:r>
              <a:rPr lang="de-AT" dirty="0" err="1" smtClean="0"/>
              <a:t>Resolutions</a:t>
            </a:r>
            <a:endParaRPr lang="de-AT" dirty="0"/>
          </a:p>
        </p:txBody>
      </p:sp>
      <p:sp>
        <p:nvSpPr>
          <p:cNvPr id="3" name="Inhaltsplatzhalter 2"/>
          <p:cNvSpPr>
            <a:spLocks noGrp="1"/>
          </p:cNvSpPr>
          <p:nvPr>
            <p:ph idx="1"/>
          </p:nvPr>
        </p:nvSpPr>
        <p:spPr>
          <a:xfrm>
            <a:off x="467544" y="980728"/>
            <a:ext cx="8229600" cy="5544616"/>
          </a:xfrm>
        </p:spPr>
        <p:txBody>
          <a:bodyPr/>
          <a:lstStyle/>
          <a:p>
            <a:pPr>
              <a:buNone/>
            </a:pPr>
            <a:r>
              <a:rPr lang="de-AT" dirty="0" err="1" smtClean="0"/>
              <a:t>Ouch</a:t>
            </a:r>
            <a:r>
              <a:rPr lang="de-AT" dirty="0" smtClean="0"/>
              <a:t>!</a:t>
            </a:r>
            <a:endParaRPr lang="de-AT" dirty="0"/>
          </a:p>
        </p:txBody>
      </p:sp>
      <p:pic>
        <p:nvPicPr>
          <p:cNvPr id="1026" name="Picture 2"/>
          <p:cNvPicPr>
            <a:picLocks noChangeAspect="1" noChangeArrowheads="1"/>
          </p:cNvPicPr>
          <p:nvPr/>
        </p:nvPicPr>
        <p:blipFill>
          <a:blip r:embed="rId2" cstate="print"/>
          <a:srcRect/>
          <a:stretch>
            <a:fillRect/>
          </a:stretch>
        </p:blipFill>
        <p:spPr bwMode="auto">
          <a:xfrm>
            <a:off x="1619672" y="1700808"/>
            <a:ext cx="2453454" cy="4365104"/>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292080" y="2492896"/>
            <a:ext cx="1908043" cy="2862064"/>
          </a:xfrm>
          <a:prstGeom prst="rect">
            <a:avLst/>
          </a:prstGeom>
          <a:noFill/>
          <a:ln w="9525">
            <a:noFill/>
            <a:miter lim="800000"/>
            <a:headEnd/>
            <a:tailEnd/>
          </a:ln>
        </p:spPr>
      </p:pic>
      <p:sp>
        <p:nvSpPr>
          <p:cNvPr id="6" name="Textfeld 5"/>
          <p:cNvSpPr txBox="1"/>
          <p:nvPr/>
        </p:nvSpPr>
        <p:spPr>
          <a:xfrm>
            <a:off x="2339752" y="6237312"/>
            <a:ext cx="986167" cy="369332"/>
          </a:xfrm>
          <a:prstGeom prst="rect">
            <a:avLst/>
          </a:prstGeom>
          <a:noFill/>
        </p:spPr>
        <p:txBody>
          <a:bodyPr wrap="none" rtlCol="0">
            <a:spAutoFit/>
          </a:bodyPr>
          <a:lstStyle/>
          <a:p>
            <a:r>
              <a:rPr lang="de-AT" dirty="0" smtClean="0"/>
              <a:t>480x854</a:t>
            </a:r>
            <a:endParaRPr lang="de-AT" dirty="0"/>
          </a:p>
        </p:txBody>
      </p:sp>
      <p:sp>
        <p:nvSpPr>
          <p:cNvPr id="7" name="Textfeld 6"/>
          <p:cNvSpPr txBox="1"/>
          <p:nvPr/>
        </p:nvSpPr>
        <p:spPr>
          <a:xfrm>
            <a:off x="5724128" y="5517232"/>
            <a:ext cx="986167" cy="369332"/>
          </a:xfrm>
          <a:prstGeom prst="rect">
            <a:avLst/>
          </a:prstGeom>
          <a:noFill/>
        </p:spPr>
        <p:txBody>
          <a:bodyPr wrap="none" rtlCol="0">
            <a:spAutoFit/>
          </a:bodyPr>
          <a:lstStyle/>
          <a:p>
            <a:r>
              <a:rPr lang="de-AT" dirty="0" smtClean="0"/>
              <a:t>320x480</a:t>
            </a:r>
            <a:endParaRPr lang="de-AT"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Different Screen </a:t>
            </a:r>
            <a:r>
              <a:rPr lang="de-AT" dirty="0" err="1" smtClean="0"/>
              <a:t>Resolutions</a:t>
            </a:r>
            <a:endParaRPr lang="de-AT" dirty="0"/>
          </a:p>
        </p:txBody>
      </p:sp>
      <p:sp>
        <p:nvSpPr>
          <p:cNvPr id="3" name="Inhaltsplatzhalter 2"/>
          <p:cNvSpPr>
            <a:spLocks noGrp="1"/>
          </p:cNvSpPr>
          <p:nvPr>
            <p:ph idx="1"/>
          </p:nvPr>
        </p:nvSpPr>
        <p:spPr/>
        <p:txBody>
          <a:bodyPr>
            <a:normAutofit fontScale="77500" lnSpcReduction="20000"/>
          </a:bodyPr>
          <a:lstStyle/>
          <a:p>
            <a:r>
              <a:rPr lang="de-AT" dirty="0" err="1" smtClean="0"/>
              <a:t>We</a:t>
            </a:r>
            <a:r>
              <a:rPr lang="de-AT" dirty="0" smtClean="0"/>
              <a:t> </a:t>
            </a:r>
            <a:r>
              <a:rPr lang="de-AT" dirty="0" err="1" smtClean="0"/>
              <a:t>want</a:t>
            </a:r>
            <a:r>
              <a:rPr lang="de-AT" dirty="0" smtClean="0"/>
              <a:t> all </a:t>
            </a:r>
            <a:r>
              <a:rPr lang="de-AT" dirty="0" err="1" smtClean="0"/>
              <a:t>players</a:t>
            </a:r>
            <a:r>
              <a:rPr lang="de-AT" dirty="0" smtClean="0"/>
              <a:t> </a:t>
            </a:r>
            <a:r>
              <a:rPr lang="de-AT" dirty="0" err="1" smtClean="0"/>
              <a:t>to</a:t>
            </a:r>
            <a:r>
              <a:rPr lang="de-AT" dirty="0" smtClean="0"/>
              <a:t> </a:t>
            </a:r>
            <a:r>
              <a:rPr lang="de-AT" dirty="0" err="1" smtClean="0"/>
              <a:t>see</a:t>
            </a:r>
            <a:r>
              <a:rPr lang="de-AT" dirty="0" smtClean="0"/>
              <a:t> </a:t>
            </a:r>
            <a:r>
              <a:rPr lang="de-AT" dirty="0" err="1" smtClean="0"/>
              <a:t>the</a:t>
            </a:r>
            <a:r>
              <a:rPr lang="de-AT" dirty="0" smtClean="0"/>
              <a:t> same.</a:t>
            </a:r>
          </a:p>
          <a:p>
            <a:r>
              <a:rPr lang="de-AT" dirty="0" smtClean="0"/>
              <a:t>Problem: </a:t>
            </a:r>
          </a:p>
          <a:p>
            <a:pPr lvl="1"/>
            <a:r>
              <a:rPr lang="de-AT" dirty="0" smtClean="0"/>
              <a:t>Different </a:t>
            </a:r>
            <a:r>
              <a:rPr lang="de-AT" dirty="0" err="1" smtClean="0"/>
              <a:t>aspect</a:t>
            </a:r>
            <a:r>
              <a:rPr lang="de-AT" dirty="0" smtClean="0"/>
              <a:t> </a:t>
            </a:r>
            <a:r>
              <a:rPr lang="de-AT" dirty="0" err="1" smtClean="0"/>
              <a:t>ratios</a:t>
            </a:r>
            <a:r>
              <a:rPr lang="de-AT" dirty="0" smtClean="0"/>
              <a:t> (</a:t>
            </a:r>
            <a:r>
              <a:rPr lang="de-AT" dirty="0" err="1" smtClean="0"/>
              <a:t>width</a:t>
            </a:r>
            <a:r>
              <a:rPr lang="de-AT" dirty="0" smtClean="0"/>
              <a:t> / </a:t>
            </a:r>
            <a:r>
              <a:rPr lang="de-AT" dirty="0" err="1" smtClean="0"/>
              <a:t>height</a:t>
            </a:r>
            <a:r>
              <a:rPr lang="de-AT" dirty="0" smtClean="0"/>
              <a:t>).</a:t>
            </a:r>
          </a:p>
          <a:p>
            <a:pPr lvl="1"/>
            <a:r>
              <a:rPr lang="de-AT" dirty="0" smtClean="0"/>
              <a:t>Different </a:t>
            </a:r>
            <a:r>
              <a:rPr lang="de-AT" dirty="0" err="1" smtClean="0"/>
              <a:t>screen</a:t>
            </a:r>
            <a:r>
              <a:rPr lang="de-AT" dirty="0" smtClean="0"/>
              <a:t> </a:t>
            </a:r>
            <a:r>
              <a:rPr lang="de-AT" dirty="0" err="1" smtClean="0"/>
              <a:t>resolutions</a:t>
            </a:r>
            <a:r>
              <a:rPr lang="de-AT" dirty="0" smtClean="0"/>
              <a:t>.</a:t>
            </a:r>
          </a:p>
          <a:p>
            <a:r>
              <a:rPr lang="de-AT" dirty="0" smtClean="0"/>
              <a:t>Simple </a:t>
            </a:r>
            <a:r>
              <a:rPr lang="de-AT" dirty="0" err="1" smtClean="0"/>
              <a:t>solution</a:t>
            </a:r>
            <a:r>
              <a:rPr lang="de-AT" dirty="0" smtClean="0"/>
              <a:t>:</a:t>
            </a:r>
          </a:p>
          <a:p>
            <a:pPr lvl="1"/>
            <a:r>
              <a:rPr lang="de-AT" dirty="0" err="1" smtClean="0"/>
              <a:t>Assume</a:t>
            </a:r>
            <a:r>
              <a:rPr lang="de-AT" dirty="0" smtClean="0"/>
              <a:t> a </a:t>
            </a:r>
            <a:r>
              <a:rPr lang="de-AT" dirty="0" err="1" smtClean="0"/>
              <a:t>target</a:t>
            </a:r>
            <a:r>
              <a:rPr lang="de-AT" dirty="0" smtClean="0"/>
              <a:t> </a:t>
            </a:r>
            <a:r>
              <a:rPr lang="de-AT" dirty="0" err="1" smtClean="0"/>
              <a:t>resolution</a:t>
            </a:r>
            <a:r>
              <a:rPr lang="de-AT" dirty="0" smtClean="0"/>
              <a:t>, e.g. 320x480.</a:t>
            </a:r>
          </a:p>
          <a:p>
            <a:pPr lvl="1"/>
            <a:r>
              <a:rPr lang="de-AT" dirty="0" smtClean="0"/>
              <a:t>Create a </a:t>
            </a:r>
            <a:r>
              <a:rPr lang="de-AT" dirty="0" err="1" smtClean="0"/>
              <a:t>temporary</a:t>
            </a:r>
            <a:r>
              <a:rPr lang="de-AT" dirty="0" smtClean="0"/>
              <a:t> </a:t>
            </a:r>
            <a:r>
              <a:rPr lang="de-AT" dirty="0" err="1" smtClean="0"/>
              <a:t>bitmap</a:t>
            </a:r>
            <a:r>
              <a:rPr lang="de-AT" dirty="0" smtClean="0"/>
              <a:t> </a:t>
            </a:r>
            <a:r>
              <a:rPr lang="de-AT" dirty="0" err="1" smtClean="0"/>
              <a:t>of</a:t>
            </a:r>
            <a:r>
              <a:rPr lang="de-AT" dirty="0" smtClean="0"/>
              <a:t> </a:t>
            </a:r>
            <a:r>
              <a:rPr lang="de-AT" dirty="0" err="1" smtClean="0"/>
              <a:t>that</a:t>
            </a:r>
            <a:r>
              <a:rPr lang="de-AT" dirty="0" smtClean="0"/>
              <a:t> </a:t>
            </a:r>
            <a:r>
              <a:rPr lang="de-AT" dirty="0" err="1" smtClean="0"/>
              <a:t>size</a:t>
            </a:r>
            <a:r>
              <a:rPr lang="de-AT" dirty="0" smtClean="0"/>
              <a:t>.</a:t>
            </a:r>
          </a:p>
          <a:p>
            <a:pPr lvl="1"/>
            <a:r>
              <a:rPr lang="de-AT" dirty="0" err="1" smtClean="0"/>
              <a:t>Direct</a:t>
            </a:r>
            <a:r>
              <a:rPr lang="de-AT" dirty="0" smtClean="0"/>
              <a:t> all </a:t>
            </a:r>
            <a:r>
              <a:rPr lang="de-AT" dirty="0" err="1" smtClean="0"/>
              <a:t>drawing</a:t>
            </a:r>
            <a:r>
              <a:rPr lang="de-AT" dirty="0" smtClean="0"/>
              <a:t> </a:t>
            </a:r>
            <a:r>
              <a:rPr lang="de-AT" dirty="0" err="1" smtClean="0"/>
              <a:t>to</a:t>
            </a:r>
            <a:r>
              <a:rPr lang="de-AT" dirty="0" smtClean="0"/>
              <a:t> </a:t>
            </a:r>
            <a:r>
              <a:rPr lang="de-AT" dirty="0" err="1" smtClean="0"/>
              <a:t>that</a:t>
            </a:r>
            <a:r>
              <a:rPr lang="de-AT" dirty="0" smtClean="0"/>
              <a:t> </a:t>
            </a:r>
            <a:r>
              <a:rPr lang="de-AT" dirty="0" err="1" smtClean="0"/>
              <a:t>bitmap</a:t>
            </a:r>
            <a:r>
              <a:rPr lang="de-AT" dirty="0" smtClean="0"/>
              <a:t>.</a:t>
            </a:r>
          </a:p>
          <a:p>
            <a:pPr lvl="1"/>
            <a:r>
              <a:rPr lang="de-AT" dirty="0" err="1" smtClean="0"/>
              <a:t>At</a:t>
            </a:r>
            <a:r>
              <a:rPr lang="de-AT" dirty="0" smtClean="0"/>
              <a:t> </a:t>
            </a:r>
            <a:r>
              <a:rPr lang="de-AT" dirty="0" err="1" smtClean="0"/>
              <a:t>the</a:t>
            </a:r>
            <a:r>
              <a:rPr lang="de-AT" dirty="0" smtClean="0"/>
              <a:t> end </a:t>
            </a:r>
            <a:r>
              <a:rPr lang="de-AT" dirty="0" err="1" smtClean="0"/>
              <a:t>of</a:t>
            </a:r>
            <a:r>
              <a:rPr lang="de-AT" dirty="0" smtClean="0"/>
              <a:t> a </a:t>
            </a:r>
            <a:r>
              <a:rPr lang="de-AT" dirty="0" err="1" smtClean="0"/>
              <a:t>frame</a:t>
            </a:r>
            <a:r>
              <a:rPr lang="de-AT" dirty="0" smtClean="0"/>
              <a:t> </a:t>
            </a:r>
            <a:r>
              <a:rPr lang="de-AT" dirty="0" err="1" smtClean="0"/>
              <a:t>blit</a:t>
            </a:r>
            <a:r>
              <a:rPr lang="de-AT" dirty="0" smtClean="0"/>
              <a:t> </a:t>
            </a:r>
            <a:r>
              <a:rPr lang="de-AT" dirty="0" err="1" smtClean="0"/>
              <a:t>the</a:t>
            </a:r>
            <a:r>
              <a:rPr lang="de-AT" dirty="0" smtClean="0"/>
              <a:t> </a:t>
            </a:r>
            <a:r>
              <a:rPr lang="de-AT" dirty="0" err="1" smtClean="0"/>
              <a:t>bitmap</a:t>
            </a:r>
            <a:r>
              <a:rPr lang="de-AT" dirty="0" smtClean="0"/>
              <a:t> </a:t>
            </a:r>
            <a:r>
              <a:rPr lang="de-AT" dirty="0" err="1" smtClean="0"/>
              <a:t>to</a:t>
            </a:r>
            <a:r>
              <a:rPr lang="de-AT" dirty="0" smtClean="0"/>
              <a:t> </a:t>
            </a:r>
            <a:r>
              <a:rPr lang="de-AT" dirty="0" err="1" smtClean="0"/>
              <a:t>the</a:t>
            </a:r>
            <a:r>
              <a:rPr lang="de-AT" dirty="0" smtClean="0"/>
              <a:t> real </a:t>
            </a:r>
            <a:r>
              <a:rPr lang="de-AT" dirty="0" err="1" smtClean="0"/>
              <a:t>framebuffer</a:t>
            </a:r>
            <a:r>
              <a:rPr lang="de-AT" dirty="0" smtClean="0"/>
              <a:t>, </a:t>
            </a:r>
            <a:r>
              <a:rPr lang="de-AT" dirty="0" err="1" smtClean="0"/>
              <a:t>stretching</a:t>
            </a:r>
            <a:r>
              <a:rPr lang="de-AT" dirty="0" smtClean="0"/>
              <a:t> </a:t>
            </a:r>
            <a:r>
              <a:rPr lang="de-AT" dirty="0" err="1" smtClean="0"/>
              <a:t>it</a:t>
            </a:r>
            <a:r>
              <a:rPr lang="de-AT" dirty="0" smtClean="0"/>
              <a:t> </a:t>
            </a:r>
            <a:r>
              <a:rPr lang="de-AT" dirty="0" err="1" smtClean="0"/>
              <a:t>if</a:t>
            </a:r>
            <a:r>
              <a:rPr lang="de-AT" dirty="0" smtClean="0"/>
              <a:t> </a:t>
            </a:r>
            <a:r>
              <a:rPr lang="de-AT" dirty="0" err="1" smtClean="0"/>
              <a:t>necessary</a:t>
            </a:r>
            <a:r>
              <a:rPr lang="de-AT" dirty="0" smtClean="0"/>
              <a:t>.</a:t>
            </a:r>
          </a:p>
          <a:p>
            <a:r>
              <a:rPr lang="de-AT" dirty="0" err="1" smtClean="0"/>
              <a:t>Copes</a:t>
            </a:r>
            <a:r>
              <a:rPr lang="de-AT" dirty="0" smtClean="0"/>
              <a:t> </a:t>
            </a:r>
            <a:r>
              <a:rPr lang="de-AT" dirty="0" err="1" smtClean="0"/>
              <a:t>with</a:t>
            </a:r>
            <a:r>
              <a:rPr lang="de-AT" dirty="0" smtClean="0"/>
              <a:t> different </a:t>
            </a:r>
            <a:r>
              <a:rPr lang="de-AT" dirty="0" err="1" smtClean="0"/>
              <a:t>screen</a:t>
            </a:r>
            <a:r>
              <a:rPr lang="de-AT" dirty="0" smtClean="0"/>
              <a:t> </a:t>
            </a:r>
            <a:r>
              <a:rPr lang="de-AT" dirty="0" err="1" smtClean="0"/>
              <a:t>resolutions</a:t>
            </a:r>
            <a:r>
              <a:rPr lang="de-AT" dirty="0" smtClean="0"/>
              <a:t>, </a:t>
            </a:r>
            <a:r>
              <a:rPr lang="de-AT" dirty="0" err="1" smtClean="0"/>
              <a:t>produces</a:t>
            </a:r>
            <a:r>
              <a:rPr lang="de-AT" dirty="0" smtClean="0"/>
              <a:t> </a:t>
            </a:r>
            <a:r>
              <a:rPr lang="de-AT" dirty="0" err="1" smtClean="0"/>
              <a:t>some</a:t>
            </a:r>
            <a:r>
              <a:rPr lang="de-AT" dirty="0" smtClean="0"/>
              <a:t> </a:t>
            </a:r>
            <a:r>
              <a:rPr lang="de-AT" dirty="0" err="1" smtClean="0"/>
              <a:t>stretching</a:t>
            </a:r>
            <a:r>
              <a:rPr lang="de-AT" dirty="0" smtClean="0"/>
              <a:t> due </a:t>
            </a:r>
            <a:r>
              <a:rPr lang="de-AT" dirty="0" err="1" smtClean="0"/>
              <a:t>to</a:t>
            </a:r>
            <a:r>
              <a:rPr lang="de-AT" dirty="0" smtClean="0"/>
              <a:t> </a:t>
            </a:r>
            <a:r>
              <a:rPr lang="de-AT" dirty="0" err="1" smtClean="0"/>
              <a:t>difference</a:t>
            </a:r>
            <a:r>
              <a:rPr lang="de-AT" dirty="0" smtClean="0"/>
              <a:t> </a:t>
            </a:r>
            <a:r>
              <a:rPr lang="de-AT" dirty="0" smtClean="0"/>
              <a:t>in </a:t>
            </a:r>
            <a:r>
              <a:rPr lang="de-AT" dirty="0" err="1" smtClean="0"/>
              <a:t>aspect</a:t>
            </a:r>
            <a:r>
              <a:rPr lang="de-AT" dirty="0" smtClean="0"/>
              <a:t> </a:t>
            </a:r>
            <a:r>
              <a:rPr lang="de-AT" dirty="0" err="1" smtClean="0"/>
              <a:t>ratio</a:t>
            </a:r>
            <a:r>
              <a:rPr lang="de-AT" dirty="0" smtClean="0"/>
              <a:t>.</a:t>
            </a:r>
          </a:p>
          <a:p>
            <a:r>
              <a:rPr lang="de-AT" dirty="0" err="1" smtClean="0"/>
              <a:t>We</a:t>
            </a:r>
            <a:r>
              <a:rPr lang="de-AT" dirty="0" smtClean="0"/>
              <a:t> </a:t>
            </a:r>
            <a:r>
              <a:rPr lang="de-AT" dirty="0" err="1" smtClean="0"/>
              <a:t>work</a:t>
            </a:r>
            <a:r>
              <a:rPr lang="de-AT" dirty="0" smtClean="0"/>
              <a:t> in a </a:t>
            </a:r>
            <a:r>
              <a:rPr lang="de-AT" dirty="0" err="1" smtClean="0"/>
              <a:t>unified</a:t>
            </a:r>
            <a:r>
              <a:rPr lang="de-AT" dirty="0" smtClean="0"/>
              <a:t> </a:t>
            </a:r>
            <a:r>
              <a:rPr lang="de-AT" dirty="0" err="1" smtClean="0"/>
              <a:t>coordinate</a:t>
            </a:r>
            <a:r>
              <a:rPr lang="de-AT" dirty="0" smtClean="0"/>
              <a:t> </a:t>
            </a:r>
            <a:r>
              <a:rPr lang="de-AT" dirty="0" err="1" smtClean="0"/>
              <a:t>system</a:t>
            </a:r>
            <a:r>
              <a:rPr lang="de-AT" dirty="0" smtClean="0"/>
              <a:t>, </a:t>
            </a:r>
            <a:r>
              <a:rPr lang="de-AT" dirty="0" err="1" smtClean="0"/>
              <a:t>no</a:t>
            </a:r>
            <a:r>
              <a:rPr lang="de-AT" dirty="0" smtClean="0"/>
              <a:t> matter </a:t>
            </a:r>
            <a:r>
              <a:rPr lang="de-AT" dirty="0" err="1" smtClean="0"/>
              <a:t>the</a:t>
            </a:r>
            <a:r>
              <a:rPr lang="de-AT" dirty="0" smtClean="0"/>
              <a:t> </a:t>
            </a:r>
            <a:r>
              <a:rPr lang="de-AT" dirty="0" err="1" smtClean="0"/>
              <a:t>actual</a:t>
            </a:r>
            <a:r>
              <a:rPr lang="de-AT" dirty="0" smtClean="0"/>
              <a:t> </a:t>
            </a:r>
            <a:r>
              <a:rPr lang="de-AT" dirty="0" err="1" smtClean="0"/>
              <a:t>screen</a:t>
            </a:r>
            <a:r>
              <a:rPr lang="de-AT" dirty="0" smtClean="0"/>
              <a:t> </a:t>
            </a:r>
            <a:r>
              <a:rPr lang="de-AT" dirty="0" err="1" smtClean="0"/>
              <a:t>resolution</a:t>
            </a:r>
            <a:r>
              <a:rPr lang="de-AT" dirty="0" smtClean="0"/>
              <a:t>!</a:t>
            </a:r>
          </a:p>
          <a:p>
            <a:r>
              <a:rPr lang="de-AT" dirty="0" err="1" smtClean="0"/>
              <a:t>Good</a:t>
            </a:r>
            <a:r>
              <a:rPr lang="de-AT" dirty="0" smtClean="0"/>
              <a:t> </a:t>
            </a:r>
            <a:r>
              <a:rPr lang="de-AT" dirty="0" err="1" smtClean="0"/>
              <a:t>enough</a:t>
            </a:r>
            <a:r>
              <a:rPr lang="de-AT" dirty="0" smtClean="0"/>
              <a:t> </a:t>
            </a:r>
            <a:r>
              <a:rPr lang="de-AT" dirty="0" err="1" smtClean="0"/>
              <a:t>for</a:t>
            </a:r>
            <a:r>
              <a:rPr lang="de-AT" dirty="0" smtClean="0"/>
              <a:t> </a:t>
            </a:r>
            <a:r>
              <a:rPr lang="de-AT" dirty="0" err="1" smtClean="0"/>
              <a:t>most</a:t>
            </a:r>
            <a:r>
              <a:rPr lang="de-AT" dirty="0" smtClean="0"/>
              <a:t> </a:t>
            </a:r>
            <a:r>
              <a:rPr lang="de-AT" dirty="0" err="1" smtClean="0"/>
              <a:t>games</a:t>
            </a:r>
            <a:r>
              <a:rPr lang="de-AT" dirty="0" smtClean="0"/>
              <a:t>!</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Graphics </a:t>
            </a:r>
            <a:r>
              <a:rPr lang="de-AT" dirty="0" err="1" smtClean="0"/>
              <a:t>Methods</a:t>
            </a:r>
            <a:endParaRPr lang="de-AT" dirty="0"/>
          </a:p>
        </p:txBody>
      </p:sp>
      <p:sp>
        <p:nvSpPr>
          <p:cNvPr id="4" name="Textfeld 3"/>
          <p:cNvSpPr txBox="1"/>
          <p:nvPr/>
        </p:nvSpPr>
        <p:spPr>
          <a:xfrm>
            <a:off x="503040" y="917912"/>
            <a:ext cx="8640960" cy="6124754"/>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r>
              <a:rPr lang="de-AT" sz="1400" b="1" dirty="0" err="1" smtClean="0">
                <a:latin typeface="TheSansMonoConNormal" pitchFamily="34" charset="0"/>
              </a:rPr>
              <a:t>implements</a:t>
            </a:r>
            <a:r>
              <a:rPr lang="de-AT" sz="1400" b="1" dirty="0" smtClean="0">
                <a:latin typeface="TheSansMonoConNormal" pitchFamily="34" charset="0"/>
              </a:rPr>
              <a:t> </a:t>
            </a:r>
            <a:r>
              <a:rPr lang="de-AT" sz="1400" b="1" dirty="0" err="1" smtClean="0">
                <a:latin typeface="TheSansMonoConNormal" pitchFamily="34" charset="0"/>
              </a:rPr>
              <a:t>Runnable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private Bitmap </a:t>
            </a:r>
            <a:r>
              <a:rPr lang="de-AT" sz="1400" b="1" dirty="0" err="1" smtClean="0">
                <a:latin typeface="TheSansMonoConNormal" pitchFamily="34" charset="0"/>
              </a:rPr>
              <a:t>offscreenSurface</a:t>
            </a:r>
            <a:r>
              <a:rPr lang="de-AT" sz="1400" b="1" dirty="0" smtClean="0">
                <a:latin typeface="TheSansMonoConNormal" pitchFamily="34" charset="0"/>
              </a:rPr>
              <a:t>;</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onCreate</a:t>
            </a:r>
            <a:r>
              <a:rPr lang="de-AT" sz="1400" b="1" dirty="0" smtClean="0">
                <a:latin typeface="TheSansMonoConNormal" pitchFamily="34" charset="0"/>
              </a:rPr>
              <a:t>(</a:t>
            </a:r>
            <a:r>
              <a:rPr lang="de-AT" sz="1400" b="1" dirty="0" err="1" smtClean="0">
                <a:latin typeface="TheSansMonoConNormal" pitchFamily="34" charset="0"/>
              </a:rPr>
              <a:t>Bundle</a:t>
            </a:r>
            <a:r>
              <a:rPr lang="de-AT" sz="1400" b="1" dirty="0" smtClean="0">
                <a:latin typeface="TheSansMonoConNormal" pitchFamily="34" charset="0"/>
              </a:rPr>
              <a:t> </a:t>
            </a:r>
            <a:r>
              <a:rPr lang="de-AT" sz="1400" b="1" dirty="0" err="1" smtClean="0">
                <a:latin typeface="TheSansMonoConNormal" pitchFamily="34" charset="0"/>
              </a:rPr>
              <a:t>instanceBundle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surfaceView.getWidth</a:t>
            </a:r>
            <a:r>
              <a:rPr lang="de-AT" sz="1400" b="1" dirty="0" smtClean="0">
                <a:latin typeface="TheSansMonoConNormal" pitchFamily="34" charset="0"/>
              </a:rPr>
              <a:t>() &gt; </a:t>
            </a:r>
            <a:r>
              <a:rPr lang="de-AT" sz="1400" b="1" dirty="0" err="1" smtClean="0">
                <a:latin typeface="TheSansMonoConNormal" pitchFamily="34" charset="0"/>
              </a:rPr>
              <a:t>surfaceView.getHeight</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setOffscreenSurface</a:t>
            </a:r>
            <a:r>
              <a:rPr lang="de-AT" sz="1400" b="1" dirty="0" smtClean="0">
                <a:latin typeface="TheSansMonoConNormal" pitchFamily="34" charset="0"/>
              </a:rPr>
              <a:t>(480, 320);</a:t>
            </a:r>
          </a:p>
          <a:p>
            <a:r>
              <a:rPr lang="de-AT" sz="1400" b="1" dirty="0" smtClean="0">
                <a:latin typeface="TheSansMonoConNormal" pitchFamily="34" charset="0"/>
              </a:rPr>
              <a:t>        } </a:t>
            </a:r>
            <a:r>
              <a:rPr lang="de-AT" sz="1400" b="1" dirty="0" err="1" smtClean="0">
                <a:latin typeface="TheSansMonoConNormal" pitchFamily="34" charset="0"/>
              </a:rPr>
              <a:t>else</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setOffscreenSurface</a:t>
            </a:r>
            <a:r>
              <a:rPr lang="de-AT" sz="1400" b="1" dirty="0" smtClean="0">
                <a:latin typeface="TheSansMonoConNormal" pitchFamily="34" charset="0"/>
              </a:rPr>
              <a:t>(320, 480);</a:t>
            </a:r>
          </a:p>
          <a:p>
            <a:r>
              <a:rPr lang="de-AT" sz="1400" b="1" dirty="0" smtClean="0">
                <a:latin typeface="TheSansMonoConNormal" pitchFamily="34" charset="0"/>
              </a:rPr>
              <a:t>        }</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en-US" sz="1400" b="1" dirty="0" smtClean="0">
                <a:latin typeface="TheSansMonoConNormal" pitchFamily="34" charset="0"/>
              </a:rPr>
              <a:t> public void </a:t>
            </a:r>
            <a:r>
              <a:rPr lang="en-US" sz="1400" b="1" dirty="0" err="1" smtClean="0">
                <a:latin typeface="TheSansMonoConNormal" pitchFamily="34" charset="0"/>
              </a:rPr>
              <a:t>setOffscreenSurface</a:t>
            </a:r>
            <a:r>
              <a:rPr lang="en-US" sz="1400" b="1" dirty="0" smtClean="0">
                <a:latin typeface="TheSansMonoConNormal" pitchFamily="34" charset="0"/>
              </a:rPr>
              <a:t>(</a:t>
            </a:r>
            <a:r>
              <a:rPr lang="en-US" sz="1400" b="1" dirty="0" err="1" smtClean="0">
                <a:latin typeface="TheSansMonoConNormal" pitchFamily="34" charset="0"/>
              </a:rPr>
              <a:t>int</a:t>
            </a:r>
            <a:r>
              <a:rPr lang="en-US" sz="1400" b="1" dirty="0" smtClean="0">
                <a:latin typeface="TheSansMonoConNormal" pitchFamily="34" charset="0"/>
              </a:rPr>
              <a:t> width, </a:t>
            </a:r>
            <a:r>
              <a:rPr lang="en-US" sz="1400" b="1" dirty="0" err="1" smtClean="0">
                <a:latin typeface="TheSansMonoConNormal" pitchFamily="34" charset="0"/>
              </a:rPr>
              <a:t>int</a:t>
            </a:r>
            <a:r>
              <a:rPr lang="en-US" sz="1400" b="1" dirty="0" smtClean="0">
                <a:latin typeface="TheSansMonoConNormal" pitchFamily="34" charset="0"/>
              </a:rPr>
              <a:t> height)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offscreenSurface</a:t>
            </a:r>
            <a:r>
              <a:rPr lang="de-AT" sz="1400" b="1" dirty="0" smtClean="0">
                <a:latin typeface="TheSansMonoConNormal" pitchFamily="34" charset="0"/>
              </a:rPr>
              <a:t> != null) </a:t>
            </a:r>
            <a:r>
              <a:rPr lang="de-AT" sz="1400" b="1" dirty="0" err="1" smtClean="0">
                <a:latin typeface="TheSansMonoConNormal" pitchFamily="34" charset="0"/>
              </a:rPr>
              <a:t>offscreenSurface.recycle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offscreenSurface</a:t>
            </a:r>
            <a:r>
              <a:rPr lang="de-AT" sz="1400" b="1" dirty="0" smtClean="0">
                <a:latin typeface="TheSansMonoConNormal" pitchFamily="34" charset="0"/>
              </a:rPr>
              <a:t> = </a:t>
            </a:r>
            <a:r>
              <a:rPr lang="de-AT" sz="1400" b="1" dirty="0" err="1" smtClean="0">
                <a:latin typeface="TheSansMonoConNormal" pitchFamily="34" charset="0"/>
              </a:rPr>
              <a:t>Bitmap.</a:t>
            </a:r>
            <a:r>
              <a:rPr lang="de-AT" sz="1400" b="1" i="1" dirty="0" err="1" smtClean="0">
                <a:latin typeface="TheSansMonoConNormal" pitchFamily="34" charset="0"/>
              </a:rPr>
              <a:t>createBitmap</a:t>
            </a:r>
            <a:r>
              <a:rPr lang="de-AT" sz="1400" b="1" i="1" dirty="0" smtClean="0">
                <a:latin typeface="TheSansMonoConNormal" pitchFamily="34" charset="0"/>
              </a:rPr>
              <a:t>(</a:t>
            </a:r>
            <a:r>
              <a:rPr lang="de-AT" sz="1400" b="1" i="1" dirty="0" err="1" smtClean="0">
                <a:latin typeface="TheSansMonoConNormal" pitchFamily="34" charset="0"/>
              </a:rPr>
              <a:t>width</a:t>
            </a:r>
            <a:r>
              <a:rPr lang="de-AT" sz="1400" b="1" i="1" dirty="0" smtClean="0">
                <a:latin typeface="TheSansMonoConNormal" pitchFamily="34" charset="0"/>
              </a:rPr>
              <a:t>, </a:t>
            </a:r>
            <a:r>
              <a:rPr lang="de-AT" sz="1400" b="1" i="1" dirty="0" err="1" smtClean="0">
                <a:latin typeface="TheSansMonoConNormal" pitchFamily="34" charset="0"/>
              </a:rPr>
              <a:t>height</a:t>
            </a:r>
            <a:r>
              <a:rPr lang="de-AT" sz="1400" b="1" i="1" dirty="0" smtClean="0">
                <a:latin typeface="TheSansMonoConNormal" pitchFamily="34" charset="0"/>
              </a:rPr>
              <a:t>, Config.RGB_565);</a:t>
            </a:r>
          </a:p>
          <a:p>
            <a:r>
              <a:rPr lang="de-AT" sz="1400" b="1" dirty="0" smtClean="0">
                <a:latin typeface="TheSansMonoConNormal" pitchFamily="34" charset="0"/>
              </a:rPr>
              <a:t>        </a:t>
            </a:r>
            <a:r>
              <a:rPr lang="de-AT" sz="1400" b="1" dirty="0" err="1" smtClean="0">
                <a:latin typeface="TheSansMonoConNormal" pitchFamily="34" charset="0"/>
              </a:rPr>
              <a:t>canvas</a:t>
            </a:r>
            <a:r>
              <a:rPr lang="de-AT" sz="1400" b="1" dirty="0" smtClean="0">
                <a:latin typeface="TheSansMonoConNormal" pitchFamily="34" charset="0"/>
              </a:rPr>
              <a:t> =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Canvas</a:t>
            </a:r>
            <a:r>
              <a:rPr lang="de-AT" sz="1400" b="1" dirty="0" smtClean="0">
                <a:latin typeface="TheSansMonoConNormal" pitchFamily="34" charset="0"/>
              </a:rPr>
              <a:t>(</a:t>
            </a:r>
            <a:r>
              <a:rPr lang="de-AT" sz="1400" b="1" dirty="0" err="1" smtClean="0">
                <a:latin typeface="TheSansMonoConNormal" pitchFamily="34" charset="0"/>
              </a:rPr>
              <a:t>offscreenSurface</a:t>
            </a:r>
            <a:r>
              <a:rPr lang="de-AT" sz="1400" b="1" dirty="0" smtClean="0">
                <a:latin typeface="TheSansMonoConNormal" pitchFamily="34" charset="0"/>
              </a:rPr>
              <a:t>);</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getFramebufferWidth</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offscreenSurface.getWidth</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getFramebufferHeight</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offscreenSurface.getHeight</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 Genres: </a:t>
            </a:r>
            <a:r>
              <a:rPr lang="de-AT" dirty="0" err="1" smtClean="0"/>
              <a:t>to</a:t>
            </a:r>
            <a:r>
              <a:rPr lang="de-AT" dirty="0" smtClean="0"/>
              <a:t> </a:t>
            </a:r>
            <a:r>
              <a:rPr lang="de-AT" dirty="0" err="1" smtClean="0"/>
              <a:t>Each</a:t>
            </a:r>
            <a:r>
              <a:rPr lang="de-AT" dirty="0" smtClean="0"/>
              <a:t> </a:t>
            </a:r>
            <a:r>
              <a:rPr lang="de-AT" dirty="0" err="1" smtClean="0"/>
              <a:t>One‘s</a:t>
            </a:r>
            <a:r>
              <a:rPr lang="de-AT" dirty="0" smtClean="0"/>
              <a:t> Taste</a:t>
            </a:r>
            <a:endParaRPr lang="de-AT" dirty="0"/>
          </a:p>
        </p:txBody>
      </p:sp>
      <p:sp>
        <p:nvSpPr>
          <p:cNvPr id="3" name="Inhaltsplatzhalter 2"/>
          <p:cNvSpPr>
            <a:spLocks noGrp="1"/>
          </p:cNvSpPr>
          <p:nvPr>
            <p:ph idx="1"/>
          </p:nvPr>
        </p:nvSpPr>
        <p:spPr/>
        <p:txBody>
          <a:bodyPr/>
          <a:lstStyle/>
          <a:p>
            <a:pPr algn="ctr">
              <a:buNone/>
            </a:pPr>
            <a:r>
              <a:rPr lang="de-AT" dirty="0" smtClean="0"/>
              <a:t>Puzzle Games </a:t>
            </a:r>
            <a:endParaRPr lang="de-AT" dirty="0"/>
          </a:p>
        </p:txBody>
      </p:sp>
      <p:pic>
        <p:nvPicPr>
          <p:cNvPr id="1026" name="Picture 2" descr="http://www.geek.com/wp-content/uploads/2009/12/Angry_Birds_nitro.png"/>
          <p:cNvPicPr>
            <a:picLocks noChangeAspect="1" noChangeArrowheads="1"/>
          </p:cNvPicPr>
          <p:nvPr/>
        </p:nvPicPr>
        <p:blipFill>
          <a:blip r:embed="rId2" cstate="print"/>
          <a:srcRect/>
          <a:stretch>
            <a:fillRect/>
          </a:stretch>
        </p:blipFill>
        <p:spPr bwMode="auto">
          <a:xfrm>
            <a:off x="1475656" y="1772816"/>
            <a:ext cx="5832648" cy="3888433"/>
          </a:xfrm>
          <a:prstGeom prst="rect">
            <a:avLst/>
          </a:prstGeom>
          <a:noFill/>
          <a:effectLst>
            <a:outerShdw blurRad="50800" dist="38100" dir="8100000" algn="tr" rotWithShape="0">
              <a:prstClr val="black">
                <a:alpha val="40000"/>
              </a:prstClr>
            </a:outerShdw>
          </a:effectLst>
        </p:spPr>
      </p:pic>
      <p:pic>
        <p:nvPicPr>
          <p:cNvPr id="18434" name="Picture 2" descr="screen?id=-6499682125812581994&amp;i=1"/>
          <p:cNvPicPr>
            <a:picLocks noChangeAspect="1" noChangeArrowheads="1"/>
          </p:cNvPicPr>
          <p:nvPr/>
        </p:nvPicPr>
        <p:blipFill>
          <a:blip r:embed="rId3" cstate="print"/>
          <a:srcRect/>
          <a:stretch>
            <a:fillRect/>
          </a:stretch>
        </p:blipFill>
        <p:spPr bwMode="auto">
          <a:xfrm rot="569256">
            <a:off x="3524779" y="2044073"/>
            <a:ext cx="2759724" cy="4122984"/>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19460" name="Picture 4" descr="https://ssl.gstatic.com/android/market/de.hms.xconstructionfull/ss-1-320-480-160-1-e714c0ab3dcac9163d1048c5f558baaf857d225a"/>
          <p:cNvPicPr>
            <a:picLocks noChangeAspect="1" noChangeArrowheads="1"/>
          </p:cNvPicPr>
          <p:nvPr/>
        </p:nvPicPr>
        <p:blipFill>
          <a:blip r:embed="rId4" cstate="print"/>
          <a:srcRect/>
          <a:stretch>
            <a:fillRect/>
          </a:stretch>
        </p:blipFill>
        <p:spPr bwMode="auto">
          <a:xfrm rot="20883009">
            <a:off x="1724127" y="2087245"/>
            <a:ext cx="5508104" cy="3672071"/>
          </a:xfrm>
          <a:prstGeom prst="rect">
            <a:avLst/>
          </a:prstGeom>
          <a:noFill/>
          <a:effectLst>
            <a:outerShdw blurRad="50800" dist="38100" dir="8100000" algn="tr" rotWithShape="0">
              <a:prstClr val="black">
                <a:alpha val="40000"/>
              </a:prstClr>
            </a:outerShdw>
          </a:effectLst>
        </p:spPr>
      </p:pic>
      <p:pic>
        <p:nvPicPr>
          <p:cNvPr id="20482" name="Picture 2" descr="http://4.bp.blogspot.com/_lYNvkh3Y0K0/SucAHCNGwEI/AAAAAAAAAaY/ZJg1uRdgA-Q/s320/Space_Physics_Bridge.png"/>
          <p:cNvPicPr>
            <a:picLocks noChangeAspect="1" noChangeArrowheads="1"/>
          </p:cNvPicPr>
          <p:nvPr/>
        </p:nvPicPr>
        <p:blipFill>
          <a:blip r:embed="rId5" cstate="print"/>
          <a:srcRect/>
          <a:stretch>
            <a:fillRect/>
          </a:stretch>
        </p:blipFill>
        <p:spPr bwMode="auto">
          <a:xfrm rot="388199">
            <a:off x="1805378" y="1920664"/>
            <a:ext cx="5383776" cy="3600400"/>
          </a:xfrm>
          <a:prstGeom prst="rect">
            <a:avLst/>
          </a:prstGeom>
          <a:noFill/>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Graphics </a:t>
            </a:r>
            <a:r>
              <a:rPr lang="de-AT" dirty="0" err="1" smtClean="0"/>
              <a:t>Methods</a:t>
            </a:r>
            <a:endParaRPr lang="de-AT" dirty="0"/>
          </a:p>
        </p:txBody>
      </p:sp>
      <p:sp>
        <p:nvSpPr>
          <p:cNvPr id="4" name="Textfeld 3"/>
          <p:cNvSpPr txBox="1"/>
          <p:nvPr/>
        </p:nvSpPr>
        <p:spPr>
          <a:xfrm>
            <a:off x="503040" y="917912"/>
            <a:ext cx="8640960" cy="5755422"/>
          </a:xfrm>
          <a:prstGeom prst="rect">
            <a:avLst/>
          </a:prstGeom>
          <a:noFill/>
        </p:spPr>
        <p:txBody>
          <a:bodyPr wrap="square" rtlCol="0">
            <a:spAutoFit/>
          </a:bodyPr>
          <a:lstStyle/>
          <a:p>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abstract</a:t>
            </a:r>
            <a:r>
              <a:rPr lang="de-AT" sz="1600" b="1" dirty="0" smtClean="0">
                <a:latin typeface="TheSansMonoConNormal" pitchFamily="34" charset="0"/>
              </a:rPr>
              <a:t> </a:t>
            </a:r>
            <a:r>
              <a:rPr lang="de-AT" sz="1600" b="1" dirty="0" err="1" smtClean="0">
                <a:latin typeface="TheSansMonoConNormal" pitchFamily="34" charset="0"/>
              </a:rPr>
              <a:t>class</a:t>
            </a:r>
            <a:r>
              <a:rPr lang="de-AT" sz="1600" b="1" dirty="0" smtClean="0">
                <a:latin typeface="TheSansMonoConNormal" pitchFamily="34" charset="0"/>
              </a:rPr>
              <a:t> Game </a:t>
            </a:r>
            <a:r>
              <a:rPr lang="de-AT" sz="1600" b="1" dirty="0" err="1" smtClean="0">
                <a:latin typeface="TheSansMonoConNormal" pitchFamily="34" charset="0"/>
              </a:rPr>
              <a:t>extends</a:t>
            </a:r>
            <a:r>
              <a:rPr lang="de-AT" sz="1600" b="1" dirty="0" smtClean="0">
                <a:latin typeface="TheSansMonoConNormal" pitchFamily="34" charset="0"/>
              </a:rPr>
              <a:t> </a:t>
            </a:r>
            <a:r>
              <a:rPr lang="de-AT" sz="1600" b="1" dirty="0" err="1" smtClean="0">
                <a:latin typeface="TheSansMonoConNormal" pitchFamily="34" charset="0"/>
              </a:rPr>
              <a:t>Activity</a:t>
            </a:r>
            <a:r>
              <a:rPr lang="de-AT" sz="1600" b="1" dirty="0" smtClean="0">
                <a:latin typeface="TheSansMonoConNormal" pitchFamily="34" charset="0"/>
              </a:rPr>
              <a:t> </a:t>
            </a:r>
            <a:r>
              <a:rPr lang="de-AT" sz="1600" b="1" dirty="0" err="1" smtClean="0">
                <a:latin typeface="TheSansMonoConNormal" pitchFamily="34" charset="0"/>
              </a:rPr>
              <a:t>implements</a:t>
            </a:r>
            <a:r>
              <a:rPr lang="de-AT" sz="1600" b="1" dirty="0" smtClean="0">
                <a:latin typeface="TheSansMonoConNormal" pitchFamily="34" charset="0"/>
              </a:rPr>
              <a:t> </a:t>
            </a:r>
            <a:r>
              <a:rPr lang="de-AT" sz="1600" b="1" dirty="0" err="1" smtClean="0">
                <a:latin typeface="TheSansMonoConNormal" pitchFamily="34" charset="0"/>
              </a:rPr>
              <a:t>Runnable</a:t>
            </a:r>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run</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while</a:t>
            </a:r>
            <a:r>
              <a:rPr lang="de-AT" sz="1600" b="1" dirty="0" smtClean="0">
                <a:latin typeface="TheSansMonoConNormal" pitchFamily="34" charset="0"/>
              </a:rPr>
              <a:t>(</a:t>
            </a:r>
            <a:r>
              <a:rPr lang="de-AT" sz="1600" b="1" dirty="0" err="1" smtClean="0">
                <a:latin typeface="TheSansMonoConNormal" pitchFamily="34" charset="0"/>
              </a:rPr>
              <a:t>true</a:t>
            </a:r>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state</a:t>
            </a:r>
            <a:r>
              <a:rPr lang="de-AT" sz="1600" b="1" dirty="0" smtClean="0">
                <a:latin typeface="TheSansMonoConNormal" pitchFamily="34" charset="0"/>
              </a:rPr>
              <a:t> == </a:t>
            </a:r>
            <a:r>
              <a:rPr lang="de-AT" sz="1600" b="1" dirty="0" err="1" smtClean="0">
                <a:latin typeface="TheSansMonoConNormal" pitchFamily="34" charset="0"/>
              </a:rPr>
              <a:t>State.</a:t>
            </a:r>
            <a:r>
              <a:rPr lang="de-AT" sz="1600" b="1" i="1" dirty="0" err="1" smtClean="0">
                <a:latin typeface="TheSansMonoConNormal" pitchFamily="34" charset="0"/>
              </a:rPr>
              <a:t>Running</a:t>
            </a:r>
            <a:r>
              <a:rPr lang="de-AT" sz="1600" b="1" i="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surfaceHolder.getSurface</a:t>
            </a:r>
            <a:r>
              <a:rPr lang="de-AT" sz="1600" b="1" dirty="0" smtClean="0">
                <a:latin typeface="TheSansMonoConNormal" pitchFamily="34" charset="0"/>
              </a:rPr>
              <a:t>().</a:t>
            </a:r>
            <a:r>
              <a:rPr lang="de-AT" sz="1600" b="1" dirty="0" err="1" smtClean="0">
                <a:latin typeface="TheSansMonoConNormal" pitchFamily="34" charset="0"/>
              </a:rPr>
              <a:t>isValid</a:t>
            </a:r>
            <a:r>
              <a:rPr lang="de-AT" sz="1600" b="1" dirty="0" smtClean="0">
                <a:latin typeface="TheSansMonoConNormal" pitchFamily="34" charset="0"/>
              </a:rPr>
              <a:t>()) </a:t>
            </a:r>
            <a:r>
              <a:rPr lang="de-AT" sz="1600" b="1" dirty="0" err="1" smtClean="0">
                <a:latin typeface="TheSansMonoConNormal" pitchFamily="34" charset="0"/>
              </a:rPr>
              <a:t>continue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Canvas</a:t>
            </a:r>
            <a:r>
              <a:rPr lang="de-AT" sz="1600" b="1" dirty="0" smtClean="0">
                <a:latin typeface="TheSansMonoConNormal" pitchFamily="34" charset="0"/>
              </a:rPr>
              <a:t> </a:t>
            </a:r>
            <a:r>
              <a:rPr lang="de-AT" sz="1600" b="1" dirty="0" err="1" smtClean="0">
                <a:latin typeface="TheSansMonoConNormal" pitchFamily="34" charset="0"/>
              </a:rPr>
              <a:t>canvas</a:t>
            </a:r>
            <a:r>
              <a:rPr lang="de-AT" sz="1600" b="1" dirty="0" smtClean="0">
                <a:latin typeface="TheSansMonoConNormal" pitchFamily="34" charset="0"/>
              </a:rPr>
              <a:t> = </a:t>
            </a:r>
            <a:r>
              <a:rPr lang="de-AT" sz="1600" b="1" dirty="0" err="1" smtClean="0">
                <a:latin typeface="TheSansMonoConNormal" pitchFamily="34" charset="0"/>
              </a:rPr>
              <a:t>surfaceHolder.lockCanvas</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screen</a:t>
            </a:r>
            <a:r>
              <a:rPr lang="de-AT" sz="1600" b="1" dirty="0" smtClean="0">
                <a:latin typeface="TheSansMonoConNormal" pitchFamily="34" charset="0"/>
              </a:rPr>
              <a:t> != null) </a:t>
            </a:r>
            <a:r>
              <a:rPr lang="de-AT" sz="1600" b="1" dirty="0" err="1" smtClean="0">
                <a:latin typeface="TheSansMonoConNormal" pitchFamily="34" charset="0"/>
              </a:rPr>
              <a:t>screen.update</a:t>
            </a:r>
            <a:r>
              <a:rPr lang="de-AT" sz="1600" b="1" dirty="0" smtClean="0">
                <a:latin typeface="TheSansMonoConNormal" pitchFamily="34" charset="0"/>
              </a:rPr>
              <a:t>(0);</a:t>
            </a:r>
          </a:p>
          <a:p>
            <a:r>
              <a:rPr lang="de-AT" sz="1600" b="1" dirty="0" smtClean="0">
                <a:latin typeface="TheSansMonoConNormal" pitchFamily="34" charset="0"/>
              </a:rPr>
              <a:t>                </a:t>
            </a:r>
            <a:r>
              <a:rPr lang="de-AT" sz="1600" b="1" dirty="0" err="1" smtClean="0">
                <a:latin typeface="TheSansMonoConNormal" pitchFamily="34" charset="0"/>
              </a:rPr>
              <a:t>src.left</a:t>
            </a:r>
            <a:r>
              <a:rPr lang="de-AT" sz="1600" b="1" dirty="0" smtClean="0">
                <a:latin typeface="TheSansMonoConNormal" pitchFamily="34" charset="0"/>
              </a:rPr>
              <a:t> = 0; </a:t>
            </a:r>
          </a:p>
          <a:p>
            <a:r>
              <a:rPr lang="de-AT" sz="1600" b="1" dirty="0" smtClean="0">
                <a:latin typeface="TheSansMonoConNormal" pitchFamily="34" charset="0"/>
              </a:rPr>
              <a:t>                src.top = 0; </a:t>
            </a:r>
          </a:p>
          <a:p>
            <a:r>
              <a:rPr lang="de-AT" sz="1600" b="1" dirty="0" smtClean="0">
                <a:latin typeface="TheSansMonoConNormal" pitchFamily="34" charset="0"/>
              </a:rPr>
              <a:t>                </a:t>
            </a:r>
            <a:r>
              <a:rPr lang="de-AT" sz="1600" b="1" dirty="0" err="1" smtClean="0">
                <a:latin typeface="TheSansMonoConNormal" pitchFamily="34" charset="0"/>
              </a:rPr>
              <a:t>src.right</a:t>
            </a:r>
            <a:r>
              <a:rPr lang="de-AT" sz="1600" b="1" dirty="0" smtClean="0">
                <a:latin typeface="TheSansMonoConNormal" pitchFamily="34" charset="0"/>
              </a:rPr>
              <a:t> = </a:t>
            </a:r>
            <a:r>
              <a:rPr lang="de-AT" sz="1600" b="1" dirty="0" err="1" smtClean="0">
                <a:latin typeface="TheSansMonoConNormal" pitchFamily="34" charset="0"/>
              </a:rPr>
              <a:t>offscreenSurface.getWidth</a:t>
            </a:r>
            <a:r>
              <a:rPr lang="de-AT" sz="1600" b="1" dirty="0" smtClean="0">
                <a:latin typeface="TheSansMonoConNormal" pitchFamily="34" charset="0"/>
              </a:rPr>
              <a:t>() - 1;</a:t>
            </a:r>
          </a:p>
          <a:p>
            <a:r>
              <a:rPr lang="de-AT" sz="1600" b="1" dirty="0" smtClean="0">
                <a:latin typeface="TheSansMonoConNormal" pitchFamily="34" charset="0"/>
              </a:rPr>
              <a:t>                </a:t>
            </a:r>
            <a:r>
              <a:rPr lang="de-AT" sz="1600" b="1" dirty="0" err="1" smtClean="0">
                <a:latin typeface="TheSansMonoConNormal" pitchFamily="34" charset="0"/>
              </a:rPr>
              <a:t>src.bottom</a:t>
            </a:r>
            <a:r>
              <a:rPr lang="de-AT" sz="1600" b="1" dirty="0" smtClean="0">
                <a:latin typeface="TheSansMonoConNormal" pitchFamily="34" charset="0"/>
              </a:rPr>
              <a:t> = </a:t>
            </a:r>
            <a:r>
              <a:rPr lang="de-AT" sz="1600" b="1" dirty="0" err="1" smtClean="0">
                <a:latin typeface="TheSansMonoConNormal" pitchFamily="34" charset="0"/>
              </a:rPr>
              <a:t>offscreenSurface.getHeight</a:t>
            </a:r>
            <a:r>
              <a:rPr lang="de-AT" sz="1600" b="1" dirty="0" smtClean="0">
                <a:latin typeface="TheSansMonoConNormal" pitchFamily="34" charset="0"/>
              </a:rPr>
              <a:t>() - 1;</a:t>
            </a:r>
          </a:p>
          <a:p>
            <a:r>
              <a:rPr lang="de-AT" sz="1600" b="1" dirty="0" smtClean="0">
                <a:latin typeface="TheSansMonoConNormal" pitchFamily="34" charset="0"/>
              </a:rPr>
              <a:t>                </a:t>
            </a:r>
            <a:r>
              <a:rPr lang="de-AT" sz="1600" b="1" dirty="0" err="1" smtClean="0">
                <a:latin typeface="TheSansMonoConNormal" pitchFamily="34" charset="0"/>
              </a:rPr>
              <a:t>dst.left</a:t>
            </a:r>
            <a:r>
              <a:rPr lang="de-AT" sz="1600" b="1" dirty="0" smtClean="0">
                <a:latin typeface="TheSansMonoConNormal" pitchFamily="34" charset="0"/>
              </a:rPr>
              <a:t> = 0;</a:t>
            </a:r>
          </a:p>
          <a:p>
            <a:r>
              <a:rPr lang="de-AT" sz="1600" b="1" dirty="0" smtClean="0">
                <a:latin typeface="TheSansMonoConNormal" pitchFamily="34" charset="0"/>
              </a:rPr>
              <a:t>                dst.top = 0;</a:t>
            </a:r>
          </a:p>
          <a:p>
            <a:r>
              <a:rPr lang="de-AT" sz="1600" b="1" dirty="0" smtClean="0">
                <a:latin typeface="TheSansMonoConNormal" pitchFamily="34" charset="0"/>
              </a:rPr>
              <a:t>                </a:t>
            </a:r>
            <a:r>
              <a:rPr lang="de-AT" sz="1600" b="1" dirty="0" err="1" smtClean="0">
                <a:latin typeface="TheSansMonoConNormal" pitchFamily="34" charset="0"/>
              </a:rPr>
              <a:t>dst.right</a:t>
            </a:r>
            <a:r>
              <a:rPr lang="de-AT" sz="1600" b="1" dirty="0" smtClean="0">
                <a:latin typeface="TheSansMonoConNormal" pitchFamily="34" charset="0"/>
              </a:rPr>
              <a:t> = </a:t>
            </a:r>
            <a:r>
              <a:rPr lang="de-AT" sz="1600" b="1" dirty="0" err="1" smtClean="0">
                <a:latin typeface="TheSansMonoConNormal" pitchFamily="34" charset="0"/>
              </a:rPr>
              <a:t>surfaceView.getWidth</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dst.bottom</a:t>
            </a:r>
            <a:r>
              <a:rPr lang="de-AT" sz="1600" b="1" dirty="0" smtClean="0">
                <a:latin typeface="TheSansMonoConNormal" pitchFamily="34" charset="0"/>
              </a:rPr>
              <a:t> = </a:t>
            </a:r>
            <a:r>
              <a:rPr lang="de-AT" sz="1600" b="1" dirty="0" err="1" smtClean="0">
                <a:latin typeface="TheSansMonoConNormal" pitchFamily="34" charset="0"/>
              </a:rPr>
              <a:t>surfaceView.getHeight</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canvas.drawBitmap</a:t>
            </a:r>
            <a:r>
              <a:rPr lang="de-AT" sz="1600" b="1" dirty="0" smtClean="0">
                <a:latin typeface="TheSansMonoConNormal" pitchFamily="34" charset="0"/>
              </a:rPr>
              <a:t>(</a:t>
            </a:r>
            <a:r>
              <a:rPr lang="de-AT" sz="1600" b="1" dirty="0" err="1" smtClean="0">
                <a:latin typeface="TheSansMonoConNormal" pitchFamily="34" charset="0"/>
              </a:rPr>
              <a:t>offscreenSurface</a:t>
            </a:r>
            <a:r>
              <a:rPr lang="de-AT" sz="1600" b="1" dirty="0" smtClean="0">
                <a:latin typeface="TheSansMonoConNormal" pitchFamily="34" charset="0"/>
              </a:rPr>
              <a:t>, </a:t>
            </a:r>
            <a:r>
              <a:rPr lang="de-AT" sz="1600" b="1" dirty="0" err="1" smtClean="0">
                <a:latin typeface="TheSansMonoConNormal" pitchFamily="34" charset="0"/>
              </a:rPr>
              <a:t>src</a:t>
            </a:r>
            <a:r>
              <a:rPr lang="de-AT" sz="1600" b="1" dirty="0" smtClean="0">
                <a:latin typeface="TheSansMonoConNormal" pitchFamily="34" charset="0"/>
              </a:rPr>
              <a:t>, </a:t>
            </a:r>
            <a:r>
              <a:rPr lang="de-AT" sz="1600" b="1" dirty="0" err="1" smtClean="0">
                <a:latin typeface="TheSansMonoConNormal" pitchFamily="34" charset="0"/>
              </a:rPr>
              <a:t>dst</a:t>
            </a:r>
            <a:r>
              <a:rPr lang="de-AT" sz="1600" b="1" dirty="0" smtClean="0">
                <a:latin typeface="TheSansMonoConNormal" pitchFamily="34" charset="0"/>
              </a:rPr>
              <a:t>, null);</a:t>
            </a:r>
          </a:p>
          <a:p>
            <a:r>
              <a:rPr lang="de-AT" sz="1600" b="1" dirty="0" smtClean="0">
                <a:latin typeface="TheSansMonoConNormal" pitchFamily="34" charset="0"/>
              </a:rPr>
              <a:t>                </a:t>
            </a:r>
            <a:r>
              <a:rPr lang="de-AT" sz="1600" b="1" dirty="0" err="1" smtClean="0">
                <a:latin typeface="TheSansMonoConNormal" pitchFamily="34" charset="0"/>
              </a:rPr>
              <a:t>surfaceHolder.unlockCanvasAndPost</a:t>
            </a:r>
            <a:r>
              <a:rPr lang="de-AT" sz="1600" b="1" dirty="0" smtClean="0">
                <a:latin typeface="TheSansMonoConNormal" pitchFamily="34" charset="0"/>
              </a:rPr>
              <a:t>(</a:t>
            </a:r>
            <a:r>
              <a:rPr lang="de-AT" sz="1600" b="1" dirty="0" err="1" smtClean="0">
                <a:latin typeface="TheSansMonoConNormal" pitchFamily="34" charset="0"/>
              </a:rPr>
              <a:t>canvas</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        </a:t>
            </a:r>
          </a:p>
          <a:p>
            <a:r>
              <a:rPr lang="de-AT" sz="1600" b="1" dirty="0" smtClean="0">
                <a:latin typeface="TheSansMonoConNormal" pitchFamily="34" charset="0"/>
              </a:rPr>
              <a:t>    }...</a:t>
            </a: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Different Screen </a:t>
            </a:r>
            <a:r>
              <a:rPr lang="de-AT" dirty="0" err="1" smtClean="0"/>
              <a:t>Resolutions</a:t>
            </a:r>
            <a:endParaRPr lang="de-AT" dirty="0"/>
          </a:p>
        </p:txBody>
      </p:sp>
      <p:sp>
        <p:nvSpPr>
          <p:cNvPr id="3" name="Inhaltsplatzhalter 2"/>
          <p:cNvSpPr>
            <a:spLocks noGrp="1"/>
          </p:cNvSpPr>
          <p:nvPr>
            <p:ph idx="1"/>
          </p:nvPr>
        </p:nvSpPr>
        <p:spPr>
          <a:xfrm>
            <a:off x="467544" y="980728"/>
            <a:ext cx="8229600" cy="5544616"/>
          </a:xfrm>
        </p:spPr>
        <p:txBody>
          <a:bodyPr/>
          <a:lstStyle/>
          <a:p>
            <a:pPr>
              <a:buNone/>
            </a:pPr>
            <a:r>
              <a:rPr lang="de-AT" dirty="0" smtClean="0"/>
              <a:t>Not </a:t>
            </a:r>
            <a:r>
              <a:rPr lang="de-AT" dirty="0" err="1" smtClean="0"/>
              <a:t>perfect</a:t>
            </a:r>
            <a:r>
              <a:rPr lang="de-AT" dirty="0" smtClean="0"/>
              <a:t> but </a:t>
            </a:r>
            <a:r>
              <a:rPr lang="de-AT" dirty="0" err="1" smtClean="0"/>
              <a:t>better</a:t>
            </a:r>
            <a:r>
              <a:rPr lang="de-AT" dirty="0" smtClean="0"/>
              <a:t>!</a:t>
            </a:r>
            <a:endParaRPr lang="de-AT" dirty="0"/>
          </a:p>
        </p:txBody>
      </p:sp>
      <p:pic>
        <p:nvPicPr>
          <p:cNvPr id="1027" name="Picture 3"/>
          <p:cNvPicPr>
            <a:picLocks noChangeAspect="1" noChangeArrowheads="1"/>
          </p:cNvPicPr>
          <p:nvPr/>
        </p:nvPicPr>
        <p:blipFill>
          <a:blip r:embed="rId2" cstate="print"/>
          <a:srcRect/>
          <a:stretch>
            <a:fillRect/>
          </a:stretch>
        </p:blipFill>
        <p:spPr bwMode="auto">
          <a:xfrm>
            <a:off x="5292080" y="2492896"/>
            <a:ext cx="1908043" cy="2862064"/>
          </a:xfrm>
          <a:prstGeom prst="rect">
            <a:avLst/>
          </a:prstGeom>
          <a:noFill/>
          <a:ln w="9525">
            <a:noFill/>
            <a:miter lim="800000"/>
            <a:headEnd/>
            <a:tailEnd/>
          </a:ln>
        </p:spPr>
      </p:pic>
      <p:sp>
        <p:nvSpPr>
          <p:cNvPr id="6" name="Textfeld 5"/>
          <p:cNvSpPr txBox="1"/>
          <p:nvPr/>
        </p:nvSpPr>
        <p:spPr>
          <a:xfrm>
            <a:off x="2339752" y="6237312"/>
            <a:ext cx="986167" cy="369332"/>
          </a:xfrm>
          <a:prstGeom prst="rect">
            <a:avLst/>
          </a:prstGeom>
          <a:noFill/>
        </p:spPr>
        <p:txBody>
          <a:bodyPr wrap="none" rtlCol="0">
            <a:spAutoFit/>
          </a:bodyPr>
          <a:lstStyle/>
          <a:p>
            <a:r>
              <a:rPr lang="de-AT" dirty="0" smtClean="0"/>
              <a:t>480x854</a:t>
            </a:r>
            <a:endParaRPr lang="de-AT" dirty="0"/>
          </a:p>
        </p:txBody>
      </p:sp>
      <p:sp>
        <p:nvSpPr>
          <p:cNvPr id="7" name="Textfeld 6"/>
          <p:cNvSpPr txBox="1"/>
          <p:nvPr/>
        </p:nvSpPr>
        <p:spPr>
          <a:xfrm>
            <a:off x="5724128" y="5517232"/>
            <a:ext cx="986167" cy="369332"/>
          </a:xfrm>
          <a:prstGeom prst="rect">
            <a:avLst/>
          </a:prstGeom>
          <a:noFill/>
        </p:spPr>
        <p:txBody>
          <a:bodyPr wrap="none" rtlCol="0">
            <a:spAutoFit/>
          </a:bodyPr>
          <a:lstStyle/>
          <a:p>
            <a:r>
              <a:rPr lang="de-AT" dirty="0" smtClean="0"/>
              <a:t>320x480</a:t>
            </a:r>
            <a:endParaRPr lang="de-AT" dirty="0"/>
          </a:p>
        </p:txBody>
      </p:sp>
      <p:pic>
        <p:nvPicPr>
          <p:cNvPr id="2050" name="Picture 2"/>
          <p:cNvPicPr>
            <a:picLocks noChangeAspect="1" noChangeArrowheads="1"/>
          </p:cNvPicPr>
          <p:nvPr/>
        </p:nvPicPr>
        <p:blipFill>
          <a:blip r:embed="rId3" cstate="print"/>
          <a:srcRect/>
          <a:stretch>
            <a:fillRect/>
          </a:stretch>
        </p:blipFill>
        <p:spPr bwMode="auto">
          <a:xfrm>
            <a:off x="1763688" y="1844824"/>
            <a:ext cx="2347427" cy="41764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Different Screen </a:t>
            </a:r>
            <a:r>
              <a:rPr lang="de-AT" dirty="0" err="1" smtClean="0"/>
              <a:t>Resolutions</a:t>
            </a:r>
            <a:endParaRPr lang="de-AT" dirty="0"/>
          </a:p>
        </p:txBody>
      </p:sp>
      <p:sp>
        <p:nvSpPr>
          <p:cNvPr id="3" name="Inhaltsplatzhalter 2"/>
          <p:cNvSpPr>
            <a:spLocks noGrp="1"/>
          </p:cNvSpPr>
          <p:nvPr>
            <p:ph idx="1"/>
          </p:nvPr>
        </p:nvSpPr>
        <p:spPr>
          <a:xfrm>
            <a:off x="467544" y="980728"/>
            <a:ext cx="8229600" cy="5544616"/>
          </a:xfrm>
        </p:spPr>
        <p:txBody>
          <a:bodyPr/>
          <a:lstStyle/>
          <a:p>
            <a:r>
              <a:rPr lang="de-AT" dirty="0" err="1" smtClean="0"/>
              <a:t>We</a:t>
            </a:r>
            <a:r>
              <a:rPr lang="de-AT" dirty="0" smtClean="0"/>
              <a:t> </a:t>
            </a:r>
            <a:r>
              <a:rPr lang="de-AT" dirty="0" err="1" smtClean="0"/>
              <a:t>could</a:t>
            </a:r>
            <a:r>
              <a:rPr lang="de-AT" dirty="0" smtClean="0"/>
              <a:t> also </a:t>
            </a:r>
            <a:r>
              <a:rPr lang="de-AT" dirty="0" err="1" smtClean="0"/>
              <a:t>use</a:t>
            </a:r>
            <a:r>
              <a:rPr lang="de-AT" dirty="0" smtClean="0"/>
              <a:t> a larger </a:t>
            </a:r>
            <a:r>
              <a:rPr lang="de-AT" dirty="0" err="1" smtClean="0"/>
              <a:t>target</a:t>
            </a:r>
            <a:r>
              <a:rPr lang="de-AT" dirty="0" smtClean="0"/>
              <a:t> </a:t>
            </a:r>
            <a:r>
              <a:rPr lang="de-AT" dirty="0" err="1" smtClean="0"/>
              <a:t>resolution</a:t>
            </a:r>
            <a:r>
              <a:rPr lang="de-AT" dirty="0" smtClean="0"/>
              <a:t> (e.g. 800x480) </a:t>
            </a:r>
            <a:r>
              <a:rPr lang="de-AT" dirty="0" err="1" smtClean="0"/>
              <a:t>and</a:t>
            </a:r>
            <a:r>
              <a:rPr lang="de-AT" dirty="0" smtClean="0"/>
              <a:t> </a:t>
            </a:r>
            <a:r>
              <a:rPr lang="de-AT" dirty="0" err="1" smtClean="0"/>
              <a:t>scale</a:t>
            </a:r>
            <a:r>
              <a:rPr lang="de-AT" dirty="0" smtClean="0"/>
              <a:t> down on </a:t>
            </a:r>
            <a:r>
              <a:rPr lang="de-AT" dirty="0" err="1" smtClean="0"/>
              <a:t>lower</a:t>
            </a:r>
            <a:r>
              <a:rPr lang="de-AT" dirty="0" smtClean="0"/>
              <a:t> </a:t>
            </a:r>
            <a:r>
              <a:rPr lang="de-AT" dirty="0" err="1" smtClean="0"/>
              <a:t>resolution</a:t>
            </a:r>
            <a:r>
              <a:rPr lang="de-AT" dirty="0" smtClean="0"/>
              <a:t> </a:t>
            </a:r>
            <a:r>
              <a:rPr lang="de-AT" dirty="0" err="1" smtClean="0"/>
              <a:t>devices</a:t>
            </a:r>
            <a:r>
              <a:rPr lang="de-AT" dirty="0" smtClean="0"/>
              <a:t>.</a:t>
            </a:r>
          </a:p>
          <a:p>
            <a:r>
              <a:rPr lang="de-AT" dirty="0" smtClean="0"/>
              <a:t>Just </a:t>
            </a:r>
            <a:r>
              <a:rPr lang="de-AT" dirty="0" err="1" smtClean="0"/>
              <a:t>call</a:t>
            </a:r>
            <a:r>
              <a:rPr lang="de-AT" dirty="0" smtClean="0"/>
              <a:t> </a:t>
            </a:r>
            <a:r>
              <a:rPr lang="de-AT" dirty="0" err="1" smtClean="0"/>
              <a:t>Game.setOffscreenSurface</a:t>
            </a:r>
            <a:r>
              <a:rPr lang="de-AT" dirty="0" smtClean="0"/>
              <a:t>() </a:t>
            </a:r>
            <a:r>
              <a:rPr lang="de-AT" dirty="0" err="1" smtClean="0"/>
              <a:t>with</a:t>
            </a:r>
            <a:r>
              <a:rPr lang="de-AT" dirty="0" smtClean="0"/>
              <a:t> </a:t>
            </a:r>
            <a:r>
              <a:rPr lang="de-AT" dirty="0" err="1" smtClean="0"/>
              <a:t>whatever</a:t>
            </a:r>
            <a:r>
              <a:rPr lang="de-AT" dirty="0" smtClean="0"/>
              <a:t> </a:t>
            </a:r>
            <a:r>
              <a:rPr lang="de-AT" dirty="0" err="1" smtClean="0"/>
              <a:t>resolution</a:t>
            </a:r>
            <a:r>
              <a:rPr lang="de-AT" dirty="0" smtClean="0"/>
              <a:t> </a:t>
            </a:r>
            <a:r>
              <a:rPr lang="de-AT" dirty="0" err="1" smtClean="0"/>
              <a:t>you</a:t>
            </a:r>
            <a:r>
              <a:rPr lang="de-AT" dirty="0" smtClean="0"/>
              <a:t> </a:t>
            </a:r>
            <a:r>
              <a:rPr lang="de-AT" dirty="0" err="1" smtClean="0"/>
              <a:t>want</a:t>
            </a:r>
            <a:r>
              <a:rPr lang="de-AT" dirty="0" smtClean="0"/>
              <a:t> </a:t>
            </a:r>
            <a:r>
              <a:rPr lang="de-AT" dirty="0" err="1" smtClean="0"/>
              <a:t>to</a:t>
            </a:r>
            <a:r>
              <a:rPr lang="de-AT" dirty="0" smtClean="0"/>
              <a:t> </a:t>
            </a:r>
            <a:r>
              <a:rPr lang="de-AT" dirty="0" err="1" smtClean="0"/>
              <a:t>work</a:t>
            </a:r>
            <a:r>
              <a:rPr lang="de-AT" dirty="0" smtClean="0"/>
              <a:t> </a:t>
            </a:r>
            <a:r>
              <a:rPr lang="de-AT" dirty="0" err="1" smtClean="0"/>
              <a:t>with</a:t>
            </a:r>
            <a:r>
              <a:rPr lang="de-AT" dirty="0" smtClean="0"/>
              <a:t>.</a:t>
            </a:r>
          </a:p>
          <a:p>
            <a:r>
              <a:rPr lang="de-AT" dirty="0" err="1" smtClean="0"/>
              <a:t>There‘s</a:t>
            </a:r>
            <a:r>
              <a:rPr lang="de-AT" dirty="0" smtClean="0"/>
              <a:t> </a:t>
            </a:r>
            <a:r>
              <a:rPr lang="de-AT" dirty="0" err="1" smtClean="0"/>
              <a:t>another</a:t>
            </a:r>
            <a:r>
              <a:rPr lang="de-AT" dirty="0" smtClean="0"/>
              <a:t> </a:t>
            </a:r>
            <a:r>
              <a:rPr lang="de-AT" dirty="0" err="1" smtClean="0"/>
              <a:t>solution</a:t>
            </a:r>
            <a:r>
              <a:rPr lang="de-AT" dirty="0" smtClean="0"/>
              <a:t> </a:t>
            </a:r>
            <a:r>
              <a:rPr lang="de-AT" dirty="0" err="1" smtClean="0"/>
              <a:t>to</a:t>
            </a:r>
            <a:r>
              <a:rPr lang="de-AT" dirty="0" smtClean="0"/>
              <a:t> </a:t>
            </a:r>
            <a:r>
              <a:rPr lang="de-AT" dirty="0" err="1" smtClean="0"/>
              <a:t>this</a:t>
            </a:r>
            <a:r>
              <a:rPr lang="de-AT" dirty="0" smtClean="0"/>
              <a:t> but </a:t>
            </a:r>
            <a:r>
              <a:rPr lang="de-AT" dirty="0" err="1" smtClean="0"/>
              <a:t>it</a:t>
            </a:r>
            <a:r>
              <a:rPr lang="de-AT" dirty="0" smtClean="0"/>
              <a:t> </a:t>
            </a:r>
            <a:r>
              <a:rPr lang="de-AT" dirty="0" err="1" smtClean="0"/>
              <a:t>has</a:t>
            </a:r>
            <a:r>
              <a:rPr lang="de-AT" dirty="0" smtClean="0"/>
              <a:t> </a:t>
            </a:r>
            <a:r>
              <a:rPr lang="de-AT" dirty="0" err="1" smtClean="0"/>
              <a:t>the</a:t>
            </a:r>
            <a:r>
              <a:rPr lang="de-AT" dirty="0" smtClean="0"/>
              <a:t> </a:t>
            </a:r>
            <a:r>
              <a:rPr lang="de-AT" dirty="0" err="1" smtClean="0"/>
              <a:t>downside</a:t>
            </a:r>
            <a:r>
              <a:rPr lang="de-AT" dirty="0" smtClean="0"/>
              <a:t> </a:t>
            </a:r>
            <a:r>
              <a:rPr lang="de-AT" dirty="0" err="1" smtClean="0"/>
              <a:t>of</a:t>
            </a:r>
            <a:r>
              <a:rPr lang="de-AT" dirty="0" smtClean="0"/>
              <a:t> </a:t>
            </a:r>
            <a:r>
              <a:rPr lang="de-AT" dirty="0" err="1" smtClean="0"/>
              <a:t>showing</a:t>
            </a:r>
            <a:r>
              <a:rPr lang="de-AT" dirty="0" smtClean="0"/>
              <a:t> </a:t>
            </a:r>
            <a:r>
              <a:rPr lang="de-AT" dirty="0" err="1" smtClean="0"/>
              <a:t>more</a:t>
            </a:r>
            <a:r>
              <a:rPr lang="de-AT" dirty="0" smtClean="0"/>
              <a:t>/</a:t>
            </a:r>
            <a:r>
              <a:rPr lang="de-AT" dirty="0" err="1" smtClean="0"/>
              <a:t>less</a:t>
            </a:r>
            <a:r>
              <a:rPr lang="de-AT" dirty="0" smtClean="0"/>
              <a:t> </a:t>
            </a:r>
            <a:r>
              <a:rPr lang="de-AT" dirty="0" err="1" smtClean="0"/>
              <a:t>of</a:t>
            </a:r>
            <a:r>
              <a:rPr lang="de-AT" dirty="0" smtClean="0"/>
              <a:t> </a:t>
            </a:r>
            <a:r>
              <a:rPr lang="de-AT" dirty="0" err="1" smtClean="0"/>
              <a:t>the</a:t>
            </a:r>
            <a:r>
              <a:rPr lang="de-AT" dirty="0" smtClean="0"/>
              <a:t> </a:t>
            </a:r>
            <a:r>
              <a:rPr lang="de-AT" dirty="0" err="1" smtClean="0"/>
              <a:t>game</a:t>
            </a:r>
            <a:r>
              <a:rPr lang="de-AT" dirty="0" smtClean="0"/>
              <a:t> </a:t>
            </a:r>
            <a:r>
              <a:rPr lang="de-AT" dirty="0" err="1" smtClean="0"/>
              <a:t>to</a:t>
            </a:r>
            <a:r>
              <a:rPr lang="de-AT" dirty="0" smtClean="0"/>
              <a:t> a </a:t>
            </a:r>
            <a:r>
              <a:rPr lang="de-AT" dirty="0" err="1" smtClean="0"/>
              <a:t>player</a:t>
            </a:r>
            <a:r>
              <a:rPr lang="de-AT" dirty="0" smtClean="0"/>
              <a:t> </a:t>
            </a:r>
            <a:r>
              <a:rPr lang="de-AT" dirty="0" err="1" smtClean="0"/>
              <a:t>depending</a:t>
            </a:r>
            <a:r>
              <a:rPr lang="de-AT" dirty="0" smtClean="0"/>
              <a:t> on </a:t>
            </a:r>
            <a:r>
              <a:rPr lang="de-AT" dirty="0" err="1" smtClean="0"/>
              <a:t>the</a:t>
            </a:r>
            <a:r>
              <a:rPr lang="de-AT" dirty="0" smtClean="0"/>
              <a:t> </a:t>
            </a:r>
            <a:r>
              <a:rPr lang="de-AT" dirty="0" err="1" smtClean="0"/>
              <a:t>aspect</a:t>
            </a:r>
            <a:r>
              <a:rPr lang="de-AT" dirty="0" smtClean="0"/>
              <a:t> </a:t>
            </a:r>
            <a:r>
              <a:rPr lang="de-AT" dirty="0" err="1" smtClean="0"/>
              <a:t>ratio</a:t>
            </a:r>
            <a:r>
              <a:rPr lang="de-AT" dirty="0" smtClean="0"/>
              <a:t>.</a:t>
            </a:r>
          </a:p>
          <a:p>
            <a:r>
              <a:rPr lang="de-AT" dirty="0" err="1" smtClean="0"/>
              <a:t>For</a:t>
            </a:r>
            <a:r>
              <a:rPr lang="de-AT" dirty="0" smtClean="0"/>
              <a:t> </a:t>
            </a:r>
            <a:r>
              <a:rPr lang="de-AT" dirty="0" err="1" smtClean="0"/>
              <a:t>our</a:t>
            </a:r>
            <a:r>
              <a:rPr lang="de-AT" dirty="0" smtClean="0"/>
              <a:t> </a:t>
            </a:r>
            <a:r>
              <a:rPr lang="de-AT" dirty="0" err="1" smtClean="0"/>
              <a:t>purposes</a:t>
            </a:r>
            <a:r>
              <a:rPr lang="de-AT" dirty="0" smtClean="0"/>
              <a:t> </a:t>
            </a:r>
            <a:r>
              <a:rPr lang="de-AT" dirty="0" err="1" smtClean="0"/>
              <a:t>the</a:t>
            </a:r>
            <a:r>
              <a:rPr lang="de-AT" dirty="0" smtClean="0"/>
              <a:t> </a:t>
            </a:r>
            <a:r>
              <a:rPr lang="de-AT" dirty="0" err="1" smtClean="0"/>
              <a:t>offscreen</a:t>
            </a:r>
            <a:r>
              <a:rPr lang="de-AT" dirty="0" smtClean="0"/>
              <a:t> </a:t>
            </a:r>
            <a:r>
              <a:rPr lang="de-AT" dirty="0" err="1" smtClean="0"/>
              <a:t>method</a:t>
            </a:r>
            <a:r>
              <a:rPr lang="de-AT" dirty="0" smtClean="0"/>
              <a:t> </a:t>
            </a:r>
            <a:r>
              <a:rPr lang="de-AT" dirty="0" err="1" smtClean="0"/>
              <a:t>is</a:t>
            </a:r>
            <a:r>
              <a:rPr lang="de-AT" dirty="0" smtClean="0"/>
              <a:t> </a:t>
            </a:r>
            <a:r>
              <a:rPr lang="de-AT" dirty="0" err="1" smtClean="0"/>
              <a:t>more</a:t>
            </a:r>
            <a:r>
              <a:rPr lang="de-AT" dirty="0" smtClean="0"/>
              <a:t> </a:t>
            </a:r>
            <a:r>
              <a:rPr lang="de-AT" dirty="0" err="1" smtClean="0"/>
              <a:t>than</a:t>
            </a:r>
            <a:r>
              <a:rPr lang="de-AT" dirty="0" smtClean="0"/>
              <a:t> </a:t>
            </a:r>
            <a:r>
              <a:rPr lang="de-AT" dirty="0" err="1" smtClean="0"/>
              <a:t>sufficient</a:t>
            </a:r>
            <a:r>
              <a:rPr lang="de-AT" dirty="0" smtClean="0"/>
              <a:t>.</a:t>
            </a:r>
            <a:endParaRPr lang="de-AT"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3" name="Inhaltsplatzhalter 2"/>
          <p:cNvSpPr>
            <a:spLocks noGrp="1"/>
          </p:cNvSpPr>
          <p:nvPr>
            <p:ph idx="1"/>
          </p:nvPr>
        </p:nvSpPr>
        <p:spPr/>
        <p:txBody>
          <a:bodyPr/>
          <a:lstStyle/>
          <a:p>
            <a:r>
              <a:rPr lang="de-AT" dirty="0" err="1" smtClean="0"/>
              <a:t>We</a:t>
            </a:r>
            <a:r>
              <a:rPr lang="de-AT" dirty="0" smtClean="0"/>
              <a:t> </a:t>
            </a:r>
            <a:r>
              <a:rPr lang="de-AT" dirty="0" err="1" smtClean="0"/>
              <a:t>need</a:t>
            </a:r>
            <a:r>
              <a:rPr lang="de-AT" dirty="0" smtClean="0"/>
              <a:t> </a:t>
            </a:r>
            <a:r>
              <a:rPr lang="de-AT" dirty="0" err="1" smtClean="0"/>
              <a:t>to</a:t>
            </a:r>
            <a:r>
              <a:rPr lang="de-AT" dirty="0" smtClean="0"/>
              <a:t> </a:t>
            </a:r>
            <a:r>
              <a:rPr lang="de-AT" dirty="0" err="1" smtClean="0"/>
              <a:t>hook</a:t>
            </a:r>
            <a:r>
              <a:rPr lang="de-AT" dirty="0" smtClean="0"/>
              <a:t> </a:t>
            </a:r>
            <a:r>
              <a:rPr lang="de-AT" dirty="0" err="1" smtClean="0"/>
              <a:t>up</a:t>
            </a:r>
            <a:r>
              <a:rPr lang="de-AT" dirty="0" smtClean="0"/>
              <a:t> </a:t>
            </a:r>
            <a:r>
              <a:rPr lang="de-AT" dirty="0" err="1" smtClean="0"/>
              <a:t>listeners</a:t>
            </a:r>
            <a:r>
              <a:rPr lang="de-AT" dirty="0" smtClean="0"/>
              <a:t> </a:t>
            </a:r>
            <a:r>
              <a:rPr lang="de-AT" dirty="0" err="1" smtClean="0"/>
              <a:t>to</a:t>
            </a:r>
            <a:r>
              <a:rPr lang="de-AT" dirty="0" smtClean="0"/>
              <a:t> </a:t>
            </a:r>
            <a:r>
              <a:rPr lang="de-AT" dirty="0" err="1" smtClean="0"/>
              <a:t>the</a:t>
            </a:r>
            <a:r>
              <a:rPr lang="de-AT" dirty="0" smtClean="0"/>
              <a:t> </a:t>
            </a:r>
            <a:r>
              <a:rPr lang="de-AT" dirty="0" err="1" smtClean="0"/>
              <a:t>SurfaceView</a:t>
            </a:r>
            <a:r>
              <a:rPr lang="de-AT" dirty="0" smtClean="0"/>
              <a:t> </a:t>
            </a:r>
            <a:r>
              <a:rPr lang="de-AT" dirty="0" err="1" smtClean="0"/>
              <a:t>and</a:t>
            </a:r>
            <a:r>
              <a:rPr lang="de-AT" dirty="0" smtClean="0"/>
              <a:t> SensorManager in order </a:t>
            </a:r>
            <a:r>
              <a:rPr lang="de-AT" dirty="0" err="1" smtClean="0"/>
              <a:t>to</a:t>
            </a:r>
            <a:r>
              <a:rPr lang="de-AT" dirty="0" smtClean="0"/>
              <a:t> </a:t>
            </a:r>
            <a:r>
              <a:rPr lang="de-AT" dirty="0" err="1" smtClean="0"/>
              <a:t>get</a:t>
            </a:r>
            <a:r>
              <a:rPr lang="de-AT" dirty="0" smtClean="0"/>
              <a:t> </a:t>
            </a:r>
            <a:r>
              <a:rPr lang="de-AT" dirty="0" err="1" smtClean="0"/>
              <a:t>key</a:t>
            </a:r>
            <a:r>
              <a:rPr lang="de-AT" dirty="0" smtClean="0"/>
              <a:t> </a:t>
            </a:r>
            <a:r>
              <a:rPr lang="de-AT" dirty="0" err="1" smtClean="0"/>
              <a:t>and</a:t>
            </a:r>
            <a:r>
              <a:rPr lang="de-AT" dirty="0" smtClean="0"/>
              <a:t> </a:t>
            </a:r>
            <a:r>
              <a:rPr lang="de-AT" dirty="0" err="1" smtClean="0"/>
              <a:t>touch</a:t>
            </a:r>
            <a:r>
              <a:rPr lang="de-AT" dirty="0" smtClean="0"/>
              <a:t> </a:t>
            </a:r>
            <a:r>
              <a:rPr lang="de-AT" dirty="0" err="1" smtClean="0"/>
              <a:t>events</a:t>
            </a:r>
            <a:r>
              <a:rPr lang="de-AT" dirty="0" smtClean="0"/>
              <a:t> </a:t>
            </a:r>
            <a:r>
              <a:rPr lang="de-AT" dirty="0" err="1" smtClean="0"/>
              <a:t>as</a:t>
            </a:r>
            <a:r>
              <a:rPr lang="de-AT" dirty="0" smtClean="0"/>
              <a:t> well </a:t>
            </a:r>
            <a:r>
              <a:rPr lang="de-AT" dirty="0" err="1" smtClean="0"/>
              <a:t>as</a:t>
            </a:r>
            <a:r>
              <a:rPr lang="de-AT" dirty="0" smtClean="0"/>
              <a:t> </a:t>
            </a:r>
            <a:r>
              <a:rPr lang="de-AT" dirty="0" err="1" smtClean="0"/>
              <a:t>accelerometer</a:t>
            </a:r>
            <a:r>
              <a:rPr lang="de-AT" dirty="0" smtClean="0"/>
              <a:t> </a:t>
            </a:r>
            <a:r>
              <a:rPr lang="de-AT" dirty="0" err="1" smtClean="0"/>
              <a:t>readings</a:t>
            </a:r>
            <a:r>
              <a:rPr lang="de-AT" dirty="0" smtClean="0"/>
              <a:t>.</a:t>
            </a:r>
          </a:p>
          <a:p>
            <a:r>
              <a:rPr lang="de-AT" dirty="0" err="1" smtClean="0"/>
              <a:t>We</a:t>
            </a:r>
            <a:r>
              <a:rPr lang="de-AT" dirty="0" smtClean="0"/>
              <a:t> </a:t>
            </a:r>
            <a:r>
              <a:rPr lang="de-AT" dirty="0" err="1" smtClean="0"/>
              <a:t>need</a:t>
            </a:r>
            <a:r>
              <a:rPr lang="de-AT" dirty="0" smtClean="0"/>
              <a:t> </a:t>
            </a:r>
            <a:r>
              <a:rPr lang="de-AT" dirty="0" err="1" smtClean="0"/>
              <a:t>to</a:t>
            </a:r>
            <a:r>
              <a:rPr lang="de-AT" dirty="0" smtClean="0"/>
              <a:t> </a:t>
            </a:r>
            <a:r>
              <a:rPr lang="de-AT" dirty="0" err="1" smtClean="0"/>
              <a:t>pipe</a:t>
            </a:r>
            <a:r>
              <a:rPr lang="de-AT" dirty="0" smtClean="0"/>
              <a:t> </a:t>
            </a:r>
            <a:r>
              <a:rPr lang="de-AT" dirty="0" err="1" smtClean="0"/>
              <a:t>those</a:t>
            </a:r>
            <a:r>
              <a:rPr lang="de-AT" dirty="0" smtClean="0"/>
              <a:t> </a:t>
            </a:r>
            <a:r>
              <a:rPr lang="de-AT" dirty="0" err="1" smtClean="0"/>
              <a:t>events</a:t>
            </a:r>
            <a:r>
              <a:rPr lang="de-AT" dirty="0" smtClean="0"/>
              <a:t> </a:t>
            </a:r>
            <a:r>
              <a:rPr lang="de-AT" dirty="0" err="1" smtClean="0"/>
              <a:t>to</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a:t>
            </a:r>
            <a:r>
              <a:rPr lang="de-AT" dirty="0" err="1" smtClean="0"/>
              <a:t>since</a:t>
            </a:r>
            <a:r>
              <a:rPr lang="de-AT" dirty="0" smtClean="0"/>
              <a:t> </a:t>
            </a:r>
            <a:r>
              <a:rPr lang="de-AT" dirty="0" err="1" smtClean="0"/>
              <a:t>our</a:t>
            </a:r>
            <a:r>
              <a:rPr lang="de-AT" dirty="0" smtClean="0"/>
              <a:t> </a:t>
            </a:r>
            <a:r>
              <a:rPr lang="de-AT" dirty="0" err="1" smtClean="0"/>
              <a:t>Screen.update</a:t>
            </a:r>
            <a:r>
              <a:rPr lang="de-AT" dirty="0" smtClean="0"/>
              <a:t>() </a:t>
            </a:r>
            <a:r>
              <a:rPr lang="de-AT" dirty="0" err="1" smtClean="0"/>
              <a:t>method</a:t>
            </a:r>
            <a:r>
              <a:rPr lang="de-AT" dirty="0" smtClean="0"/>
              <a:t> </a:t>
            </a:r>
            <a:r>
              <a:rPr lang="de-AT" dirty="0" err="1" smtClean="0"/>
              <a:t>is</a:t>
            </a:r>
            <a:r>
              <a:rPr lang="de-AT" dirty="0" smtClean="0"/>
              <a:t> </a:t>
            </a:r>
            <a:r>
              <a:rPr lang="de-AT" dirty="0" err="1" smtClean="0"/>
              <a:t>called</a:t>
            </a:r>
            <a:r>
              <a:rPr lang="de-AT" dirty="0" smtClean="0"/>
              <a:t> </a:t>
            </a:r>
            <a:r>
              <a:rPr lang="de-AT" dirty="0" err="1" smtClean="0"/>
              <a:t>there</a:t>
            </a:r>
            <a:r>
              <a:rPr lang="de-AT" dirty="0" smtClean="0"/>
              <a:t>.</a:t>
            </a:r>
          </a:p>
          <a:p>
            <a:r>
              <a:rPr lang="de-AT" dirty="0" err="1" smtClean="0"/>
              <a:t>Polling</a:t>
            </a:r>
            <a:r>
              <a:rPr lang="de-AT" dirty="0" smtClean="0"/>
              <a:t> </a:t>
            </a:r>
            <a:r>
              <a:rPr lang="de-AT" dirty="0" err="1" smtClean="0"/>
              <a:t>is</a:t>
            </a:r>
            <a:r>
              <a:rPr lang="de-AT" dirty="0" smtClean="0"/>
              <a:t> easy: </a:t>
            </a:r>
            <a:r>
              <a:rPr lang="de-AT" dirty="0" err="1" smtClean="0"/>
              <a:t>we</a:t>
            </a:r>
            <a:r>
              <a:rPr lang="de-AT" dirty="0" smtClean="0"/>
              <a:t> just </a:t>
            </a:r>
            <a:r>
              <a:rPr lang="de-AT" dirty="0" err="1" smtClean="0"/>
              <a:t>store</a:t>
            </a:r>
            <a:r>
              <a:rPr lang="de-AT" dirty="0" smtClean="0"/>
              <a:t> </a:t>
            </a:r>
            <a:r>
              <a:rPr lang="de-AT" dirty="0" err="1" smtClean="0"/>
              <a:t>the</a:t>
            </a:r>
            <a:r>
              <a:rPr lang="de-AT" dirty="0" smtClean="0"/>
              <a:t> </a:t>
            </a:r>
            <a:r>
              <a:rPr lang="de-AT" dirty="0" err="1" smtClean="0"/>
              <a:t>status</a:t>
            </a:r>
            <a:r>
              <a:rPr lang="de-AT" dirty="0" smtClean="0"/>
              <a:t> </a:t>
            </a:r>
            <a:r>
              <a:rPr lang="de-AT" dirty="0" err="1" smtClean="0"/>
              <a:t>of</a:t>
            </a:r>
            <a:r>
              <a:rPr lang="de-AT" dirty="0" smtClean="0"/>
              <a:t> </a:t>
            </a:r>
            <a:r>
              <a:rPr lang="de-AT" dirty="0" err="1" smtClean="0"/>
              <a:t>the</a:t>
            </a:r>
            <a:r>
              <a:rPr lang="de-AT" dirty="0" smtClean="0"/>
              <a:t> </a:t>
            </a:r>
            <a:r>
              <a:rPr lang="de-AT" dirty="0" err="1" smtClean="0"/>
              <a:t>input</a:t>
            </a:r>
            <a:r>
              <a:rPr lang="de-AT" dirty="0" smtClean="0"/>
              <a:t> </a:t>
            </a:r>
            <a:r>
              <a:rPr lang="de-AT" dirty="0" err="1" smtClean="0"/>
              <a:t>devices</a:t>
            </a:r>
            <a:r>
              <a:rPr lang="de-AT" dirty="0" smtClean="0"/>
              <a:t> in </a:t>
            </a:r>
            <a:r>
              <a:rPr lang="de-AT" dirty="0" err="1" smtClean="0"/>
              <a:t>members</a:t>
            </a:r>
            <a:r>
              <a:rPr lang="de-AT" dirty="0" smtClean="0"/>
              <a:t> </a:t>
            </a:r>
            <a:r>
              <a:rPr lang="de-AT" dirty="0" err="1" smtClean="0"/>
              <a:t>of</a:t>
            </a:r>
            <a:r>
              <a:rPr lang="de-AT" dirty="0" smtClean="0"/>
              <a:t> Game.</a:t>
            </a:r>
          </a:p>
          <a:p>
            <a:r>
              <a:rPr lang="de-AT" dirty="0" smtClean="0"/>
              <a:t>Event-</a:t>
            </a:r>
            <a:r>
              <a:rPr lang="de-AT" dirty="0" err="1" smtClean="0"/>
              <a:t>based</a:t>
            </a:r>
            <a:r>
              <a:rPr lang="de-AT" dirty="0" smtClean="0"/>
              <a:t> </a:t>
            </a:r>
            <a:r>
              <a:rPr lang="de-AT" dirty="0" err="1" smtClean="0"/>
              <a:t>input</a:t>
            </a:r>
            <a:r>
              <a:rPr lang="de-AT" dirty="0" smtClean="0"/>
              <a:t> </a:t>
            </a:r>
            <a:r>
              <a:rPr lang="de-AT" dirty="0" err="1" smtClean="0"/>
              <a:t>is</a:t>
            </a:r>
            <a:r>
              <a:rPr lang="de-AT" dirty="0" smtClean="0"/>
              <a:t> </a:t>
            </a:r>
            <a:r>
              <a:rPr lang="de-AT" dirty="0" err="1" smtClean="0"/>
              <a:t>harder</a:t>
            </a:r>
            <a:r>
              <a:rPr lang="de-AT" dirty="0" smtClean="0"/>
              <a:t> due </a:t>
            </a:r>
            <a:r>
              <a:rPr lang="de-AT" dirty="0" err="1" smtClean="0"/>
              <a:t>to</a:t>
            </a:r>
            <a:r>
              <a:rPr lang="de-AT" dirty="0" smtClean="0"/>
              <a:t> </a:t>
            </a:r>
            <a:r>
              <a:rPr lang="de-AT" dirty="0" err="1" smtClean="0"/>
              <a:t>threading</a:t>
            </a:r>
            <a:r>
              <a:rPr lang="de-AT" dirty="0" smtClean="0"/>
              <a:t>.</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3" name="Inhaltsplatzhalter 2"/>
          <p:cNvSpPr>
            <a:spLocks noGrp="1"/>
          </p:cNvSpPr>
          <p:nvPr>
            <p:ph idx="1"/>
          </p:nvPr>
        </p:nvSpPr>
        <p:spPr/>
        <p:txBody>
          <a:bodyPr/>
          <a:lstStyle/>
          <a:p>
            <a:r>
              <a:rPr lang="de-AT" dirty="0" err="1" smtClean="0"/>
              <a:t>For</a:t>
            </a:r>
            <a:r>
              <a:rPr lang="de-AT" dirty="0" smtClean="0"/>
              <a:t> </a:t>
            </a:r>
            <a:r>
              <a:rPr lang="de-AT" dirty="0" err="1" smtClean="0"/>
              <a:t>touch</a:t>
            </a:r>
            <a:r>
              <a:rPr lang="de-AT" dirty="0" smtClean="0"/>
              <a:t> </a:t>
            </a:r>
            <a:r>
              <a:rPr lang="de-AT" dirty="0" err="1" smtClean="0"/>
              <a:t>events</a:t>
            </a:r>
            <a:r>
              <a:rPr lang="de-AT" dirty="0" smtClean="0"/>
              <a:t> </a:t>
            </a:r>
            <a:r>
              <a:rPr lang="de-AT" dirty="0" err="1" smtClean="0"/>
              <a:t>we</a:t>
            </a:r>
            <a:r>
              <a:rPr lang="de-AT" dirty="0" smtClean="0"/>
              <a:t> </a:t>
            </a:r>
            <a:r>
              <a:rPr lang="de-AT" dirty="0" err="1" smtClean="0"/>
              <a:t>register</a:t>
            </a:r>
            <a:r>
              <a:rPr lang="de-AT" dirty="0" smtClean="0"/>
              <a:t> an </a:t>
            </a:r>
            <a:r>
              <a:rPr lang="de-AT" dirty="0" err="1" smtClean="0"/>
              <a:t>OnTouchListener</a:t>
            </a:r>
            <a:r>
              <a:rPr lang="de-AT" dirty="0" smtClean="0"/>
              <a:t> </a:t>
            </a:r>
            <a:r>
              <a:rPr lang="de-AT" dirty="0" err="1" smtClean="0"/>
              <a:t>with</a:t>
            </a:r>
            <a:r>
              <a:rPr lang="de-AT" dirty="0" smtClean="0"/>
              <a:t> </a:t>
            </a:r>
            <a:r>
              <a:rPr lang="de-AT" dirty="0" err="1" smtClean="0"/>
              <a:t>the</a:t>
            </a:r>
            <a:r>
              <a:rPr lang="de-AT" dirty="0" smtClean="0"/>
              <a:t> </a:t>
            </a:r>
            <a:r>
              <a:rPr lang="de-AT" dirty="0" err="1" smtClean="0"/>
              <a:t>SurfaceView</a:t>
            </a:r>
            <a:r>
              <a:rPr lang="de-AT" dirty="0" smtClean="0"/>
              <a:t>.</a:t>
            </a:r>
          </a:p>
          <a:p>
            <a:r>
              <a:rPr lang="de-AT" dirty="0" err="1" smtClean="0"/>
              <a:t>For</a:t>
            </a:r>
            <a:r>
              <a:rPr lang="de-AT" dirty="0" smtClean="0"/>
              <a:t> </a:t>
            </a:r>
            <a:r>
              <a:rPr lang="de-AT" dirty="0" err="1" smtClean="0"/>
              <a:t>key</a:t>
            </a:r>
            <a:r>
              <a:rPr lang="de-AT" dirty="0" smtClean="0"/>
              <a:t> </a:t>
            </a:r>
            <a:r>
              <a:rPr lang="de-AT" dirty="0" err="1" smtClean="0"/>
              <a:t>events</a:t>
            </a:r>
            <a:r>
              <a:rPr lang="de-AT" dirty="0" smtClean="0"/>
              <a:t> </a:t>
            </a:r>
            <a:r>
              <a:rPr lang="de-AT" dirty="0" err="1" smtClean="0"/>
              <a:t>we</a:t>
            </a:r>
            <a:r>
              <a:rPr lang="de-AT" dirty="0" smtClean="0"/>
              <a:t> </a:t>
            </a:r>
            <a:r>
              <a:rPr lang="de-AT" dirty="0" err="1" smtClean="0"/>
              <a:t>register</a:t>
            </a:r>
            <a:r>
              <a:rPr lang="de-AT" dirty="0" smtClean="0"/>
              <a:t> a </a:t>
            </a:r>
            <a:r>
              <a:rPr lang="de-AT" dirty="0" err="1" smtClean="0"/>
              <a:t>OnKeyListener</a:t>
            </a:r>
            <a:r>
              <a:rPr lang="de-AT" dirty="0" smtClean="0"/>
              <a:t> </a:t>
            </a:r>
            <a:r>
              <a:rPr lang="de-AT" dirty="0" err="1" smtClean="0"/>
              <a:t>with</a:t>
            </a:r>
            <a:r>
              <a:rPr lang="de-AT" dirty="0" smtClean="0"/>
              <a:t> </a:t>
            </a:r>
            <a:r>
              <a:rPr lang="de-AT" dirty="0" err="1" smtClean="0"/>
              <a:t>the</a:t>
            </a:r>
            <a:r>
              <a:rPr lang="de-AT" dirty="0" smtClean="0"/>
              <a:t> </a:t>
            </a:r>
            <a:r>
              <a:rPr lang="de-AT" dirty="0" err="1" smtClean="0"/>
              <a:t>SurfaceView</a:t>
            </a:r>
            <a:r>
              <a:rPr lang="de-AT" dirty="0" smtClean="0"/>
              <a:t>.</a:t>
            </a:r>
          </a:p>
          <a:p>
            <a:r>
              <a:rPr lang="de-AT" dirty="0" err="1" smtClean="0"/>
              <a:t>For</a:t>
            </a:r>
            <a:r>
              <a:rPr lang="de-AT" dirty="0" smtClean="0"/>
              <a:t> </a:t>
            </a:r>
            <a:r>
              <a:rPr lang="de-AT" dirty="0" err="1" smtClean="0"/>
              <a:t>accelerometer</a:t>
            </a:r>
            <a:r>
              <a:rPr lang="de-AT" dirty="0" smtClean="0"/>
              <a:t> </a:t>
            </a:r>
            <a:r>
              <a:rPr lang="de-AT" dirty="0" err="1" smtClean="0"/>
              <a:t>readings</a:t>
            </a:r>
            <a:r>
              <a:rPr lang="de-AT" dirty="0" smtClean="0"/>
              <a:t> </a:t>
            </a:r>
            <a:r>
              <a:rPr lang="de-AT" dirty="0" err="1" smtClean="0"/>
              <a:t>we</a:t>
            </a:r>
            <a:r>
              <a:rPr lang="de-AT" dirty="0" smtClean="0"/>
              <a:t> </a:t>
            </a:r>
            <a:r>
              <a:rPr lang="de-AT" dirty="0" err="1" smtClean="0"/>
              <a:t>register</a:t>
            </a:r>
            <a:r>
              <a:rPr lang="de-AT" dirty="0" smtClean="0"/>
              <a:t> a </a:t>
            </a:r>
            <a:r>
              <a:rPr lang="de-AT" dirty="0" err="1" smtClean="0"/>
              <a:t>SensorEventListener</a:t>
            </a:r>
            <a:r>
              <a:rPr lang="de-AT" dirty="0" smtClean="0"/>
              <a:t> </a:t>
            </a:r>
            <a:r>
              <a:rPr lang="de-AT" dirty="0" err="1" smtClean="0"/>
              <a:t>with</a:t>
            </a:r>
            <a:r>
              <a:rPr lang="de-AT" dirty="0" smtClean="0"/>
              <a:t> </a:t>
            </a:r>
            <a:r>
              <a:rPr lang="de-AT" dirty="0" err="1" smtClean="0"/>
              <a:t>the</a:t>
            </a:r>
            <a:r>
              <a:rPr lang="de-AT" dirty="0" smtClean="0"/>
              <a:t> SensorManager.</a:t>
            </a:r>
          </a:p>
          <a:p>
            <a:r>
              <a:rPr lang="de-AT" dirty="0" smtClean="0"/>
              <a:t>In </a:t>
            </a:r>
            <a:r>
              <a:rPr lang="de-AT" dirty="0" err="1" smtClean="0"/>
              <a:t>our</a:t>
            </a:r>
            <a:r>
              <a:rPr lang="de-AT" dirty="0" smtClean="0"/>
              <a:t> </a:t>
            </a:r>
            <a:r>
              <a:rPr lang="de-AT" dirty="0" err="1" smtClean="0"/>
              <a:t>implementation</a:t>
            </a:r>
            <a:r>
              <a:rPr lang="de-AT" dirty="0" smtClean="0"/>
              <a:t> </a:t>
            </a:r>
            <a:r>
              <a:rPr lang="de-AT" dirty="0" err="1" smtClean="0"/>
              <a:t>of</a:t>
            </a:r>
            <a:r>
              <a:rPr lang="de-AT" dirty="0" smtClean="0"/>
              <a:t> </a:t>
            </a:r>
            <a:r>
              <a:rPr lang="de-AT" dirty="0" err="1" smtClean="0"/>
              <a:t>the</a:t>
            </a:r>
            <a:r>
              <a:rPr lang="de-AT" dirty="0" smtClean="0"/>
              <a:t> </a:t>
            </a:r>
            <a:r>
              <a:rPr lang="de-AT" dirty="0" err="1" smtClean="0"/>
              <a:t>methods</a:t>
            </a:r>
            <a:r>
              <a:rPr lang="de-AT" dirty="0" smtClean="0"/>
              <a:t> </a:t>
            </a:r>
            <a:r>
              <a:rPr lang="de-AT" dirty="0" err="1" smtClean="0"/>
              <a:t>of</a:t>
            </a:r>
            <a:r>
              <a:rPr lang="de-AT" dirty="0" smtClean="0"/>
              <a:t> </a:t>
            </a:r>
            <a:r>
              <a:rPr lang="de-AT" dirty="0" err="1" smtClean="0"/>
              <a:t>these</a:t>
            </a:r>
            <a:r>
              <a:rPr lang="de-AT" dirty="0" smtClean="0"/>
              <a:t> </a:t>
            </a:r>
            <a:r>
              <a:rPr lang="de-AT" dirty="0" err="1" smtClean="0"/>
              <a:t>interfaces</a:t>
            </a:r>
            <a:r>
              <a:rPr lang="de-AT" dirty="0" smtClean="0"/>
              <a:t> </a:t>
            </a:r>
            <a:r>
              <a:rPr lang="de-AT" dirty="0" err="1" smtClean="0"/>
              <a:t>we</a:t>
            </a:r>
            <a:r>
              <a:rPr lang="de-AT" dirty="0" smtClean="0"/>
              <a:t> </a:t>
            </a:r>
            <a:r>
              <a:rPr lang="de-AT" dirty="0" err="1" smtClean="0"/>
              <a:t>simply</a:t>
            </a:r>
            <a:r>
              <a:rPr lang="de-AT" dirty="0" smtClean="0"/>
              <a:t> </a:t>
            </a:r>
            <a:r>
              <a:rPr lang="de-AT" dirty="0" err="1" smtClean="0"/>
              <a:t>store</a:t>
            </a:r>
            <a:r>
              <a:rPr lang="de-AT" dirty="0" smtClean="0"/>
              <a:t> </a:t>
            </a:r>
            <a:r>
              <a:rPr lang="de-AT" dirty="0" err="1" smtClean="0"/>
              <a:t>the</a:t>
            </a:r>
            <a:r>
              <a:rPr lang="de-AT" dirty="0" smtClean="0"/>
              <a:t> </a:t>
            </a:r>
            <a:r>
              <a:rPr lang="de-AT" dirty="0" err="1" smtClean="0"/>
              <a:t>current</a:t>
            </a:r>
            <a:r>
              <a:rPr lang="de-AT" dirty="0" smtClean="0"/>
              <a:t> </a:t>
            </a:r>
            <a:r>
              <a:rPr lang="de-AT" dirty="0" err="1" smtClean="0"/>
              <a:t>states</a:t>
            </a:r>
            <a:r>
              <a:rPr lang="de-AT" dirty="0" smtClean="0"/>
              <a:t>.</a:t>
            </a:r>
          </a:p>
          <a:p>
            <a:r>
              <a:rPr lang="de-AT" dirty="0" err="1" smtClean="0"/>
              <a:t>Let‘s</a:t>
            </a:r>
            <a:r>
              <a:rPr lang="de-AT" dirty="0" smtClean="0"/>
              <a:t> </a:t>
            </a:r>
            <a:r>
              <a:rPr lang="de-AT" dirty="0" err="1" smtClean="0"/>
              <a:t>begin</a:t>
            </a:r>
            <a:r>
              <a:rPr lang="de-AT" dirty="0" smtClean="0"/>
              <a:t> </a:t>
            </a:r>
            <a:r>
              <a:rPr lang="de-AT" dirty="0" err="1" smtClean="0"/>
              <a:t>with</a:t>
            </a:r>
            <a:r>
              <a:rPr lang="de-AT" dirty="0" smtClean="0"/>
              <a:t> </a:t>
            </a:r>
            <a:r>
              <a:rPr lang="de-AT" dirty="0" err="1" smtClean="0"/>
              <a:t>the</a:t>
            </a:r>
            <a:r>
              <a:rPr lang="de-AT" dirty="0" smtClean="0"/>
              <a:t> (</a:t>
            </a:r>
            <a:r>
              <a:rPr lang="de-AT" dirty="0" err="1" smtClean="0"/>
              <a:t>polled</a:t>
            </a:r>
            <a:r>
              <a:rPr lang="de-AT" dirty="0" smtClean="0"/>
              <a:t>) </a:t>
            </a:r>
            <a:r>
              <a:rPr lang="de-AT" dirty="0" err="1" smtClean="0"/>
              <a:t>key</a:t>
            </a:r>
            <a:r>
              <a:rPr lang="de-AT" dirty="0" smtClean="0"/>
              <a:t> </a:t>
            </a:r>
            <a:r>
              <a:rPr lang="de-AT" dirty="0" err="1" smtClean="0"/>
              <a:t>events</a:t>
            </a:r>
            <a:r>
              <a:rPr lang="de-AT" dirty="0" smtClean="0"/>
              <a:t>.</a:t>
            </a:r>
            <a:endParaRPr lang="de-AT"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503040" y="917912"/>
            <a:ext cx="8640960" cy="5863144"/>
          </a:xfrm>
          <a:prstGeom prst="rect">
            <a:avLst/>
          </a:prstGeom>
          <a:noFill/>
        </p:spPr>
        <p:txBody>
          <a:bodyPr wrap="square" rtlCol="0">
            <a:spAutoFit/>
          </a:bodyPr>
          <a:lstStyle/>
          <a:p>
            <a:r>
              <a:rPr lang="de-AT" sz="1500" b="1" dirty="0" err="1" smtClean="0">
                <a:latin typeface="TheSansMonoConNormal" pitchFamily="34" charset="0"/>
              </a:rPr>
              <a:t>public</a:t>
            </a:r>
            <a:r>
              <a:rPr lang="de-AT" sz="1500" b="1" dirty="0" smtClean="0">
                <a:latin typeface="TheSansMonoConNormal" pitchFamily="34" charset="0"/>
              </a:rPr>
              <a:t> </a:t>
            </a:r>
            <a:r>
              <a:rPr lang="de-AT" sz="1500" b="1" dirty="0" err="1" smtClean="0">
                <a:latin typeface="TheSansMonoConNormal" pitchFamily="34" charset="0"/>
              </a:rPr>
              <a:t>abstract</a:t>
            </a:r>
            <a:r>
              <a:rPr lang="de-AT" sz="1500" b="1" dirty="0" smtClean="0">
                <a:latin typeface="TheSansMonoConNormal" pitchFamily="34" charset="0"/>
              </a:rPr>
              <a:t> </a:t>
            </a:r>
            <a:r>
              <a:rPr lang="de-AT" sz="1500" b="1" dirty="0" err="1" smtClean="0">
                <a:latin typeface="TheSansMonoConNormal" pitchFamily="34" charset="0"/>
              </a:rPr>
              <a:t>class</a:t>
            </a:r>
            <a:r>
              <a:rPr lang="de-AT" sz="1500" b="1" dirty="0" smtClean="0">
                <a:latin typeface="TheSansMonoConNormal" pitchFamily="34" charset="0"/>
              </a:rPr>
              <a:t> Game </a:t>
            </a:r>
            <a:r>
              <a:rPr lang="de-AT" sz="1500" b="1" dirty="0" err="1" smtClean="0">
                <a:latin typeface="TheSansMonoConNormal" pitchFamily="34" charset="0"/>
              </a:rPr>
              <a:t>extends</a:t>
            </a:r>
            <a:r>
              <a:rPr lang="de-AT" sz="1500" b="1" dirty="0" smtClean="0">
                <a:latin typeface="TheSansMonoConNormal" pitchFamily="34" charset="0"/>
              </a:rPr>
              <a:t> </a:t>
            </a:r>
            <a:r>
              <a:rPr lang="de-AT" sz="1500" b="1" dirty="0" err="1" smtClean="0">
                <a:latin typeface="TheSansMonoConNormal" pitchFamily="34" charset="0"/>
              </a:rPr>
              <a:t>Activity</a:t>
            </a:r>
            <a:r>
              <a:rPr lang="de-AT" sz="1500" b="1" dirty="0" smtClean="0">
                <a:latin typeface="TheSansMonoConNormal" pitchFamily="34" charset="0"/>
              </a:rPr>
              <a:t> </a:t>
            </a:r>
            <a:r>
              <a:rPr lang="de-AT" sz="1500" b="1" dirty="0" err="1" smtClean="0">
                <a:latin typeface="TheSansMonoConNormal" pitchFamily="34" charset="0"/>
              </a:rPr>
              <a:t>implements</a:t>
            </a:r>
            <a:r>
              <a:rPr lang="de-AT" sz="1500" b="1" dirty="0" smtClean="0">
                <a:latin typeface="TheSansMonoConNormal" pitchFamily="34" charset="0"/>
              </a:rPr>
              <a:t> </a:t>
            </a:r>
            <a:r>
              <a:rPr lang="de-AT" sz="1500" b="1" dirty="0" err="1" smtClean="0">
                <a:latin typeface="TheSansMonoConNormal" pitchFamily="34" charset="0"/>
              </a:rPr>
              <a:t>Runnable</a:t>
            </a:r>
            <a:r>
              <a:rPr lang="de-AT" sz="1500" b="1" dirty="0" smtClean="0">
                <a:latin typeface="TheSansMonoConNormal" pitchFamily="34" charset="0"/>
              </a:rPr>
              <a:t>, </a:t>
            </a:r>
            <a:r>
              <a:rPr lang="de-AT" sz="1500" b="1" dirty="0" err="1" smtClean="0">
                <a:latin typeface="TheSansMonoConNormal" pitchFamily="34" charset="0"/>
              </a:rPr>
              <a:t>OnKeyListener</a:t>
            </a:r>
            <a:r>
              <a:rPr lang="de-AT" sz="1500" b="1" dirty="0" smtClean="0">
                <a:latin typeface="TheSansMonoConNormal" pitchFamily="34" charset="0"/>
              </a:rPr>
              <a:t> {</a:t>
            </a:r>
          </a:p>
          <a:p>
            <a:r>
              <a:rPr lang="de-AT" sz="1500" b="1" dirty="0" smtClean="0">
                <a:latin typeface="TheSansMonoConNormal" pitchFamily="34" charset="0"/>
              </a:rPr>
              <a:t>    ...</a:t>
            </a:r>
          </a:p>
          <a:p>
            <a:r>
              <a:rPr lang="de-AT" sz="1500" b="1" dirty="0" smtClean="0">
                <a:latin typeface="TheSansMonoConNormal" pitchFamily="34" charset="0"/>
              </a:rPr>
              <a:t>    private </a:t>
            </a:r>
            <a:r>
              <a:rPr lang="de-AT" sz="1500" b="1" dirty="0" err="1" smtClean="0">
                <a:latin typeface="TheSansMonoConNormal" pitchFamily="34" charset="0"/>
              </a:rPr>
              <a:t>boolean</a:t>
            </a:r>
            <a:r>
              <a:rPr lang="de-AT" sz="1500" b="1" dirty="0" smtClean="0">
                <a:latin typeface="TheSansMonoConNormal" pitchFamily="34" charset="0"/>
              </a:rPr>
              <a:t> </a:t>
            </a:r>
            <a:r>
              <a:rPr lang="de-AT" sz="1500" b="1" dirty="0" err="1" smtClean="0">
                <a:latin typeface="TheSansMonoConNormal" pitchFamily="34" charset="0"/>
              </a:rPr>
              <a:t>pressedKeys</a:t>
            </a:r>
            <a:r>
              <a:rPr lang="de-AT" sz="1500" b="1" dirty="0" smtClean="0">
                <a:latin typeface="TheSansMonoConNormal" pitchFamily="34" charset="0"/>
              </a:rPr>
              <a:t>[] = </a:t>
            </a:r>
            <a:r>
              <a:rPr lang="de-AT" sz="1500" b="1" dirty="0" err="1" smtClean="0">
                <a:latin typeface="TheSansMonoConNormal" pitchFamily="34" charset="0"/>
              </a:rPr>
              <a:t>new</a:t>
            </a:r>
            <a:r>
              <a:rPr lang="de-AT" sz="1500" b="1" dirty="0" smtClean="0">
                <a:latin typeface="TheSansMonoConNormal" pitchFamily="34" charset="0"/>
              </a:rPr>
              <a:t> </a:t>
            </a:r>
            <a:r>
              <a:rPr lang="de-AT" sz="1500" b="1" dirty="0" err="1" smtClean="0">
                <a:latin typeface="TheSansMonoConNormal" pitchFamily="34" charset="0"/>
              </a:rPr>
              <a:t>boolean</a:t>
            </a:r>
            <a:r>
              <a:rPr lang="de-AT" sz="1500" b="1" dirty="0" smtClean="0">
                <a:latin typeface="TheSansMonoConNormal" pitchFamily="34" charset="0"/>
              </a:rPr>
              <a:t>[256];</a:t>
            </a:r>
          </a:p>
          <a:p>
            <a:endParaRPr lang="de-AT" sz="1500" b="1" dirty="0" smtClean="0">
              <a:latin typeface="TheSansMonoConNormal" pitchFamily="34" charset="0"/>
            </a:endParaRPr>
          </a:p>
          <a:p>
            <a:r>
              <a:rPr lang="de-AT" sz="1500" b="1" dirty="0" smtClean="0">
                <a:latin typeface="TheSansMonoConNormal" pitchFamily="34" charset="0"/>
              </a:rPr>
              <a:t>    </a:t>
            </a:r>
            <a:r>
              <a:rPr lang="de-AT" sz="1500" b="1" dirty="0" err="1" smtClean="0">
                <a:latin typeface="TheSansMonoConNormal" pitchFamily="34" charset="0"/>
              </a:rPr>
              <a:t>public</a:t>
            </a:r>
            <a:r>
              <a:rPr lang="de-AT" sz="1500" b="1" dirty="0" smtClean="0">
                <a:latin typeface="TheSansMonoConNormal" pitchFamily="34" charset="0"/>
              </a:rPr>
              <a:t> </a:t>
            </a:r>
            <a:r>
              <a:rPr lang="de-AT" sz="1500" b="1" dirty="0" err="1" smtClean="0">
                <a:latin typeface="TheSansMonoConNormal" pitchFamily="34" charset="0"/>
              </a:rPr>
              <a:t>void</a:t>
            </a:r>
            <a:r>
              <a:rPr lang="de-AT" sz="1500" b="1" dirty="0" smtClean="0">
                <a:latin typeface="TheSansMonoConNormal" pitchFamily="34" charset="0"/>
              </a:rPr>
              <a:t> </a:t>
            </a:r>
            <a:r>
              <a:rPr lang="de-AT" sz="1500" b="1" dirty="0" err="1" smtClean="0">
                <a:latin typeface="TheSansMonoConNormal" pitchFamily="34" charset="0"/>
              </a:rPr>
              <a:t>onCreate</a:t>
            </a:r>
            <a:r>
              <a:rPr lang="de-AT" sz="1500" b="1" dirty="0" smtClean="0">
                <a:latin typeface="TheSansMonoConNormal" pitchFamily="34" charset="0"/>
              </a:rPr>
              <a:t>(</a:t>
            </a:r>
            <a:r>
              <a:rPr lang="de-AT" sz="1500" b="1" dirty="0" err="1" smtClean="0">
                <a:latin typeface="TheSansMonoConNormal" pitchFamily="34" charset="0"/>
              </a:rPr>
              <a:t>Bundle</a:t>
            </a:r>
            <a:r>
              <a:rPr lang="de-AT" sz="1500" b="1" dirty="0" smtClean="0">
                <a:latin typeface="TheSansMonoConNormal" pitchFamily="34" charset="0"/>
              </a:rPr>
              <a:t> </a:t>
            </a:r>
            <a:r>
              <a:rPr lang="de-AT" sz="1500" b="1" dirty="0" err="1" smtClean="0">
                <a:latin typeface="TheSansMonoConNormal" pitchFamily="34" charset="0"/>
              </a:rPr>
              <a:t>instanceBundle</a:t>
            </a:r>
            <a:r>
              <a:rPr lang="de-AT" sz="1500" b="1" dirty="0" smtClean="0">
                <a:latin typeface="TheSansMonoConNormal" pitchFamily="34" charset="0"/>
              </a:rPr>
              <a:t>) {</a:t>
            </a:r>
          </a:p>
          <a:p>
            <a:r>
              <a:rPr lang="de-AT" sz="1500" b="1" dirty="0" smtClean="0">
                <a:latin typeface="TheSansMonoConNormal" pitchFamily="34" charset="0"/>
              </a:rPr>
              <a:t>        ...</a:t>
            </a:r>
          </a:p>
          <a:p>
            <a:r>
              <a:rPr lang="de-AT" sz="1500" b="1" dirty="0" smtClean="0">
                <a:latin typeface="TheSansMonoConNormal" pitchFamily="34" charset="0"/>
              </a:rPr>
              <a:t>        </a:t>
            </a:r>
            <a:r>
              <a:rPr lang="de-AT" sz="1500" b="1" dirty="0" err="1" smtClean="0">
                <a:latin typeface="TheSansMonoConNormal" pitchFamily="34" charset="0"/>
              </a:rPr>
              <a:t>surfaceView.setFocusableInTouchMode</a:t>
            </a:r>
            <a:r>
              <a:rPr lang="de-AT" sz="1500" b="1" dirty="0" smtClean="0">
                <a:latin typeface="TheSansMonoConNormal" pitchFamily="34" charset="0"/>
              </a:rPr>
              <a:t>(</a:t>
            </a:r>
            <a:r>
              <a:rPr lang="de-AT" sz="1500" b="1" dirty="0" err="1" smtClean="0">
                <a:latin typeface="TheSansMonoConNormal" pitchFamily="34" charset="0"/>
              </a:rPr>
              <a:t>true</a:t>
            </a:r>
            <a:r>
              <a:rPr lang="de-AT" sz="1500" b="1" dirty="0" smtClean="0">
                <a:latin typeface="TheSansMonoConNormal" pitchFamily="34" charset="0"/>
              </a:rPr>
              <a:t>);</a:t>
            </a:r>
          </a:p>
          <a:p>
            <a:r>
              <a:rPr lang="de-AT" sz="1500" b="1" dirty="0" smtClean="0">
                <a:latin typeface="TheSansMonoConNormal" pitchFamily="34" charset="0"/>
              </a:rPr>
              <a:t>        </a:t>
            </a:r>
            <a:r>
              <a:rPr lang="de-AT" sz="1500" b="1" dirty="0" err="1" smtClean="0">
                <a:latin typeface="TheSansMonoConNormal" pitchFamily="34" charset="0"/>
              </a:rPr>
              <a:t>surfaceView.requestFocus</a:t>
            </a:r>
            <a:r>
              <a:rPr lang="de-AT" sz="1500" b="1" dirty="0" smtClean="0">
                <a:latin typeface="TheSansMonoConNormal" pitchFamily="34" charset="0"/>
              </a:rPr>
              <a:t>();</a:t>
            </a:r>
          </a:p>
          <a:p>
            <a:r>
              <a:rPr lang="de-AT" sz="1500" b="1" dirty="0" smtClean="0">
                <a:latin typeface="TheSansMonoConNormal" pitchFamily="34" charset="0"/>
              </a:rPr>
              <a:t>        </a:t>
            </a:r>
            <a:r>
              <a:rPr lang="de-AT" sz="1500" b="1" dirty="0" err="1" smtClean="0">
                <a:latin typeface="TheSansMonoConNormal" pitchFamily="34" charset="0"/>
              </a:rPr>
              <a:t>surfaceView.setOnKeyListener</a:t>
            </a:r>
            <a:r>
              <a:rPr lang="de-AT" sz="1500" b="1" dirty="0" smtClean="0">
                <a:latin typeface="TheSansMonoConNormal" pitchFamily="34" charset="0"/>
              </a:rPr>
              <a:t>(</a:t>
            </a:r>
            <a:r>
              <a:rPr lang="de-AT" sz="1500" b="1" dirty="0" err="1" smtClean="0">
                <a:latin typeface="TheSansMonoConNormal" pitchFamily="34" charset="0"/>
              </a:rPr>
              <a:t>this</a:t>
            </a:r>
            <a:r>
              <a:rPr lang="de-AT" sz="1500" b="1" dirty="0" smtClean="0">
                <a:latin typeface="TheSansMonoConNormal" pitchFamily="34" charset="0"/>
              </a:rPr>
              <a:t>);</a:t>
            </a:r>
          </a:p>
          <a:p>
            <a:r>
              <a:rPr lang="de-AT" sz="1500" b="1" dirty="0" smtClean="0">
                <a:latin typeface="TheSansMonoConNormal" pitchFamily="34" charset="0"/>
              </a:rPr>
              <a:t>    }</a:t>
            </a:r>
          </a:p>
          <a:p>
            <a:endParaRPr lang="de-AT" sz="1500" b="1" dirty="0" smtClean="0">
              <a:latin typeface="TheSansMonoConNormal" pitchFamily="34" charset="0"/>
            </a:endParaRPr>
          </a:p>
          <a:p>
            <a:r>
              <a:rPr lang="de-AT" sz="1500" b="1" dirty="0" smtClean="0">
                <a:latin typeface="TheSansMonoConNormal" pitchFamily="34" charset="0"/>
              </a:rPr>
              <a:t>    </a:t>
            </a:r>
            <a:r>
              <a:rPr lang="en-US" sz="1500" b="1" dirty="0" smtClean="0">
                <a:latin typeface="TheSansMonoConNormal" pitchFamily="34" charset="0"/>
              </a:rPr>
              <a:t>public </a:t>
            </a:r>
            <a:r>
              <a:rPr lang="en-US" sz="1500" b="1" dirty="0" err="1" smtClean="0">
                <a:latin typeface="TheSansMonoConNormal" pitchFamily="34" charset="0"/>
              </a:rPr>
              <a:t>boolean</a:t>
            </a:r>
            <a:r>
              <a:rPr lang="en-US" sz="1500" b="1" dirty="0" smtClean="0">
                <a:latin typeface="TheSansMonoConNormal" pitchFamily="34" charset="0"/>
              </a:rPr>
              <a:t> </a:t>
            </a:r>
            <a:r>
              <a:rPr lang="en-US" sz="1500" b="1" dirty="0" err="1" smtClean="0">
                <a:latin typeface="TheSansMonoConNormal" pitchFamily="34" charset="0"/>
              </a:rPr>
              <a:t>onKey</a:t>
            </a:r>
            <a:r>
              <a:rPr lang="en-US" sz="1500" b="1" dirty="0" smtClean="0">
                <a:latin typeface="TheSansMonoConNormal" pitchFamily="34" charset="0"/>
              </a:rPr>
              <a:t>(View v, </a:t>
            </a:r>
            <a:r>
              <a:rPr lang="en-US" sz="1500" b="1" dirty="0" err="1" smtClean="0">
                <a:latin typeface="TheSansMonoConNormal" pitchFamily="34" charset="0"/>
              </a:rPr>
              <a:t>int</a:t>
            </a:r>
            <a:r>
              <a:rPr lang="en-US" sz="1500" b="1" dirty="0" smtClean="0">
                <a:latin typeface="TheSansMonoConNormal" pitchFamily="34" charset="0"/>
              </a:rPr>
              <a:t> </a:t>
            </a:r>
            <a:r>
              <a:rPr lang="en-US" sz="1500" b="1" dirty="0" err="1" smtClean="0">
                <a:latin typeface="TheSansMonoConNormal" pitchFamily="34" charset="0"/>
              </a:rPr>
              <a:t>keyCode</a:t>
            </a:r>
            <a:r>
              <a:rPr lang="en-US" sz="1500" b="1" dirty="0" smtClean="0">
                <a:latin typeface="TheSansMonoConNormal" pitchFamily="34" charset="0"/>
              </a:rPr>
              <a:t>, </a:t>
            </a:r>
            <a:r>
              <a:rPr lang="en-US" sz="1500" b="1" dirty="0" err="1" smtClean="0">
                <a:latin typeface="TheSansMonoConNormal" pitchFamily="34" charset="0"/>
              </a:rPr>
              <a:t>KeyEvent</a:t>
            </a:r>
            <a:r>
              <a:rPr lang="en-US" sz="1500" b="1" dirty="0" smtClean="0">
                <a:latin typeface="TheSansMonoConNormal" pitchFamily="34" charset="0"/>
              </a:rPr>
              <a:t> event) {</a:t>
            </a:r>
          </a:p>
          <a:p>
            <a:r>
              <a:rPr lang="de-AT" sz="1500" b="1" dirty="0" smtClean="0">
                <a:latin typeface="TheSansMonoConNormal" pitchFamily="34" charset="0"/>
              </a:rPr>
              <a:t>        </a:t>
            </a:r>
            <a:r>
              <a:rPr lang="de-AT" sz="1500" b="1" dirty="0" err="1" smtClean="0">
                <a:latin typeface="TheSansMonoConNormal" pitchFamily="34" charset="0"/>
              </a:rPr>
              <a:t>if</a:t>
            </a:r>
            <a:r>
              <a:rPr lang="de-AT" sz="1500" b="1" dirty="0" smtClean="0">
                <a:latin typeface="TheSansMonoConNormal" pitchFamily="34" charset="0"/>
              </a:rPr>
              <a:t>(</a:t>
            </a:r>
            <a:r>
              <a:rPr lang="de-AT" sz="1500" b="1" dirty="0" err="1" smtClean="0">
                <a:latin typeface="TheSansMonoConNormal" pitchFamily="34" charset="0"/>
              </a:rPr>
              <a:t>event.getAction</a:t>
            </a:r>
            <a:r>
              <a:rPr lang="de-AT" sz="1500" b="1" dirty="0" smtClean="0">
                <a:latin typeface="TheSansMonoConNormal" pitchFamily="34" charset="0"/>
              </a:rPr>
              <a:t>() == </a:t>
            </a:r>
            <a:r>
              <a:rPr lang="de-AT" sz="1500" b="1" dirty="0" err="1" smtClean="0">
                <a:latin typeface="TheSansMonoConNormal" pitchFamily="34" charset="0"/>
              </a:rPr>
              <a:t>KeyEvent.</a:t>
            </a:r>
            <a:r>
              <a:rPr lang="de-AT" sz="1500" b="1" i="1" dirty="0" err="1" smtClean="0">
                <a:latin typeface="TheSansMonoConNormal" pitchFamily="34" charset="0"/>
              </a:rPr>
              <a:t>ACTION_DOWN</a:t>
            </a:r>
            <a:r>
              <a:rPr lang="de-AT" sz="1500" b="1" i="1" dirty="0" smtClean="0">
                <a:latin typeface="TheSansMonoConNormal" pitchFamily="34" charset="0"/>
              </a:rPr>
              <a:t>)</a:t>
            </a:r>
          </a:p>
          <a:p>
            <a:r>
              <a:rPr lang="de-AT" sz="1500" b="1" dirty="0" smtClean="0">
                <a:latin typeface="TheSansMonoConNormal" pitchFamily="34" charset="0"/>
              </a:rPr>
              <a:t>            </a:t>
            </a:r>
            <a:r>
              <a:rPr lang="de-AT" sz="1500" b="1" dirty="0" err="1" smtClean="0">
                <a:latin typeface="TheSansMonoConNormal" pitchFamily="34" charset="0"/>
              </a:rPr>
              <a:t>pressedKeys</a:t>
            </a:r>
            <a:r>
              <a:rPr lang="de-AT" sz="1500" b="1" dirty="0" smtClean="0">
                <a:latin typeface="TheSansMonoConNormal" pitchFamily="34" charset="0"/>
              </a:rPr>
              <a:t>[</a:t>
            </a:r>
            <a:r>
              <a:rPr lang="de-AT" sz="1500" b="1" dirty="0" err="1" smtClean="0">
                <a:latin typeface="TheSansMonoConNormal" pitchFamily="34" charset="0"/>
              </a:rPr>
              <a:t>keyCode</a:t>
            </a:r>
            <a:r>
              <a:rPr lang="de-AT" sz="1500" b="1" dirty="0" smtClean="0">
                <a:latin typeface="TheSansMonoConNormal" pitchFamily="34" charset="0"/>
              </a:rPr>
              <a:t>] = </a:t>
            </a:r>
            <a:r>
              <a:rPr lang="de-AT" sz="1500" b="1" dirty="0" err="1" smtClean="0">
                <a:latin typeface="TheSansMonoConNormal" pitchFamily="34" charset="0"/>
              </a:rPr>
              <a:t>true</a:t>
            </a:r>
            <a:r>
              <a:rPr lang="de-AT" sz="1500" b="1" dirty="0" smtClean="0">
                <a:latin typeface="TheSansMonoConNormal" pitchFamily="34" charset="0"/>
              </a:rPr>
              <a:t>;</a:t>
            </a:r>
          </a:p>
          <a:p>
            <a:r>
              <a:rPr lang="de-AT" sz="1500" b="1" dirty="0" smtClean="0">
                <a:latin typeface="TheSansMonoConNormal" pitchFamily="34" charset="0"/>
              </a:rPr>
              <a:t>        </a:t>
            </a:r>
          </a:p>
          <a:p>
            <a:r>
              <a:rPr lang="de-AT" sz="1500" b="1" dirty="0" smtClean="0">
                <a:latin typeface="TheSansMonoConNormal" pitchFamily="34" charset="0"/>
              </a:rPr>
              <a:t>        </a:t>
            </a:r>
            <a:r>
              <a:rPr lang="de-AT" sz="1500" b="1" dirty="0" err="1" smtClean="0">
                <a:latin typeface="TheSansMonoConNormal" pitchFamily="34" charset="0"/>
              </a:rPr>
              <a:t>if</a:t>
            </a:r>
            <a:r>
              <a:rPr lang="de-AT" sz="1500" b="1" dirty="0" smtClean="0">
                <a:latin typeface="TheSansMonoConNormal" pitchFamily="34" charset="0"/>
              </a:rPr>
              <a:t>(</a:t>
            </a:r>
            <a:r>
              <a:rPr lang="de-AT" sz="1500" b="1" dirty="0" err="1" smtClean="0">
                <a:latin typeface="TheSansMonoConNormal" pitchFamily="34" charset="0"/>
              </a:rPr>
              <a:t>event.getAction</a:t>
            </a:r>
            <a:r>
              <a:rPr lang="de-AT" sz="1500" b="1" dirty="0" smtClean="0">
                <a:latin typeface="TheSansMonoConNormal" pitchFamily="34" charset="0"/>
              </a:rPr>
              <a:t>() == </a:t>
            </a:r>
            <a:r>
              <a:rPr lang="de-AT" sz="1500" b="1" dirty="0" err="1" smtClean="0">
                <a:latin typeface="TheSansMonoConNormal" pitchFamily="34" charset="0"/>
              </a:rPr>
              <a:t>KeyEvent.</a:t>
            </a:r>
            <a:r>
              <a:rPr lang="de-AT" sz="1500" b="1" i="1" dirty="0" err="1" smtClean="0">
                <a:latin typeface="TheSansMonoConNormal" pitchFamily="34" charset="0"/>
              </a:rPr>
              <a:t>ACTION_UP</a:t>
            </a:r>
            <a:r>
              <a:rPr lang="de-AT" sz="1500" b="1" i="1" dirty="0" smtClean="0">
                <a:latin typeface="TheSansMonoConNormal" pitchFamily="34" charset="0"/>
              </a:rPr>
              <a:t>)</a:t>
            </a:r>
          </a:p>
          <a:p>
            <a:r>
              <a:rPr lang="de-AT" sz="1500" b="1" dirty="0" smtClean="0">
                <a:latin typeface="TheSansMonoConNormal" pitchFamily="34" charset="0"/>
              </a:rPr>
              <a:t>            </a:t>
            </a:r>
            <a:r>
              <a:rPr lang="de-AT" sz="1500" b="1" dirty="0" err="1" smtClean="0">
                <a:latin typeface="TheSansMonoConNormal" pitchFamily="34" charset="0"/>
              </a:rPr>
              <a:t>pressedKeys</a:t>
            </a:r>
            <a:r>
              <a:rPr lang="de-AT" sz="1500" b="1" dirty="0" smtClean="0">
                <a:latin typeface="TheSansMonoConNormal" pitchFamily="34" charset="0"/>
              </a:rPr>
              <a:t>[</a:t>
            </a:r>
            <a:r>
              <a:rPr lang="de-AT" sz="1500" b="1" dirty="0" err="1" smtClean="0">
                <a:latin typeface="TheSansMonoConNormal" pitchFamily="34" charset="0"/>
              </a:rPr>
              <a:t>keyCode</a:t>
            </a:r>
            <a:r>
              <a:rPr lang="de-AT" sz="1500" b="1" dirty="0" smtClean="0">
                <a:latin typeface="TheSansMonoConNormal" pitchFamily="34" charset="0"/>
              </a:rPr>
              <a:t>] = </a:t>
            </a:r>
            <a:r>
              <a:rPr lang="de-AT" sz="1500" b="1" dirty="0" err="1" smtClean="0">
                <a:latin typeface="TheSansMonoConNormal" pitchFamily="34" charset="0"/>
              </a:rPr>
              <a:t>false</a:t>
            </a:r>
            <a:r>
              <a:rPr lang="de-AT" sz="1500" b="1" dirty="0" smtClean="0">
                <a:latin typeface="TheSansMonoConNormal" pitchFamily="34" charset="0"/>
              </a:rPr>
              <a:t>;</a:t>
            </a:r>
          </a:p>
          <a:p>
            <a:r>
              <a:rPr lang="de-AT" sz="1500" b="1" dirty="0" smtClean="0">
                <a:latin typeface="TheSansMonoConNormal" pitchFamily="34" charset="0"/>
              </a:rPr>
              <a:t>        </a:t>
            </a:r>
            <a:r>
              <a:rPr lang="de-AT" sz="1500" b="1" dirty="0" err="1" smtClean="0">
                <a:latin typeface="TheSansMonoConNormal" pitchFamily="34" charset="0"/>
              </a:rPr>
              <a:t>return</a:t>
            </a:r>
            <a:r>
              <a:rPr lang="de-AT" sz="1500" b="1" dirty="0" smtClean="0">
                <a:latin typeface="TheSansMonoConNormal" pitchFamily="34" charset="0"/>
              </a:rPr>
              <a:t> </a:t>
            </a:r>
            <a:r>
              <a:rPr lang="de-AT" sz="1500" b="1" dirty="0" err="1" smtClean="0">
                <a:latin typeface="TheSansMonoConNormal" pitchFamily="34" charset="0"/>
              </a:rPr>
              <a:t>false</a:t>
            </a:r>
            <a:r>
              <a:rPr lang="de-AT" sz="1500" b="1" dirty="0" smtClean="0">
                <a:latin typeface="TheSansMonoConNormal" pitchFamily="34" charset="0"/>
              </a:rPr>
              <a:t>;</a:t>
            </a:r>
          </a:p>
          <a:p>
            <a:r>
              <a:rPr lang="de-AT" sz="1500" b="1" dirty="0" smtClean="0">
                <a:latin typeface="TheSansMonoConNormal" pitchFamily="34" charset="0"/>
              </a:rPr>
              <a:t>    }</a:t>
            </a:r>
          </a:p>
          <a:p>
            <a:endParaRPr lang="de-AT" sz="1500" b="1" dirty="0" smtClean="0">
              <a:latin typeface="TheSansMonoConNormal" pitchFamily="34" charset="0"/>
            </a:endParaRPr>
          </a:p>
          <a:p>
            <a:r>
              <a:rPr lang="de-AT" sz="1500" b="1" dirty="0" smtClean="0">
                <a:latin typeface="TheSansMonoConNormal" pitchFamily="34" charset="0"/>
              </a:rPr>
              <a:t>    </a:t>
            </a:r>
            <a:r>
              <a:rPr lang="de-AT" sz="1500" b="1" dirty="0" err="1" smtClean="0">
                <a:latin typeface="TheSansMonoConNormal" pitchFamily="34" charset="0"/>
              </a:rPr>
              <a:t>public</a:t>
            </a:r>
            <a:r>
              <a:rPr lang="de-AT" sz="1500" b="1" dirty="0" smtClean="0">
                <a:latin typeface="TheSansMonoConNormal" pitchFamily="34" charset="0"/>
              </a:rPr>
              <a:t> </a:t>
            </a:r>
            <a:r>
              <a:rPr lang="de-AT" sz="1500" b="1" dirty="0" err="1" smtClean="0">
                <a:latin typeface="TheSansMonoConNormal" pitchFamily="34" charset="0"/>
              </a:rPr>
              <a:t>boolean</a:t>
            </a:r>
            <a:r>
              <a:rPr lang="de-AT" sz="1500" b="1" dirty="0" smtClean="0">
                <a:latin typeface="TheSansMonoConNormal" pitchFamily="34" charset="0"/>
              </a:rPr>
              <a:t> </a:t>
            </a:r>
            <a:r>
              <a:rPr lang="de-AT" sz="1500" b="1" dirty="0" err="1" smtClean="0">
                <a:latin typeface="TheSansMonoConNormal" pitchFamily="34" charset="0"/>
              </a:rPr>
              <a:t>isKeyPressed</a:t>
            </a:r>
            <a:r>
              <a:rPr lang="de-AT" sz="1500" b="1" dirty="0" smtClean="0">
                <a:latin typeface="TheSansMonoConNormal" pitchFamily="34" charset="0"/>
              </a:rPr>
              <a:t>(</a:t>
            </a:r>
            <a:r>
              <a:rPr lang="de-AT" sz="1500" b="1" dirty="0" err="1" smtClean="0">
                <a:latin typeface="TheSansMonoConNormal" pitchFamily="34" charset="0"/>
              </a:rPr>
              <a:t>int</a:t>
            </a:r>
            <a:r>
              <a:rPr lang="de-AT" sz="1500" b="1" dirty="0" smtClean="0">
                <a:latin typeface="TheSansMonoConNormal" pitchFamily="34" charset="0"/>
              </a:rPr>
              <a:t> </a:t>
            </a:r>
            <a:r>
              <a:rPr lang="de-AT" sz="1500" b="1" dirty="0" err="1" smtClean="0">
                <a:latin typeface="TheSansMonoConNormal" pitchFamily="34" charset="0"/>
              </a:rPr>
              <a:t>keyCode</a:t>
            </a:r>
            <a:r>
              <a:rPr lang="de-AT" sz="1500" b="1" dirty="0" smtClean="0">
                <a:latin typeface="TheSansMonoConNormal" pitchFamily="34" charset="0"/>
              </a:rPr>
              <a:t>) { </a:t>
            </a:r>
          </a:p>
          <a:p>
            <a:r>
              <a:rPr lang="de-AT" sz="1500" b="1" dirty="0" smtClean="0">
                <a:latin typeface="TheSansMonoConNormal" pitchFamily="34" charset="0"/>
              </a:rPr>
              <a:t>        </a:t>
            </a:r>
            <a:r>
              <a:rPr lang="de-AT" sz="1500" b="1" dirty="0" err="1" smtClean="0">
                <a:latin typeface="TheSansMonoConNormal" pitchFamily="34" charset="0"/>
              </a:rPr>
              <a:t>return</a:t>
            </a:r>
            <a:r>
              <a:rPr lang="de-AT" sz="1500" b="1" dirty="0" smtClean="0">
                <a:latin typeface="TheSansMonoConNormal" pitchFamily="34" charset="0"/>
              </a:rPr>
              <a:t> </a:t>
            </a:r>
            <a:r>
              <a:rPr lang="de-AT" sz="1500" b="1" dirty="0" err="1" smtClean="0">
                <a:latin typeface="TheSansMonoConNormal" pitchFamily="34" charset="0"/>
              </a:rPr>
              <a:t>pressedKeys</a:t>
            </a:r>
            <a:r>
              <a:rPr lang="de-AT" sz="1500" b="1" dirty="0" smtClean="0">
                <a:latin typeface="TheSansMonoConNormal" pitchFamily="34" charset="0"/>
              </a:rPr>
              <a:t>[</a:t>
            </a:r>
            <a:r>
              <a:rPr lang="de-AT" sz="1500" b="1" dirty="0" err="1" smtClean="0">
                <a:latin typeface="TheSansMonoConNormal" pitchFamily="34" charset="0"/>
              </a:rPr>
              <a:t>keyCode</a:t>
            </a:r>
            <a:r>
              <a:rPr lang="de-AT" sz="1500" b="1" dirty="0" smtClean="0">
                <a:latin typeface="TheSansMonoConNormal" pitchFamily="34" charset="0"/>
              </a:rPr>
              <a:t>]; </a:t>
            </a:r>
          </a:p>
          <a:p>
            <a:r>
              <a:rPr lang="de-AT" sz="1500" b="1" dirty="0" smtClean="0">
                <a:latin typeface="TheSansMonoConNormal" pitchFamily="34" charset="0"/>
              </a:rPr>
              <a:t>    }</a:t>
            </a:r>
          </a:p>
          <a:p>
            <a:r>
              <a:rPr lang="de-AT" sz="1500" b="1" dirty="0" smtClean="0">
                <a:latin typeface="TheSansMonoConNormal" pitchFamily="34" charset="0"/>
              </a:rPr>
              <a:t>...</a:t>
            </a:r>
          </a:p>
          <a:p>
            <a:r>
              <a:rPr lang="de-AT" sz="1500" b="1" dirty="0" smtClean="0">
                <a:latin typeface="TheSansMonoConNormal" pitchFamily="34" charset="0"/>
              </a:rPr>
              <a:t>}</a:t>
            </a:r>
            <a:endParaRPr lang="de-AT" sz="1500" b="1" dirty="0">
              <a:latin typeface="TheSansMonoConNormal" pitchFamily="34"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503040" y="917912"/>
            <a:ext cx="8640960" cy="5478423"/>
          </a:xfrm>
          <a:prstGeom prst="rect">
            <a:avLst/>
          </a:prstGeom>
          <a:noFill/>
        </p:spPr>
        <p:txBody>
          <a:bodyPr wrap="square" rtlCol="0">
            <a:spAutoFit/>
          </a:bodyPr>
          <a:lstStyle/>
          <a:p>
            <a:r>
              <a:rPr lang="en-US" sz="1400" b="1" dirty="0" smtClean="0">
                <a:latin typeface="TheSansMonoConNormal" pitchFamily="34" charset="0"/>
              </a:rPr>
              <a:t>public class </a:t>
            </a:r>
            <a:r>
              <a:rPr lang="en-US" sz="1400" b="1" dirty="0" err="1" smtClean="0">
                <a:latin typeface="TheSansMonoConNormal" pitchFamily="34" charset="0"/>
              </a:rPr>
              <a:t>PollingKeyExample</a:t>
            </a:r>
            <a:r>
              <a:rPr lang="en-US" sz="1400" b="1" dirty="0" smtClean="0">
                <a:latin typeface="TheSansMonoConNormal" pitchFamily="34" charset="0"/>
              </a:rPr>
              <a:t> extends Game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Screen </a:t>
            </a:r>
            <a:r>
              <a:rPr lang="de-AT" sz="1400" b="1" dirty="0" err="1" smtClean="0">
                <a:latin typeface="TheSansMonoConNormal" pitchFamily="34" charset="0"/>
              </a:rPr>
              <a:t>createStartScreen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PollingKeyScreen</a:t>
            </a:r>
            <a:r>
              <a:rPr lang="de-AT" sz="1400" b="1" dirty="0" smtClean="0">
                <a:latin typeface="TheSansMonoConNormal" pitchFamily="34" charset="0"/>
              </a:rPr>
              <a:t>(</a:t>
            </a:r>
            <a:r>
              <a:rPr lang="de-AT" sz="1400" b="1" dirty="0" err="1" smtClean="0">
                <a:latin typeface="TheSansMonoConNormal" pitchFamily="34" charset="0"/>
              </a:rPr>
              <a:t>this</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a:t>
            </a:r>
            <a:r>
              <a:rPr lang="de-AT" sz="1400" b="1" dirty="0" err="1" smtClean="0">
                <a:latin typeface="TheSansMonoConNormal" pitchFamily="34" charset="0"/>
              </a:rPr>
              <a:t>PollingKeyScreen</a:t>
            </a:r>
            <a:r>
              <a:rPr lang="de-AT" sz="1400" b="1" dirty="0" smtClean="0">
                <a:latin typeface="TheSansMonoConNormal" pitchFamily="34" charset="0"/>
              </a:rPr>
              <a:t> </a:t>
            </a:r>
            <a:r>
              <a:rPr lang="de-AT" sz="1400" b="1" dirty="0" err="1" smtClean="0">
                <a:latin typeface="TheSansMonoConNormal" pitchFamily="34" charset="0"/>
              </a:rPr>
              <a:t>extends</a:t>
            </a:r>
            <a:r>
              <a:rPr lang="de-AT" sz="1400" b="1" dirty="0" smtClean="0">
                <a:latin typeface="TheSansMonoConNormal" pitchFamily="34" charset="0"/>
              </a:rPr>
              <a:t> Screen {</a:t>
            </a:r>
          </a:p>
          <a:p>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clearColor</a:t>
            </a:r>
            <a:r>
              <a:rPr lang="de-AT" sz="1400" b="1" dirty="0" smtClean="0">
                <a:latin typeface="TheSansMonoConNormal" pitchFamily="34" charset="0"/>
              </a:rPr>
              <a:t> = </a:t>
            </a:r>
            <a:r>
              <a:rPr lang="de-AT" sz="1400" b="1" dirty="0" err="1" smtClean="0">
                <a:latin typeface="TheSansMonoConNormal" pitchFamily="34" charset="0"/>
              </a:rPr>
              <a:t>Color.BLUE</a:t>
            </a:r>
            <a:r>
              <a:rPr lang="de-AT" sz="1400" b="1" dirty="0" smtClean="0">
                <a:latin typeface="TheSansMonoConNormal" pitchFamily="34" charset="0"/>
              </a:rPr>
              <a:t>;</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PollingKeyScreen</a:t>
            </a:r>
            <a:r>
              <a:rPr lang="de-AT" sz="1400" b="1" dirty="0" smtClean="0">
                <a:latin typeface="TheSansMonoConNormal" pitchFamily="34" charset="0"/>
              </a:rPr>
              <a:t>(Game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super(</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de-AT" sz="1400" b="1" dirty="0" smtClean="0">
                <a:latin typeface="TheSansMonoConNormal" pitchFamily="34" charset="0"/>
              </a:rPr>
              <a:t>            </a:t>
            </a:r>
            <a:r>
              <a:rPr lang="de-AT" sz="1400" b="1" dirty="0" err="1" smtClean="0">
                <a:latin typeface="TheSansMonoConNormal" pitchFamily="34" charset="0"/>
              </a:rPr>
              <a:t>game.clearFramebuffer</a:t>
            </a:r>
            <a:r>
              <a:rPr lang="de-AT" sz="1400" b="1" dirty="0" smtClean="0">
                <a:latin typeface="TheSansMonoConNormal" pitchFamily="34" charset="0"/>
              </a:rPr>
              <a:t>(</a:t>
            </a:r>
            <a:r>
              <a:rPr lang="de-AT" sz="1400" b="1" dirty="0" err="1" smtClean="0">
                <a:latin typeface="TheSansMonoConNormal" pitchFamily="34" charset="0"/>
              </a:rPr>
              <a:t>clearColor</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game.isKeyPressed</a:t>
            </a:r>
            <a:r>
              <a:rPr lang="de-AT" sz="1400" b="1" dirty="0" smtClean="0">
                <a:latin typeface="TheSansMonoConNormal" pitchFamily="34" charset="0"/>
              </a:rPr>
              <a:t>(</a:t>
            </a:r>
            <a:r>
              <a:rPr lang="de-AT" sz="1400" b="1" dirty="0" err="1" smtClean="0">
                <a:latin typeface="TheSansMonoConNormal" pitchFamily="34" charset="0"/>
              </a:rPr>
              <a:t>KeyEvent.KEYCODE_MENU</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clearColor</a:t>
            </a:r>
            <a:r>
              <a:rPr lang="de-AT" sz="1400" b="1" dirty="0" smtClean="0">
                <a:latin typeface="TheSansMonoConNormal" pitchFamily="34" charset="0"/>
              </a:rPr>
              <a:t> = (</a:t>
            </a:r>
            <a:r>
              <a:rPr lang="de-AT" sz="1400" b="1" dirty="0" err="1" smtClean="0">
                <a:latin typeface="TheSansMonoConNormal" pitchFamily="34" charset="0"/>
              </a:rPr>
              <a:t>int</a:t>
            </a:r>
            <a:r>
              <a:rPr lang="de-AT" sz="1400" b="1" dirty="0" smtClean="0">
                <a:latin typeface="TheSansMonoConNormal" pitchFamily="34" charset="0"/>
              </a:rPr>
              <a:t>)(</a:t>
            </a:r>
            <a:r>
              <a:rPr lang="de-AT" sz="1400" b="1" dirty="0" err="1" smtClean="0">
                <a:latin typeface="TheSansMonoConNormal" pitchFamily="34" charset="0"/>
              </a:rPr>
              <a:t>Math.random</a:t>
            </a:r>
            <a:r>
              <a:rPr lang="de-AT" sz="1400" b="1" dirty="0" smtClean="0">
                <a:latin typeface="TheSansMonoConNormal" pitchFamily="34" charset="0"/>
              </a:rPr>
              <a:t>() * </a:t>
            </a:r>
            <a:r>
              <a:rPr lang="de-AT" sz="1400" b="1" dirty="0" err="1" smtClean="0">
                <a:latin typeface="TheSansMonoConNormal" pitchFamily="34" charset="0"/>
              </a:rPr>
              <a:t>Integer.MAX_VALUE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resume</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dispose</a:t>
            </a:r>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3" name="Inhaltsplatzhalter 2"/>
          <p:cNvSpPr>
            <a:spLocks noGrp="1"/>
          </p:cNvSpPr>
          <p:nvPr>
            <p:ph idx="1"/>
          </p:nvPr>
        </p:nvSpPr>
        <p:spPr/>
        <p:txBody>
          <a:bodyPr>
            <a:normAutofit lnSpcReduction="10000"/>
          </a:bodyPr>
          <a:lstStyle/>
          <a:p>
            <a:r>
              <a:rPr lang="de-AT" dirty="0" err="1" smtClean="0"/>
              <a:t>Touch</a:t>
            </a:r>
            <a:r>
              <a:rPr lang="de-AT" dirty="0" smtClean="0"/>
              <a:t> Events </a:t>
            </a:r>
            <a:r>
              <a:rPr lang="de-AT" dirty="0" err="1" smtClean="0"/>
              <a:t>are</a:t>
            </a:r>
            <a:r>
              <a:rPr lang="de-AT" dirty="0" smtClean="0"/>
              <a:t> a </a:t>
            </a:r>
            <a:r>
              <a:rPr lang="de-AT" dirty="0" err="1" smtClean="0"/>
              <a:t>bit</a:t>
            </a:r>
            <a:r>
              <a:rPr lang="de-AT" dirty="0" smtClean="0"/>
              <a:t> </a:t>
            </a:r>
            <a:r>
              <a:rPr lang="de-AT" dirty="0" err="1" smtClean="0"/>
              <a:t>of</a:t>
            </a:r>
            <a:r>
              <a:rPr lang="de-AT" dirty="0" smtClean="0"/>
              <a:t> a </a:t>
            </a:r>
            <a:r>
              <a:rPr lang="de-AT" dirty="0" err="1" smtClean="0"/>
              <a:t>problem</a:t>
            </a:r>
            <a:r>
              <a:rPr lang="de-AT" dirty="0" smtClean="0"/>
              <a:t>:</a:t>
            </a:r>
          </a:p>
          <a:p>
            <a:pPr lvl="1"/>
            <a:r>
              <a:rPr lang="de-AT" dirty="0" err="1" smtClean="0"/>
              <a:t>No</a:t>
            </a:r>
            <a:r>
              <a:rPr lang="de-AT" dirty="0" smtClean="0"/>
              <a:t> multi-</a:t>
            </a:r>
            <a:r>
              <a:rPr lang="de-AT" dirty="0" err="1" smtClean="0"/>
              <a:t>touch</a:t>
            </a:r>
            <a:r>
              <a:rPr lang="de-AT" dirty="0" smtClean="0"/>
              <a:t> API on </a:t>
            </a:r>
            <a:r>
              <a:rPr lang="de-AT" dirty="0" err="1" smtClean="0"/>
              <a:t>Android</a:t>
            </a:r>
            <a:r>
              <a:rPr lang="de-AT" dirty="0" smtClean="0"/>
              <a:t> 1.5/1.6</a:t>
            </a:r>
          </a:p>
          <a:p>
            <a:r>
              <a:rPr lang="de-AT" dirty="0" err="1" smtClean="0"/>
              <a:t>How</a:t>
            </a:r>
            <a:r>
              <a:rPr lang="de-AT" dirty="0" smtClean="0"/>
              <a:t> </a:t>
            </a:r>
            <a:r>
              <a:rPr lang="de-AT" dirty="0" err="1" smtClean="0"/>
              <a:t>can</a:t>
            </a:r>
            <a:r>
              <a:rPr lang="de-AT" dirty="0" smtClean="0"/>
              <a:t> </a:t>
            </a:r>
            <a:r>
              <a:rPr lang="de-AT" dirty="0" err="1" smtClean="0"/>
              <a:t>we</a:t>
            </a:r>
            <a:r>
              <a:rPr lang="de-AT" dirty="0" smtClean="0"/>
              <a:t> </a:t>
            </a:r>
            <a:r>
              <a:rPr lang="de-AT" dirty="0" err="1" smtClean="0"/>
              <a:t>support</a:t>
            </a:r>
            <a:r>
              <a:rPr lang="de-AT" dirty="0" smtClean="0"/>
              <a:t> all </a:t>
            </a:r>
            <a:r>
              <a:rPr lang="de-AT" dirty="0" err="1" smtClean="0"/>
              <a:t>Android</a:t>
            </a:r>
            <a:r>
              <a:rPr lang="de-AT" dirty="0" smtClean="0"/>
              <a:t> </a:t>
            </a:r>
            <a:r>
              <a:rPr lang="de-AT" dirty="0" err="1" smtClean="0"/>
              <a:t>versions</a:t>
            </a:r>
            <a:r>
              <a:rPr lang="de-AT" dirty="0" smtClean="0"/>
              <a:t>?</a:t>
            </a:r>
          </a:p>
          <a:p>
            <a:pPr lvl="1"/>
            <a:r>
              <a:rPr lang="de-AT" dirty="0" err="1" smtClean="0"/>
              <a:t>We</a:t>
            </a:r>
            <a:r>
              <a:rPr lang="de-AT" dirty="0" smtClean="0"/>
              <a:t> </a:t>
            </a:r>
            <a:r>
              <a:rPr lang="de-AT" dirty="0" err="1" smtClean="0"/>
              <a:t>create</a:t>
            </a:r>
            <a:r>
              <a:rPr lang="de-AT" dirty="0" smtClean="0"/>
              <a:t> a </a:t>
            </a:r>
            <a:r>
              <a:rPr lang="de-AT" dirty="0" err="1" smtClean="0"/>
              <a:t>touch</a:t>
            </a:r>
            <a:r>
              <a:rPr lang="de-AT" dirty="0" smtClean="0"/>
              <a:t> </a:t>
            </a:r>
            <a:r>
              <a:rPr lang="de-AT" dirty="0" err="1" smtClean="0"/>
              <a:t>event</a:t>
            </a:r>
            <a:r>
              <a:rPr lang="de-AT" dirty="0" smtClean="0"/>
              <a:t> </a:t>
            </a:r>
            <a:r>
              <a:rPr lang="de-AT" dirty="0" err="1" smtClean="0"/>
              <a:t>handler</a:t>
            </a:r>
            <a:r>
              <a:rPr lang="de-AT" dirty="0" smtClean="0"/>
              <a:t> </a:t>
            </a:r>
            <a:r>
              <a:rPr lang="de-AT" dirty="0" err="1" smtClean="0"/>
              <a:t>for</a:t>
            </a:r>
            <a:r>
              <a:rPr lang="de-AT" dirty="0" smtClean="0"/>
              <a:t> </a:t>
            </a:r>
            <a:r>
              <a:rPr lang="de-AT" dirty="0" err="1" smtClean="0"/>
              <a:t>Android</a:t>
            </a:r>
            <a:r>
              <a:rPr lang="de-AT" dirty="0" smtClean="0"/>
              <a:t> 1.5/1.6 </a:t>
            </a:r>
            <a:r>
              <a:rPr lang="de-AT" dirty="0" err="1" smtClean="0"/>
              <a:t>that</a:t>
            </a:r>
            <a:r>
              <a:rPr lang="de-AT" dirty="0" smtClean="0"/>
              <a:t> </a:t>
            </a:r>
            <a:r>
              <a:rPr lang="de-AT" dirty="0" err="1" smtClean="0"/>
              <a:t>can</a:t>
            </a:r>
            <a:r>
              <a:rPr lang="de-AT" dirty="0" smtClean="0"/>
              <a:t> </a:t>
            </a:r>
            <a:r>
              <a:rPr lang="de-AT" dirty="0" err="1" smtClean="0"/>
              <a:t>only</a:t>
            </a:r>
            <a:r>
              <a:rPr lang="de-AT" dirty="0" smtClean="0"/>
              <a:t> </a:t>
            </a:r>
            <a:r>
              <a:rPr lang="de-AT" dirty="0" err="1" smtClean="0"/>
              <a:t>process</a:t>
            </a:r>
            <a:r>
              <a:rPr lang="de-AT" dirty="0" smtClean="0"/>
              <a:t> </a:t>
            </a:r>
            <a:r>
              <a:rPr lang="de-AT" dirty="0" err="1" smtClean="0"/>
              <a:t>single-touch</a:t>
            </a:r>
            <a:r>
              <a:rPr lang="de-AT" dirty="0" smtClean="0"/>
              <a:t> </a:t>
            </a:r>
            <a:r>
              <a:rPr lang="de-AT" dirty="0" err="1" smtClean="0"/>
              <a:t>events</a:t>
            </a:r>
            <a:r>
              <a:rPr lang="de-AT" dirty="0" smtClean="0"/>
              <a:t>.</a:t>
            </a:r>
          </a:p>
          <a:p>
            <a:pPr lvl="1"/>
            <a:r>
              <a:rPr lang="de-AT" dirty="0" err="1" smtClean="0"/>
              <a:t>We</a:t>
            </a:r>
            <a:r>
              <a:rPr lang="de-AT" dirty="0" smtClean="0"/>
              <a:t> </a:t>
            </a:r>
            <a:r>
              <a:rPr lang="de-AT" dirty="0" err="1" smtClean="0"/>
              <a:t>create</a:t>
            </a:r>
            <a:r>
              <a:rPr lang="de-AT" dirty="0" smtClean="0"/>
              <a:t> </a:t>
            </a:r>
            <a:r>
              <a:rPr lang="de-AT" dirty="0" err="1" smtClean="0"/>
              <a:t>another</a:t>
            </a:r>
            <a:r>
              <a:rPr lang="de-AT" dirty="0" smtClean="0"/>
              <a:t> </a:t>
            </a:r>
            <a:r>
              <a:rPr lang="de-AT" dirty="0" err="1" smtClean="0"/>
              <a:t>touch</a:t>
            </a:r>
            <a:r>
              <a:rPr lang="de-AT" dirty="0" smtClean="0"/>
              <a:t> </a:t>
            </a:r>
            <a:r>
              <a:rPr lang="de-AT" dirty="0" err="1" smtClean="0"/>
              <a:t>event</a:t>
            </a:r>
            <a:r>
              <a:rPr lang="de-AT" dirty="0" smtClean="0"/>
              <a:t> </a:t>
            </a:r>
            <a:r>
              <a:rPr lang="de-AT" dirty="0" err="1" smtClean="0"/>
              <a:t>handler</a:t>
            </a:r>
            <a:r>
              <a:rPr lang="de-AT" dirty="0" smtClean="0"/>
              <a:t> </a:t>
            </a:r>
            <a:r>
              <a:rPr lang="de-AT" dirty="0" err="1" smtClean="0"/>
              <a:t>for</a:t>
            </a:r>
            <a:r>
              <a:rPr lang="de-AT" dirty="0" smtClean="0"/>
              <a:t> </a:t>
            </a:r>
            <a:r>
              <a:rPr lang="de-AT" dirty="0" err="1" smtClean="0"/>
              <a:t>Android</a:t>
            </a:r>
            <a:r>
              <a:rPr lang="de-AT" dirty="0" smtClean="0"/>
              <a:t> &gt; 1.6 </a:t>
            </a:r>
            <a:r>
              <a:rPr lang="de-AT" dirty="0" err="1" smtClean="0"/>
              <a:t>that</a:t>
            </a:r>
            <a:r>
              <a:rPr lang="de-AT" dirty="0" smtClean="0"/>
              <a:t> </a:t>
            </a:r>
            <a:r>
              <a:rPr lang="de-AT" dirty="0" err="1" smtClean="0"/>
              <a:t>can</a:t>
            </a:r>
            <a:r>
              <a:rPr lang="de-AT" dirty="0" smtClean="0"/>
              <a:t> also </a:t>
            </a:r>
            <a:r>
              <a:rPr lang="de-AT" dirty="0" err="1" smtClean="0"/>
              <a:t>process</a:t>
            </a:r>
            <a:r>
              <a:rPr lang="de-AT" dirty="0" smtClean="0"/>
              <a:t> multi-</a:t>
            </a:r>
            <a:r>
              <a:rPr lang="de-AT" dirty="0" err="1" smtClean="0"/>
              <a:t>touch</a:t>
            </a:r>
            <a:r>
              <a:rPr lang="de-AT" dirty="0" smtClean="0"/>
              <a:t> </a:t>
            </a:r>
            <a:r>
              <a:rPr lang="de-AT" dirty="0" err="1" smtClean="0"/>
              <a:t>events</a:t>
            </a:r>
            <a:r>
              <a:rPr lang="de-AT" dirty="0" smtClean="0"/>
              <a:t>.</a:t>
            </a:r>
          </a:p>
          <a:p>
            <a:r>
              <a:rPr lang="de-AT" dirty="0" err="1" smtClean="0"/>
              <a:t>We</a:t>
            </a:r>
            <a:r>
              <a:rPr lang="de-AT" dirty="0" smtClean="0"/>
              <a:t> also </a:t>
            </a:r>
            <a:r>
              <a:rPr lang="de-AT" dirty="0" err="1" smtClean="0"/>
              <a:t>need</a:t>
            </a:r>
            <a:r>
              <a:rPr lang="de-AT" dirty="0" smtClean="0"/>
              <a:t> </a:t>
            </a:r>
            <a:r>
              <a:rPr lang="de-AT" dirty="0" err="1" smtClean="0"/>
              <a:t>to</a:t>
            </a:r>
            <a:r>
              <a:rPr lang="de-AT" dirty="0" smtClean="0"/>
              <a:t> </a:t>
            </a:r>
            <a:r>
              <a:rPr lang="de-AT" dirty="0" err="1" smtClean="0"/>
              <a:t>adjust</a:t>
            </a:r>
            <a:r>
              <a:rPr lang="de-AT" dirty="0" smtClean="0"/>
              <a:t> </a:t>
            </a:r>
            <a:r>
              <a:rPr lang="de-AT" dirty="0" err="1" smtClean="0"/>
              <a:t>the</a:t>
            </a:r>
            <a:r>
              <a:rPr lang="de-AT" dirty="0" smtClean="0"/>
              <a:t> </a:t>
            </a:r>
            <a:r>
              <a:rPr lang="de-AT" dirty="0" err="1" smtClean="0"/>
              <a:t>raw</a:t>
            </a:r>
            <a:r>
              <a:rPr lang="de-AT" dirty="0" smtClean="0"/>
              <a:t> </a:t>
            </a:r>
            <a:r>
              <a:rPr lang="de-AT" dirty="0" err="1" smtClean="0"/>
              <a:t>touch</a:t>
            </a:r>
            <a:r>
              <a:rPr lang="de-AT" dirty="0" smtClean="0"/>
              <a:t> </a:t>
            </a:r>
            <a:r>
              <a:rPr lang="de-AT" dirty="0" err="1" smtClean="0"/>
              <a:t>coordinates</a:t>
            </a:r>
            <a:r>
              <a:rPr lang="de-AT" dirty="0" smtClean="0"/>
              <a:t> </a:t>
            </a:r>
            <a:r>
              <a:rPr lang="de-AT" dirty="0" err="1" smtClean="0"/>
              <a:t>for</a:t>
            </a:r>
            <a:r>
              <a:rPr lang="de-AT" dirty="0" smtClean="0"/>
              <a:t> </a:t>
            </a:r>
            <a:r>
              <a:rPr lang="de-AT" dirty="0" err="1" smtClean="0"/>
              <a:t>the</a:t>
            </a:r>
            <a:r>
              <a:rPr lang="de-AT" dirty="0" smtClean="0"/>
              <a:t> </a:t>
            </a:r>
            <a:r>
              <a:rPr lang="de-AT" dirty="0" err="1" smtClean="0"/>
              <a:t>offscreen</a:t>
            </a:r>
            <a:r>
              <a:rPr lang="de-AT" dirty="0" smtClean="0"/>
              <a:t> </a:t>
            </a:r>
            <a:r>
              <a:rPr lang="de-AT" dirty="0" err="1" smtClean="0"/>
              <a:t>surface</a:t>
            </a:r>
            <a:r>
              <a:rPr lang="de-AT" dirty="0" smtClean="0"/>
              <a:t> </a:t>
            </a:r>
            <a:r>
              <a:rPr lang="de-AT" dirty="0" err="1" smtClean="0"/>
              <a:t>dimensions</a:t>
            </a:r>
            <a:r>
              <a:rPr lang="de-AT" dirty="0" smtClean="0"/>
              <a:t> so </a:t>
            </a:r>
            <a:r>
              <a:rPr lang="de-AT" dirty="0" err="1" smtClean="0"/>
              <a:t>we</a:t>
            </a:r>
            <a:r>
              <a:rPr lang="de-AT" dirty="0" smtClean="0"/>
              <a:t> </a:t>
            </a:r>
            <a:r>
              <a:rPr lang="de-AT" dirty="0" err="1" smtClean="0"/>
              <a:t>work</a:t>
            </a:r>
            <a:r>
              <a:rPr lang="de-AT" dirty="0" smtClean="0"/>
              <a:t> in </a:t>
            </a:r>
            <a:r>
              <a:rPr lang="de-AT" dirty="0" err="1" smtClean="0"/>
              <a:t>the</a:t>
            </a:r>
            <a:r>
              <a:rPr lang="de-AT" dirty="0" smtClean="0"/>
              <a:t> same </a:t>
            </a:r>
            <a:r>
              <a:rPr lang="de-AT" dirty="0" err="1" smtClean="0"/>
              <a:t>coordinate</a:t>
            </a:r>
            <a:r>
              <a:rPr lang="de-AT" dirty="0" smtClean="0"/>
              <a:t> </a:t>
            </a:r>
            <a:r>
              <a:rPr lang="de-AT" dirty="0" err="1" smtClean="0"/>
              <a:t>system</a:t>
            </a:r>
            <a:r>
              <a:rPr lang="de-AT" dirty="0" smtClean="0"/>
              <a:t>!</a:t>
            </a:r>
            <a:endParaRPr lang="de-AT"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503040" y="1196752"/>
            <a:ext cx="8640960" cy="1477328"/>
          </a:xfrm>
          <a:prstGeom prst="rect">
            <a:avLst/>
          </a:prstGeom>
          <a:noFill/>
        </p:spPr>
        <p:txBody>
          <a:bodyPr wrap="square" rtlCol="0">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interface</a:t>
            </a:r>
            <a:r>
              <a:rPr lang="de-AT" b="1" dirty="0" smtClean="0">
                <a:latin typeface="TheSansMonoConNormal" pitchFamily="34" charset="0"/>
              </a:rPr>
              <a:t> </a:t>
            </a:r>
            <a:r>
              <a:rPr lang="de-AT" b="1" dirty="0" err="1" smtClean="0">
                <a:latin typeface="TheSansMonoConNormal" pitchFamily="34" charset="0"/>
              </a:rPr>
              <a:t>TouchHandler</a:t>
            </a:r>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boolean</a:t>
            </a:r>
            <a:r>
              <a:rPr lang="de-AT" b="1" dirty="0" smtClean="0">
                <a:latin typeface="TheSansMonoConNormal" pitchFamily="34" charset="0"/>
              </a:rPr>
              <a:t> </a:t>
            </a:r>
            <a:r>
              <a:rPr lang="de-AT" b="1" dirty="0" err="1" smtClean="0">
                <a:latin typeface="TheSansMonoConNormal" pitchFamily="34" charset="0"/>
              </a:rPr>
              <a:t>isTouchDown</a:t>
            </a:r>
            <a:r>
              <a:rPr lang="de-AT" b="1" dirty="0" smtClean="0">
                <a:latin typeface="TheSansMonoConNormal" pitchFamily="34" charset="0"/>
              </a:rPr>
              <a:t>(</a:t>
            </a:r>
            <a:r>
              <a:rPr lang="de-AT" b="1" dirty="0" err="1" smtClean="0">
                <a:latin typeface="TheSansMonoConNormal" pitchFamily="34" charset="0"/>
              </a:rPr>
              <a:t>int</a:t>
            </a:r>
            <a:r>
              <a:rPr lang="de-AT" b="1" dirty="0" smtClean="0">
                <a:latin typeface="TheSansMonoConNormal" pitchFamily="34" charset="0"/>
              </a:rPr>
              <a:t> </a:t>
            </a:r>
            <a:r>
              <a:rPr lang="de-AT" b="1" dirty="0" err="1" smtClean="0">
                <a:latin typeface="TheSansMonoConNormal" pitchFamily="34" charset="0"/>
              </a:rPr>
              <a:t>pointer</a:t>
            </a:r>
            <a:r>
              <a:rPr lang="de-AT" b="1" dirty="0" smtClean="0">
                <a:latin typeface="TheSansMonoConNormal" pitchFamily="34" charset="0"/>
              </a:rPr>
              <a:t>);</a:t>
            </a: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int</a:t>
            </a:r>
            <a:r>
              <a:rPr lang="de-AT" b="1" dirty="0" smtClean="0">
                <a:latin typeface="TheSansMonoConNormal" pitchFamily="34" charset="0"/>
              </a:rPr>
              <a:t> </a:t>
            </a:r>
            <a:r>
              <a:rPr lang="de-AT" b="1" dirty="0" err="1" smtClean="0">
                <a:latin typeface="TheSansMonoConNormal" pitchFamily="34" charset="0"/>
              </a:rPr>
              <a:t>getTouchX</a:t>
            </a:r>
            <a:r>
              <a:rPr lang="de-AT" b="1" dirty="0" smtClean="0">
                <a:latin typeface="TheSansMonoConNormal" pitchFamily="34" charset="0"/>
              </a:rPr>
              <a:t>(</a:t>
            </a:r>
            <a:r>
              <a:rPr lang="de-AT" b="1" dirty="0" err="1" smtClean="0">
                <a:latin typeface="TheSansMonoConNormal" pitchFamily="34" charset="0"/>
              </a:rPr>
              <a:t>int</a:t>
            </a:r>
            <a:r>
              <a:rPr lang="de-AT" b="1" dirty="0" smtClean="0">
                <a:latin typeface="TheSansMonoConNormal" pitchFamily="34" charset="0"/>
              </a:rPr>
              <a:t> </a:t>
            </a:r>
            <a:r>
              <a:rPr lang="de-AT" b="1" dirty="0" err="1" smtClean="0">
                <a:latin typeface="TheSansMonoConNormal" pitchFamily="34" charset="0"/>
              </a:rPr>
              <a:t>pointer</a:t>
            </a:r>
            <a:r>
              <a:rPr lang="de-AT" b="1" dirty="0" smtClean="0">
                <a:latin typeface="TheSansMonoConNormal" pitchFamily="34" charset="0"/>
              </a:rPr>
              <a:t>);</a:t>
            </a: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int</a:t>
            </a:r>
            <a:r>
              <a:rPr lang="de-AT" b="1" dirty="0" smtClean="0">
                <a:latin typeface="TheSansMonoConNormal" pitchFamily="34" charset="0"/>
              </a:rPr>
              <a:t> </a:t>
            </a:r>
            <a:r>
              <a:rPr lang="de-AT" b="1" dirty="0" err="1" smtClean="0">
                <a:latin typeface="TheSansMonoConNormal" pitchFamily="34" charset="0"/>
              </a:rPr>
              <a:t>getTouchY</a:t>
            </a:r>
            <a:r>
              <a:rPr lang="de-AT" b="1" dirty="0" smtClean="0">
                <a:latin typeface="TheSansMonoConNormal" pitchFamily="34" charset="0"/>
              </a:rPr>
              <a:t>(</a:t>
            </a:r>
            <a:r>
              <a:rPr lang="de-AT" b="1" dirty="0" err="1" smtClean="0">
                <a:latin typeface="TheSansMonoConNormal" pitchFamily="34" charset="0"/>
              </a:rPr>
              <a:t>int</a:t>
            </a:r>
            <a:r>
              <a:rPr lang="de-AT" b="1" dirty="0" smtClean="0">
                <a:latin typeface="TheSansMonoConNormal" pitchFamily="34" charset="0"/>
              </a:rPr>
              <a:t> </a:t>
            </a:r>
            <a:r>
              <a:rPr lang="de-AT" b="1" dirty="0" err="1" smtClean="0">
                <a:latin typeface="TheSansMonoConNormal" pitchFamily="34" charset="0"/>
              </a:rPr>
              <a:t>pointer</a:t>
            </a:r>
            <a:r>
              <a:rPr lang="de-AT" b="1" dirty="0" smtClean="0">
                <a:latin typeface="TheSansMonoConNormal" pitchFamily="34" charset="0"/>
              </a:rPr>
              <a:t>);</a:t>
            </a:r>
          </a:p>
          <a:p>
            <a:r>
              <a:rPr lang="de-AT" b="1" dirty="0" smtClean="0">
                <a:latin typeface="TheSansMonoConNormal" pitchFamily="34" charset="0"/>
              </a:rPr>
              <a:t>}</a:t>
            </a:r>
            <a:endParaRPr lang="de-AT" b="1" dirty="0">
              <a:latin typeface="TheSansMonoConNormal" pitchFamily="34" charset="0"/>
            </a:endParaRPr>
          </a:p>
        </p:txBody>
      </p:sp>
      <p:sp>
        <p:nvSpPr>
          <p:cNvPr id="5" name="Inhaltsplatzhalter 2"/>
          <p:cNvSpPr>
            <a:spLocks noGrp="1"/>
          </p:cNvSpPr>
          <p:nvPr>
            <p:ph idx="1"/>
          </p:nvPr>
        </p:nvSpPr>
        <p:spPr>
          <a:xfrm>
            <a:off x="395536" y="2780928"/>
            <a:ext cx="8229600" cy="3600400"/>
          </a:xfrm>
        </p:spPr>
        <p:txBody>
          <a:bodyPr/>
          <a:lstStyle/>
          <a:p>
            <a:r>
              <a:rPr lang="de-AT" dirty="0" err="1" smtClean="0"/>
              <a:t>Implementations</a:t>
            </a:r>
            <a:r>
              <a:rPr lang="de-AT" dirty="0" smtClean="0"/>
              <a:t> </a:t>
            </a:r>
            <a:r>
              <a:rPr lang="de-AT" dirty="0" err="1" smtClean="0"/>
              <a:t>are</a:t>
            </a:r>
            <a:r>
              <a:rPr lang="de-AT" dirty="0" smtClean="0"/>
              <a:t> </a:t>
            </a:r>
            <a:r>
              <a:rPr lang="de-AT" dirty="0" err="1" smtClean="0"/>
              <a:t>to</a:t>
            </a:r>
            <a:r>
              <a:rPr lang="de-AT" dirty="0" smtClean="0"/>
              <a:t> </a:t>
            </a:r>
            <a:r>
              <a:rPr lang="de-AT" dirty="0" err="1" smtClean="0"/>
              <a:t>big</a:t>
            </a:r>
            <a:r>
              <a:rPr lang="de-AT" dirty="0" smtClean="0"/>
              <a:t> </a:t>
            </a:r>
            <a:r>
              <a:rPr lang="de-AT" dirty="0" err="1" smtClean="0"/>
              <a:t>for</a:t>
            </a:r>
            <a:r>
              <a:rPr lang="de-AT" dirty="0" smtClean="0"/>
              <a:t> </a:t>
            </a:r>
            <a:r>
              <a:rPr lang="de-AT" dirty="0" err="1" smtClean="0"/>
              <a:t>slides</a:t>
            </a:r>
            <a:r>
              <a:rPr lang="de-AT" dirty="0" smtClean="0"/>
              <a:t>. See:</a:t>
            </a:r>
          </a:p>
          <a:p>
            <a:pPr lvl="1"/>
            <a:r>
              <a:rPr lang="de-AT" dirty="0" err="1" smtClean="0"/>
              <a:t>src</a:t>
            </a:r>
            <a:r>
              <a:rPr lang="de-AT" dirty="0" smtClean="0"/>
              <a:t>/</a:t>
            </a:r>
            <a:r>
              <a:rPr lang="de-AT" dirty="0" err="1" smtClean="0"/>
              <a:t>com</a:t>
            </a:r>
            <a:r>
              <a:rPr lang="de-AT" dirty="0" smtClean="0"/>
              <a:t>/</a:t>
            </a:r>
            <a:r>
              <a:rPr lang="de-AT" dirty="0" err="1" smtClean="0"/>
              <a:t>badlogic</a:t>
            </a:r>
            <a:r>
              <a:rPr lang="de-AT" dirty="0" smtClean="0"/>
              <a:t>/</a:t>
            </a:r>
            <a:r>
              <a:rPr lang="de-AT" dirty="0" err="1" smtClean="0"/>
              <a:t>agd</a:t>
            </a:r>
            <a:r>
              <a:rPr lang="de-AT" dirty="0" smtClean="0"/>
              <a:t>/SingleTouchHandler.java</a:t>
            </a:r>
          </a:p>
          <a:p>
            <a:pPr lvl="1"/>
            <a:r>
              <a:rPr lang="de-AT" dirty="0" err="1" smtClean="0"/>
              <a:t>src</a:t>
            </a:r>
            <a:r>
              <a:rPr lang="de-AT" dirty="0" smtClean="0"/>
              <a:t>/</a:t>
            </a:r>
            <a:r>
              <a:rPr lang="de-AT" dirty="0" err="1" smtClean="0"/>
              <a:t>com</a:t>
            </a:r>
            <a:r>
              <a:rPr lang="de-AT" dirty="0" smtClean="0"/>
              <a:t>/</a:t>
            </a:r>
            <a:r>
              <a:rPr lang="de-AT" dirty="0" err="1" smtClean="0"/>
              <a:t>badlogic</a:t>
            </a:r>
            <a:r>
              <a:rPr lang="de-AT" dirty="0" smtClean="0"/>
              <a:t>/</a:t>
            </a:r>
            <a:r>
              <a:rPr lang="de-AT" dirty="0" err="1" smtClean="0"/>
              <a:t>agd</a:t>
            </a:r>
            <a:r>
              <a:rPr lang="de-AT" dirty="0" smtClean="0"/>
              <a:t>/MultiTouchHandler.java</a:t>
            </a:r>
            <a:endParaRPr lang="de-AT"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503040" y="917912"/>
            <a:ext cx="8640960" cy="6124754"/>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r>
              <a:rPr lang="de-AT" sz="1400" b="1" dirty="0" err="1" smtClean="0">
                <a:latin typeface="TheSansMonoConNormal" pitchFamily="34" charset="0"/>
              </a:rPr>
              <a:t>implements</a:t>
            </a:r>
            <a:r>
              <a:rPr lang="de-AT" sz="1400" b="1" dirty="0" smtClean="0">
                <a:latin typeface="TheSansMonoConNormal" pitchFamily="34" charset="0"/>
              </a:rPr>
              <a:t> </a:t>
            </a:r>
            <a:r>
              <a:rPr lang="de-AT" sz="1400" b="1" dirty="0" err="1" smtClean="0">
                <a:latin typeface="TheSansMonoConNormal" pitchFamily="34" charset="0"/>
              </a:rPr>
              <a:t>Runnable</a:t>
            </a:r>
            <a:r>
              <a:rPr lang="de-AT" sz="1400" b="1" dirty="0" smtClean="0">
                <a:latin typeface="TheSansMonoConNormal" pitchFamily="34" charset="0"/>
              </a:rPr>
              <a:t>, </a:t>
            </a:r>
            <a:r>
              <a:rPr lang="de-AT" sz="1400" b="1" dirty="0" err="1" smtClean="0">
                <a:latin typeface="TheSansMonoConNormal" pitchFamily="34" charset="0"/>
              </a:rPr>
              <a:t>OnKeyListener</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private </a:t>
            </a:r>
            <a:r>
              <a:rPr lang="de-AT" sz="1400" b="1" dirty="0" err="1" smtClean="0">
                <a:latin typeface="TheSansMonoConNormal" pitchFamily="34" charset="0"/>
              </a:rPr>
              <a:t>TouchHandler</a:t>
            </a:r>
            <a:r>
              <a:rPr lang="de-AT" sz="1400" b="1" dirty="0" smtClean="0">
                <a:latin typeface="TheSansMonoConNormal" pitchFamily="34" charset="0"/>
              </a:rPr>
              <a:t> </a:t>
            </a:r>
            <a:r>
              <a:rPr lang="de-AT" sz="1400" b="1" dirty="0" err="1" smtClean="0">
                <a:latin typeface="TheSansMonoConNormal" pitchFamily="34" charset="0"/>
              </a:rPr>
              <a:t>touchHandler</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onCreate</a:t>
            </a:r>
            <a:r>
              <a:rPr lang="de-AT" sz="1400" b="1" dirty="0" smtClean="0">
                <a:latin typeface="TheSansMonoConNormal" pitchFamily="34" charset="0"/>
              </a:rPr>
              <a:t>(</a:t>
            </a:r>
            <a:r>
              <a:rPr lang="de-AT" sz="1400" b="1" dirty="0" err="1" smtClean="0">
                <a:latin typeface="TheSansMonoConNormal" pitchFamily="34" charset="0"/>
              </a:rPr>
              <a:t>Bundle</a:t>
            </a:r>
            <a:r>
              <a:rPr lang="de-AT" sz="1400" b="1" dirty="0" smtClean="0">
                <a:latin typeface="TheSansMonoConNormal" pitchFamily="34" charset="0"/>
              </a:rPr>
              <a:t> </a:t>
            </a:r>
            <a:r>
              <a:rPr lang="de-AT" sz="1400" b="1" dirty="0" err="1" smtClean="0">
                <a:latin typeface="TheSansMonoConNormal" pitchFamily="34" charset="0"/>
              </a:rPr>
              <a:t>instanceBundle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Integer.</a:t>
            </a:r>
            <a:r>
              <a:rPr lang="de-AT" sz="1400" b="1" i="1" dirty="0" err="1" smtClean="0">
                <a:latin typeface="TheSansMonoConNormal" pitchFamily="34" charset="0"/>
              </a:rPr>
              <a:t>parseInt</a:t>
            </a:r>
            <a:r>
              <a:rPr lang="de-AT" sz="1400" b="1" i="1" dirty="0" smtClean="0">
                <a:latin typeface="TheSansMonoConNormal" pitchFamily="34" charset="0"/>
              </a:rPr>
              <a:t>(VERSION.SDK) &lt; 5) </a:t>
            </a:r>
          </a:p>
          <a:p>
            <a:r>
              <a:rPr lang="de-AT" sz="1400" b="1" dirty="0" smtClean="0">
                <a:latin typeface="TheSansMonoConNormal" pitchFamily="34" charset="0"/>
              </a:rPr>
              <a:t>            </a:t>
            </a:r>
            <a:r>
              <a:rPr lang="de-AT" sz="1400" b="1" dirty="0" err="1" smtClean="0">
                <a:latin typeface="TheSansMonoConNormal" pitchFamily="34" charset="0"/>
              </a:rPr>
              <a:t>touchHandler</a:t>
            </a:r>
            <a:r>
              <a:rPr lang="de-AT" sz="1400" b="1" dirty="0" smtClean="0">
                <a:latin typeface="TheSansMonoConNormal" pitchFamily="34" charset="0"/>
              </a:rPr>
              <a:t> =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SingleTouchHandler</a:t>
            </a:r>
            <a:r>
              <a:rPr lang="de-AT" sz="1400" b="1" dirty="0" smtClean="0">
                <a:latin typeface="TheSansMonoConNormal" pitchFamily="34" charset="0"/>
              </a:rPr>
              <a:t>(</a:t>
            </a:r>
            <a:r>
              <a:rPr lang="de-AT" sz="1400" b="1" dirty="0" err="1" smtClean="0">
                <a:latin typeface="TheSansMonoConNormal" pitchFamily="34" charset="0"/>
              </a:rPr>
              <a:t>surfaceView</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else</a:t>
            </a:r>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touchHandler</a:t>
            </a:r>
            <a:r>
              <a:rPr lang="de-AT" sz="1400" b="1" dirty="0" smtClean="0">
                <a:latin typeface="TheSansMonoConNormal" pitchFamily="34" charset="0"/>
              </a:rPr>
              <a:t> =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MultiTouchHandler</a:t>
            </a:r>
            <a:r>
              <a:rPr lang="de-AT" sz="1400" b="1" dirty="0" smtClean="0">
                <a:latin typeface="TheSansMonoConNormal" pitchFamily="34" charset="0"/>
              </a:rPr>
              <a:t>(</a:t>
            </a:r>
            <a:r>
              <a:rPr lang="de-AT" sz="1400" b="1" dirty="0" err="1" smtClean="0">
                <a:latin typeface="TheSansMonoConNormal" pitchFamily="34" charset="0"/>
              </a:rPr>
              <a:t>surfaceView</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boolean</a:t>
            </a:r>
            <a:r>
              <a:rPr lang="de-AT" sz="1400" b="1" dirty="0" smtClean="0">
                <a:latin typeface="TheSansMonoConNormal" pitchFamily="34" charset="0"/>
              </a:rPr>
              <a:t> </a:t>
            </a:r>
            <a:r>
              <a:rPr lang="de-AT" sz="1400" b="1" dirty="0" err="1" smtClean="0">
                <a:latin typeface="TheSansMonoConNormal" pitchFamily="34" charset="0"/>
              </a:rPr>
              <a:t>isTouchDown</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pointer</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touchHandler.isTouchDown</a:t>
            </a:r>
            <a:r>
              <a:rPr lang="de-AT" sz="1400" b="1" dirty="0" smtClean="0">
                <a:latin typeface="TheSansMonoConNormal" pitchFamily="34" charset="0"/>
              </a:rPr>
              <a:t>(</a:t>
            </a:r>
            <a:r>
              <a:rPr lang="de-AT" sz="1400" b="1" dirty="0" err="1" smtClean="0">
                <a:latin typeface="TheSansMonoConNormal" pitchFamily="34" charset="0"/>
              </a:rPr>
              <a:t>pointer</a:t>
            </a:r>
            <a:r>
              <a:rPr lang="de-AT" sz="1400" b="1" dirty="0" smtClean="0">
                <a:latin typeface="TheSansMonoConNormal" pitchFamily="34" charset="0"/>
              </a:rPr>
              <a:t>);</a:t>
            </a:r>
          </a:p>
          <a:p>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getTouchX</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pointer</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a:t>
            </a:r>
            <a:r>
              <a:rPr lang="de-AT" sz="1400" b="1" dirty="0" err="1" smtClean="0">
                <a:latin typeface="TheSansMonoConNormal" pitchFamily="34" charset="0"/>
              </a:rPr>
              <a:t>touchHandler.getTouchX</a:t>
            </a:r>
            <a:r>
              <a:rPr lang="de-AT" sz="1400" b="1" dirty="0" smtClean="0">
                <a:latin typeface="TheSansMonoConNormal" pitchFamily="34" charset="0"/>
              </a:rPr>
              <a:t>(</a:t>
            </a:r>
            <a:r>
              <a:rPr lang="de-AT" sz="1400" b="1" dirty="0" err="1" smtClean="0">
                <a:latin typeface="TheSansMonoConNormal" pitchFamily="34" charset="0"/>
              </a:rPr>
              <a:t>pointer</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float</a:t>
            </a:r>
            <a:r>
              <a:rPr lang="de-AT" sz="1400" b="1" dirty="0" smtClean="0">
                <a:latin typeface="TheSansMonoConNormal" pitchFamily="34" charset="0"/>
              </a:rPr>
              <a:t>)</a:t>
            </a:r>
            <a:r>
              <a:rPr lang="de-AT" sz="1400" b="1" dirty="0" err="1" smtClean="0">
                <a:latin typeface="TheSansMonoConNormal" pitchFamily="34" charset="0"/>
              </a:rPr>
              <a:t>surfaceView.getWidth</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offscreenSurface.getWidth</a:t>
            </a:r>
            <a:r>
              <a:rPr lang="de-AT" sz="1400" b="1" dirty="0" smtClean="0">
                <a:latin typeface="TheSansMonoConNormal" pitchFamily="34" charset="0"/>
              </a:rPr>
              <a:t>());</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getTouchY</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pointer</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a:t>
            </a:r>
            <a:r>
              <a:rPr lang="de-AT" sz="1400" b="1" dirty="0" err="1" smtClean="0">
                <a:latin typeface="TheSansMonoConNormal" pitchFamily="34" charset="0"/>
              </a:rPr>
              <a:t>touchHandler.getTouchY</a:t>
            </a:r>
            <a:r>
              <a:rPr lang="de-AT" sz="1400" b="1" dirty="0" smtClean="0">
                <a:latin typeface="TheSansMonoConNormal" pitchFamily="34" charset="0"/>
              </a:rPr>
              <a:t>(</a:t>
            </a:r>
            <a:r>
              <a:rPr lang="de-AT" sz="1400" b="1" dirty="0" err="1" smtClean="0">
                <a:latin typeface="TheSansMonoConNormal" pitchFamily="34" charset="0"/>
              </a:rPr>
              <a:t>pointer</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float</a:t>
            </a:r>
            <a:r>
              <a:rPr lang="de-AT" sz="1400" b="1" dirty="0" smtClean="0">
                <a:latin typeface="TheSansMonoConNormal" pitchFamily="34" charset="0"/>
              </a:rPr>
              <a:t>)</a:t>
            </a:r>
            <a:r>
              <a:rPr lang="de-AT" sz="1400" b="1" dirty="0" err="1" smtClean="0">
                <a:latin typeface="TheSansMonoConNormal" pitchFamily="34" charset="0"/>
              </a:rPr>
              <a:t>surfaceView.getHeight</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offscreenSurface.getHeight</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14158</Words>
  <Application>Microsoft Office PowerPoint</Application>
  <PresentationFormat>Bildschirmpräsentation (4:3)</PresentationFormat>
  <Paragraphs>2310</Paragraphs>
  <Slides>201</Slides>
  <Notes>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201</vt:i4>
      </vt:variant>
    </vt:vector>
  </HeadingPairs>
  <TitlesOfParts>
    <vt:vector size="208" baseType="lpstr">
      <vt:lpstr>Arial</vt:lpstr>
      <vt:lpstr>Calibri</vt:lpstr>
      <vt:lpstr>HelveticaNeue Condensed</vt:lpstr>
      <vt:lpstr>Wingdings</vt:lpstr>
      <vt:lpstr>Courier New</vt:lpstr>
      <vt:lpstr>TheSansMonoConNormal</vt:lpstr>
      <vt:lpstr>Larissa-Design</vt:lpstr>
      <vt:lpstr>Android Game Development 101</vt:lpstr>
      <vt:lpstr>Agenda</vt:lpstr>
      <vt:lpstr>Before We Start</vt:lpstr>
      <vt:lpstr>1 - Why Develop for Android?</vt:lpstr>
      <vt:lpstr>1 – Mobile Gaming is Different</vt:lpstr>
      <vt:lpstr>1 – Genres: to Each One‘s Taste</vt:lpstr>
      <vt:lpstr>1 – Genres: to Each One‘s Taste</vt:lpstr>
      <vt:lpstr>1 – Genres: to Each One‘s Taste</vt:lpstr>
      <vt:lpstr>1 – Genres: to Each One‘s Taste</vt:lpstr>
      <vt:lpstr>1 – Genres: to Each One‘s Taste</vt:lpstr>
      <vt:lpstr>1 – Genres: to Each One‘s Taste</vt:lpstr>
      <vt:lpstr>1 – Hardware</vt:lpstr>
      <vt:lpstr>1 – Hardware</vt:lpstr>
      <vt:lpstr>1 - Hardware</vt:lpstr>
      <vt:lpstr>1 - Hardware</vt:lpstr>
      <vt:lpstr>1 - Hardware</vt:lpstr>
      <vt:lpstr>1 - Software</vt:lpstr>
      <vt:lpstr>Agenda</vt:lpstr>
      <vt:lpstr>2 – Plan Of Attack</vt:lpstr>
      <vt:lpstr>2 – Core Game Mechanics</vt:lpstr>
      <vt:lpstr>2 – Core Game Mechanics</vt:lpstr>
      <vt:lpstr>2 – Core Game Mechanics</vt:lpstr>
      <vt:lpstr>2 – Story &amp; Art Style</vt:lpstr>
      <vt:lpstr>2 – Story &amp; Art Style</vt:lpstr>
      <vt:lpstr>2 – Screens &amp; Transitions</vt:lpstr>
      <vt:lpstr>2 – Screens &amp; Transitions</vt:lpstr>
      <vt:lpstr>2 – Screens &amp; Transitions</vt:lpstr>
      <vt:lpstr>2 – Screens &amp; Transitions</vt:lpstr>
      <vt:lpstr>2 – Screens &amp; Transitions</vt:lpstr>
      <vt:lpstr>2 – Screens &amp; Transitions</vt:lpstr>
      <vt:lpstr>Agenda</vt:lpstr>
      <vt:lpstr>3 – Game Programming 101</vt:lpstr>
      <vt:lpstr>3 – What‘s Application Managment?</vt:lpstr>
      <vt:lpstr>3 – What‘s a Main Loop?</vt:lpstr>
      <vt:lpstr>3 – What‘s a Main Loop?</vt:lpstr>
      <vt:lpstr>3 – What‘s a Main Loop?</vt:lpstr>
      <vt:lpstr>3 – What‘s a Main Loop?</vt:lpstr>
      <vt:lpstr>3 – 2D Graphics Programming</vt:lpstr>
      <vt:lpstr>3 – 2D Graphics Programming</vt:lpstr>
      <vt:lpstr>3 – 2D Graphics Programming</vt:lpstr>
      <vt:lpstr>3 – 2D Graphics Programming</vt:lpstr>
      <vt:lpstr>3 – 2D Graphics Programming</vt:lpstr>
      <vt:lpstr>3 – 2D Graphics Programming</vt:lpstr>
      <vt:lpstr>3 – 2D Graphics Programming</vt:lpstr>
      <vt:lpstr>3 – Audio Programming</vt:lpstr>
      <vt:lpstr>Input Processing</vt:lpstr>
      <vt:lpstr>3 – Persisting State &amp; File I/O</vt:lpstr>
      <vt:lpstr>3 – Game &amp; Screens</vt:lpstr>
      <vt:lpstr>3 – The Game Class</vt:lpstr>
      <vt:lpstr>3 – The Game Class</vt:lpstr>
      <vt:lpstr>3 – The Screen Class</vt:lpstr>
      <vt:lpstr>3 – The Screen Class</vt:lpstr>
      <vt:lpstr>3 – The Screen Class</vt:lpstr>
      <vt:lpstr>3 – A Simple Example</vt:lpstr>
      <vt:lpstr>3 – Run Through</vt:lpstr>
      <vt:lpstr>3 – Code!</vt:lpstr>
      <vt:lpstr>Agenda</vt:lpstr>
      <vt:lpstr>4 – Demystifying the Manifest File</vt:lpstr>
      <vt:lpstr>4 – Demystifying the Manifest File</vt:lpstr>
      <vt:lpstr>4 – Demystifying the Manifest File</vt:lpstr>
      <vt:lpstr>4 – Plan of Attack</vt:lpstr>
      <vt:lpstr>4 – Wake Locks</vt:lpstr>
      <vt:lpstr>4 – Wake Locks</vt:lpstr>
      <vt:lpstr>4 – Wake Locks</vt:lpstr>
      <vt:lpstr>4 – Going Fullscreen</vt:lpstr>
      <vt:lpstr>4 – Going Fullscreen</vt:lpstr>
      <vt:lpstr>4 – Adding the Main Loop Thread</vt:lpstr>
      <vt:lpstr>4 – Adding the Main Loop Thread</vt:lpstr>
      <vt:lpstr>4 – Adding the Main Loop Thread</vt:lpstr>
      <vt:lpstr>4 – Adding the Main Loop Thread</vt:lpstr>
      <vt:lpstr>4 – Adding the Main Loop Thread</vt:lpstr>
      <vt:lpstr>4 – Adding a SurfaceView</vt:lpstr>
      <vt:lpstr>4 – Adding a SurfaceView</vt:lpstr>
      <vt:lpstr>4 – Adding Screen Managment</vt:lpstr>
      <vt:lpstr>4 – Adding Screen Managment</vt:lpstr>
      <vt:lpstr>4 – Adding Screen Managment</vt:lpstr>
      <vt:lpstr>4 – Application Managment Complete! </vt:lpstr>
      <vt:lpstr>4 – Implementing the Graphics Methods.</vt:lpstr>
      <vt:lpstr>4 – Implementing the Graphics Methods.</vt:lpstr>
      <vt:lpstr>4 – Implementing the Graphics Methods</vt:lpstr>
      <vt:lpstr>4 – Implementing the Graphics Methods</vt:lpstr>
      <vt:lpstr>4 – Implementing the Graphics Methods</vt:lpstr>
      <vt:lpstr>4 – Implementing the Graphics Methods</vt:lpstr>
      <vt:lpstr>4 – Implementing the Graphics Methods</vt:lpstr>
      <vt:lpstr>4 – Implementing the Graphics Methods</vt:lpstr>
      <vt:lpstr>4 – Implementing the Graphics Methods</vt:lpstr>
      <vt:lpstr>4 – Different Screen Resolutions</vt:lpstr>
      <vt:lpstr>4 – Different Screen Resolutions</vt:lpstr>
      <vt:lpstr>4 – Implementing the Graphics Methods</vt:lpstr>
      <vt:lpstr>4 – Implementing the Graphics Methods</vt:lpstr>
      <vt:lpstr>4 – Different Screen Resolutions</vt:lpstr>
      <vt:lpstr>4 – Different Screen Resolutions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Audio Methods</vt:lpstr>
      <vt:lpstr>4 – Implementing the Audio Methods</vt:lpstr>
      <vt:lpstr>4 – Implementing the Audio Methods</vt:lpstr>
      <vt:lpstr>4 – Implementing the Audio Methods</vt:lpstr>
      <vt:lpstr>4 – Implementing the Audio Methods</vt:lpstr>
      <vt:lpstr>4 – Implementing the Audio Methods</vt:lpstr>
      <vt:lpstr>4 – Implementing the Audio Methods</vt:lpstr>
      <vt:lpstr>4 - File I/O</vt:lpstr>
      <vt:lpstr>4 – File I/O</vt:lpstr>
      <vt:lpstr>4 – File I/O</vt:lpstr>
      <vt:lpstr>4 – File I/O</vt:lpstr>
      <vt:lpstr>4 – Framerate &amp; Delta Time</vt:lpstr>
      <vt:lpstr>4 – Framerate &amp; Delta Time</vt:lpstr>
      <vt:lpstr>4 – Framerate &amp; Delta Time</vt:lpstr>
      <vt:lpstr>4 – Framerate &amp; Delta Time</vt:lpstr>
      <vt:lpstr>4 – Framerate &amp; Delta Time</vt:lpstr>
      <vt:lpstr>4 – Framerate &amp; Delta Time</vt:lpstr>
      <vt:lpstr>4 – Framerate &amp; Delta Time</vt:lpstr>
      <vt:lpstr>4 – Framerate &amp; Delta Time</vt:lpstr>
      <vt:lpstr>4 – Framerate &amp; Delta Time</vt:lpstr>
      <vt:lpstr>Agenda</vt:lpstr>
      <vt:lpstr>5 - Droidanoid</vt:lpstr>
      <vt:lpstr>5 – Core Game Mechanics</vt:lpstr>
      <vt:lpstr>5 – Story &amp; Art Style</vt:lpstr>
      <vt:lpstr>5 – Screens &amp; Transitions</vt:lpstr>
      <vt:lpstr>5 – Main Menu Screen</vt:lpstr>
      <vt:lpstr>5 – Game Screen</vt:lpstr>
      <vt:lpstr>5 – Game Screen</vt:lpstr>
      <vt:lpstr>5 – Game Screen</vt:lpstr>
      <vt:lpstr>5 – Defining the Game World</vt:lpstr>
      <vt:lpstr>5 – Defining the Game World</vt:lpstr>
      <vt:lpstr>5 – Defining the Game World</vt:lpstr>
      <vt:lpstr>5 – Defining the Game World</vt:lpstr>
      <vt:lpstr>5 – Defining the Game World</vt:lpstr>
      <vt:lpstr>5 – Defining the Game World</vt:lpstr>
      <vt:lpstr>5 – Defining the Game World</vt:lpstr>
      <vt:lpstr>5 – Defining the Game World</vt:lpstr>
      <vt:lpstr>5 - Defining the Game World</vt:lpstr>
      <vt:lpstr>5 – Defining the Game World</vt:lpstr>
      <vt:lpstr>5 – Defining the Game World</vt:lpstr>
      <vt:lpstr>5 – Creating the Assets</vt:lpstr>
      <vt:lpstr>5 – Creating the Assets</vt:lpstr>
      <vt:lpstr>5 – Implementing Droidanoid </vt:lpstr>
      <vt:lpstr>5 – Implementing MainMenuScreen</vt:lpstr>
      <vt:lpstr>5 – Implementing the MainMenuScreen</vt:lpstr>
      <vt:lpstr>5 – Implementing GameScreen. </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 </vt:lpstr>
      <vt:lpstr>5 – Implementing GameScreen </vt:lpstr>
      <vt:lpstr>5 – Implementing GameScreen</vt:lpstr>
      <vt:lpstr>5 – Implementing GameScreen</vt:lpstr>
      <vt:lpstr>5 – Implementing GameScreen</vt:lpstr>
      <vt:lpstr>5 – Implementing GameScreen</vt:lpstr>
      <vt:lpstr>5 – Implementing GameScreen</vt:lpstr>
      <vt:lpstr>5 – Implementing Audio</vt:lpstr>
      <vt:lpstr>5 – Implementing Audio</vt:lpstr>
      <vt:lpstr>5 – Implementing Audio</vt:lpstr>
      <vt:lpstr>5 – Implementing Audio</vt:lpstr>
      <vt:lpstr>Fin</vt:lpstr>
      <vt:lpstr>Engines &amp; Framworks</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mzechner</dc:creator>
  <cp:lastModifiedBy>mzechner</cp:lastModifiedBy>
  <cp:revision>286</cp:revision>
  <dcterms:created xsi:type="dcterms:W3CDTF">2011-03-17T21:01:02Z</dcterms:created>
  <dcterms:modified xsi:type="dcterms:W3CDTF">2011-03-26T12:20:42Z</dcterms:modified>
</cp:coreProperties>
</file>